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9" r:id="rId2"/>
    <p:sldId id="282"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81" r:id="rId23"/>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660"/>
  </p:normalViewPr>
  <p:slideViewPr>
    <p:cSldViewPr snapToGrid="0">
      <p:cViewPr varScale="1">
        <p:scale>
          <a:sx n="69" d="100"/>
          <a:sy n="69" d="100"/>
        </p:scale>
        <p:origin x="74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7740A877-EA17-4788-8C2E-F185BB64FE51}"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1356147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740A877-EA17-4788-8C2E-F185BB64FE51}"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292179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740A877-EA17-4788-8C2E-F185BB64FE51}"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2814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740A877-EA17-4788-8C2E-F185BB64FE51}"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2192462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740A877-EA17-4788-8C2E-F185BB64FE51}"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1387460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7740A877-EA17-4788-8C2E-F185BB64FE51}"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3186838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7740A877-EA17-4788-8C2E-F185BB64FE51}"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1239686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7740A877-EA17-4788-8C2E-F185BB64FE51}"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3674772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0A877-EA17-4788-8C2E-F185BB64FE51}"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3216380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740A877-EA17-4788-8C2E-F185BB64FE51}"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649130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740A877-EA17-4788-8C2E-F185BB64FE51}"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818C6-92B0-454D-A137-BCECCB21EBA4}" type="slidenum">
              <a:rPr lang="en-US" smtClean="0"/>
              <a:t>‹#›</a:t>
            </a:fld>
            <a:endParaRPr lang="en-US"/>
          </a:p>
        </p:txBody>
      </p:sp>
    </p:spTree>
    <p:extLst>
      <p:ext uri="{BB962C8B-B14F-4D97-AF65-F5344CB8AC3E}">
        <p14:creationId xmlns:p14="http://schemas.microsoft.com/office/powerpoint/2010/main" val="1818750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0A877-EA17-4788-8C2E-F185BB64FE51}" type="datetimeFigureOut">
              <a:rPr lang="en-US" smtClean="0"/>
              <a:t>4/10/2020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818C6-92B0-454D-A137-BCECCB21EBA4}" type="slidenum">
              <a:rPr lang="en-US" smtClean="0"/>
              <a:t>‹#›</a:t>
            </a:fld>
            <a:endParaRPr lang="en-US"/>
          </a:p>
        </p:txBody>
      </p:sp>
    </p:spTree>
    <p:extLst>
      <p:ext uri="{BB962C8B-B14F-4D97-AF65-F5344CB8AC3E}">
        <p14:creationId xmlns:p14="http://schemas.microsoft.com/office/powerpoint/2010/main" val="1336869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4_57961404470719954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76468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602B-926A-4235-8B7D-E350BAEADC66}"/>
              </a:ext>
            </a:extLst>
          </p:cNvPr>
          <p:cNvSpPr>
            <a:spLocks noGrp="1"/>
          </p:cNvSpPr>
          <p:nvPr>
            <p:ph type="title"/>
          </p:nvPr>
        </p:nvSpPr>
        <p:spPr>
          <a:xfrm>
            <a:off x="902158" y="98288"/>
            <a:ext cx="10515600" cy="1325563"/>
          </a:xfrm>
        </p:spPr>
        <p:txBody>
          <a:bodyPr>
            <a:normAutofit/>
          </a:bodyPr>
          <a:lstStyle/>
          <a:p>
            <a:pPr algn="r" rtl="1"/>
            <a:r>
              <a:rPr lang="fa-IR" sz="3600" b="1" dirty="0">
                <a:solidFill>
                  <a:srgbClr val="FF0000"/>
                </a:solidFill>
                <a:cs typeface="B Titr" panose="00000700000000000000" pitchFamily="2" charset="-78"/>
              </a:rPr>
              <a:t>عواملی که بر متابولیسم پایه موثرند</a:t>
            </a:r>
            <a:r>
              <a:rPr lang="en-US" sz="3600" dirty="0">
                <a:cs typeface="B Titr" panose="00000700000000000000" pitchFamily="2" charset="-78"/>
              </a:rPr>
              <a:t/>
            </a:r>
            <a:br>
              <a:rPr lang="en-US" sz="3600" dirty="0">
                <a:cs typeface="B Titr" panose="00000700000000000000" pitchFamily="2" charset="-78"/>
              </a:rPr>
            </a:br>
            <a:endParaRPr lang="fa-IR" sz="3600" dirty="0">
              <a:cs typeface="B Titr" panose="00000700000000000000" pitchFamily="2" charset="-78"/>
            </a:endParaRPr>
          </a:p>
        </p:txBody>
      </p:sp>
      <p:sp>
        <p:nvSpPr>
          <p:cNvPr id="3" name="Content Placeholder 2">
            <a:extLst>
              <a:ext uri="{FF2B5EF4-FFF2-40B4-BE49-F238E27FC236}">
                <a16:creationId xmlns:a16="http://schemas.microsoft.com/office/drawing/2014/main" id="{696A593E-F97D-4E21-835C-24384F831198}"/>
              </a:ext>
            </a:extLst>
          </p:cNvPr>
          <p:cNvSpPr>
            <a:spLocks noGrp="1"/>
          </p:cNvSpPr>
          <p:nvPr>
            <p:ph idx="1"/>
          </p:nvPr>
        </p:nvSpPr>
        <p:spPr>
          <a:xfrm>
            <a:off x="774242" y="1423851"/>
            <a:ext cx="11375510" cy="5434149"/>
          </a:xfrm>
        </p:spPr>
        <p:txBody>
          <a:bodyPr>
            <a:normAutofit fontScale="92500" lnSpcReduction="10000"/>
          </a:bodyPr>
          <a:lstStyle/>
          <a:p>
            <a:pPr marL="0" indent="0" algn="r" rtl="1">
              <a:buNone/>
            </a:pPr>
            <a:r>
              <a:rPr lang="fa-IR" dirty="0">
                <a:cs typeface="B Nazanin" panose="00000400000000000000" pitchFamily="2" charset="-78"/>
              </a:rPr>
              <a:t>اندازه بدن ،شکل ، ترکیب ،وزن بدن ،سن و شرایط فیزیولوژیکی یک شخص از عوامل موثر بر میزان سوخت و ساز پایه هستند .شرایط طبیعی ،سیستم ترشحی و غدد بدن نیز بر متابولیسیم پایه بدن اثر می گذارند.آب و هوای اطراف انسان نیز بر آن موثر است .</a:t>
            </a:r>
            <a:endParaRPr lang="en-US" dirty="0">
              <a:cs typeface="B Nazanin" panose="00000400000000000000" pitchFamily="2" charset="-78"/>
            </a:endParaRPr>
          </a:p>
          <a:p>
            <a:pPr marL="0" indent="0" algn="r" rtl="1">
              <a:buNone/>
            </a:pPr>
            <a:r>
              <a:rPr lang="ar-SA" dirty="0">
                <a:cs typeface="B Nazanin" panose="00000400000000000000" pitchFamily="2" charset="-78"/>
              </a:rPr>
              <a:t>1- اندازه بدن : از آنجا که گرمای متصاعد شده از بدن با سطح پوست بدن ارتباط دارد افراد لاغر و قد بلند بیشتر از افراد کوتاه قد حرارت از دست می دهند. فعالیت های عضلانی یک قهرمان ورزشی حدود پنج درصد متابولیسیم پایه را افزایش می دهد.</a:t>
            </a:r>
            <a:endParaRPr lang="en-US" dirty="0">
              <a:cs typeface="B Nazanin" panose="00000400000000000000" pitchFamily="2" charset="-78"/>
            </a:endParaRPr>
          </a:p>
          <a:p>
            <a:pPr marL="0" indent="0" algn="r" rtl="1">
              <a:buNone/>
            </a:pPr>
            <a:r>
              <a:rPr lang="ar-SA" dirty="0">
                <a:cs typeface="B Nazanin" panose="00000400000000000000" pitchFamily="2" charset="-78"/>
              </a:rPr>
              <a:t>2-جنس : متابولیسیم پایه زنان 6 تا 10 درصد کمتر از مردان است </a:t>
            </a:r>
            <a:endParaRPr lang="en-US" dirty="0">
              <a:cs typeface="B Nazanin" panose="00000400000000000000" pitchFamily="2" charset="-78"/>
            </a:endParaRPr>
          </a:p>
          <a:p>
            <a:pPr marL="0" indent="0" algn="r" rtl="1">
              <a:buNone/>
            </a:pPr>
            <a:r>
              <a:rPr lang="ar-SA" dirty="0">
                <a:cs typeface="B Nazanin" panose="00000400000000000000" pitchFamily="2" charset="-78"/>
              </a:rPr>
              <a:t>3- دوران رشد : در دوران رشد میزان انرژی پایه و در نتیجه نیازمندی به انرژی افزایش می یابد .بالاترین انرژی پایه مربوط به دوسال اول زندگی است بعد از دوران بلوغ و بخصوص بعداز 25 سالگی نیاز به انرژی کاهش می یابد.</a:t>
            </a:r>
            <a:endParaRPr lang="en-US" dirty="0">
              <a:cs typeface="B Nazanin" panose="00000400000000000000" pitchFamily="2" charset="-78"/>
            </a:endParaRPr>
          </a:p>
          <a:p>
            <a:pPr marL="0" indent="0" algn="r" rtl="1">
              <a:buNone/>
            </a:pPr>
            <a:r>
              <a:rPr lang="ar-SA" dirty="0">
                <a:cs typeface="B Nazanin" panose="00000400000000000000" pitchFamily="2" charset="-78"/>
              </a:rPr>
              <a:t>4- غدد درون ریز: غده تیروئید برمیزان انرژی پایه تاثیر دارد . فعالیت زیاد غده تیروئید میزان سوخت و ساز پایه را افزایش می دهد. ترشحات غده هیپوفیز و آنادرنالین نیز باعث افزایش سوخت و ساز پایه می شوند.</a:t>
            </a:r>
            <a:endParaRPr lang="en-US" dirty="0">
              <a:cs typeface="B Nazanin" panose="00000400000000000000" pitchFamily="2" charset="-78"/>
            </a:endParaRPr>
          </a:p>
          <a:p>
            <a:pPr marL="0" indent="0" algn="r" rtl="1">
              <a:buNone/>
            </a:pPr>
            <a:r>
              <a:rPr lang="ar-SA" dirty="0">
                <a:cs typeface="B Nazanin" panose="00000400000000000000" pitchFamily="2" charset="-78"/>
              </a:rPr>
              <a:t>5- وضعیت غذایی : در شرایط کمبود مواد غذایی و قحطی میزان انرژی پایه تا 30% شرایط طبیعی کاهش می یابد.</a:t>
            </a:r>
            <a:endParaRPr lang="en-US" dirty="0">
              <a:cs typeface="B Nazanin" panose="00000400000000000000" pitchFamily="2" charset="-78"/>
            </a:endParaRPr>
          </a:p>
          <a:p>
            <a:pPr marL="0" indent="0" algn="r">
              <a:buNone/>
            </a:pPr>
            <a:endParaRPr lang="fa-IR" dirty="0">
              <a:cs typeface="B Nazanin" panose="00000400000000000000" pitchFamily="2" charset="-78"/>
            </a:endParaRPr>
          </a:p>
          <a:p>
            <a:pPr marL="0" indent="0" algn="r">
              <a:buNone/>
            </a:pPr>
            <a:endParaRPr lang="fa-IR" dirty="0">
              <a:cs typeface="B Nazanin" panose="00000400000000000000" pitchFamily="2" charset="-78"/>
            </a:endParaRPr>
          </a:p>
          <a:p>
            <a:pPr marL="0" indent="0">
              <a:buNone/>
            </a:pPr>
            <a:endParaRPr lang="fa-IR" dirty="0">
              <a:cs typeface="B Nazanin" panose="00000400000000000000" pitchFamily="2" charset="-78"/>
            </a:endParaRPr>
          </a:p>
        </p:txBody>
      </p:sp>
      <p:pic>
        <p:nvPicPr>
          <p:cNvPr id="5" name="A66BCBBF">
            <a:hlinkClick r:id="" action="ppaction://media"/>
            <a:extLst>
              <a:ext uri="{FF2B5EF4-FFF2-40B4-BE49-F238E27FC236}">
                <a16:creationId xmlns:a16="http://schemas.microsoft.com/office/drawing/2014/main" id="{F70A524A-D2C4-4F35-85F1-95B7FB5CD5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264653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840D1-4FD7-4377-8547-84B924073E5A}"/>
              </a:ext>
            </a:extLst>
          </p:cNvPr>
          <p:cNvSpPr>
            <a:spLocks noGrp="1"/>
          </p:cNvSpPr>
          <p:nvPr>
            <p:ph idx="1"/>
          </p:nvPr>
        </p:nvSpPr>
        <p:spPr>
          <a:xfrm>
            <a:off x="838200" y="1396654"/>
            <a:ext cx="10515600" cy="5461346"/>
          </a:xfrm>
        </p:spPr>
        <p:txBody>
          <a:bodyPr/>
          <a:lstStyle/>
          <a:p>
            <a:pPr marL="0" indent="0" algn="r" rtl="1">
              <a:buNone/>
            </a:pPr>
            <a:r>
              <a:rPr lang="fa-IR" dirty="0">
                <a:cs typeface="B Nazanin" panose="00000400000000000000" pitchFamily="2" charset="-78"/>
              </a:rPr>
              <a:t>6</a:t>
            </a:r>
            <a:r>
              <a:rPr lang="ar-SA" dirty="0">
                <a:cs typeface="B Nazanin" panose="00000400000000000000" pitchFamily="2" charset="-78"/>
              </a:rPr>
              <a:t>- شرایط بارداری: در سه ماهه اول و دوم بارداری حدود 5 درصد و در سه ماهه سوم بارداری 12 درصد انرژی پایه افزایش می یابد در شیردهی نیز انرژی پایه افزایش می یابد.</a:t>
            </a:r>
            <a:endParaRPr lang="en-US" dirty="0">
              <a:cs typeface="B Nazanin" panose="00000400000000000000" pitchFamily="2" charset="-78"/>
            </a:endParaRPr>
          </a:p>
          <a:p>
            <a:pPr marL="0" indent="0" algn="r" rtl="1">
              <a:buNone/>
            </a:pPr>
            <a:r>
              <a:rPr lang="ar-SA" dirty="0">
                <a:cs typeface="B Nazanin" panose="00000400000000000000" pitchFamily="2" charset="-78"/>
              </a:rPr>
              <a:t>7- خواب : در خواب انرژی پایه کمتر از بیداری است.</a:t>
            </a:r>
            <a:endParaRPr lang="en-US" dirty="0">
              <a:cs typeface="B Nazanin" panose="00000400000000000000" pitchFamily="2" charset="-78"/>
            </a:endParaRPr>
          </a:p>
          <a:p>
            <a:pPr marL="0" indent="0" algn="r" rtl="1">
              <a:buNone/>
            </a:pPr>
            <a:r>
              <a:rPr lang="ar-SA" dirty="0">
                <a:cs typeface="B Nazanin" panose="00000400000000000000" pitchFamily="2" charset="-78"/>
              </a:rPr>
              <a:t>8- آب و هوا : اگر در جه هوای محیط کمتر از 14 درجه سانتیگراد شود سوخت و ساز پایه افزایش می یابد.</a:t>
            </a:r>
            <a:endParaRPr lang="en-US" dirty="0">
              <a:cs typeface="B Nazanin" panose="00000400000000000000" pitchFamily="2" charset="-78"/>
            </a:endParaRPr>
          </a:p>
          <a:p>
            <a:pPr marL="0" indent="0" algn="r" rtl="1">
              <a:buNone/>
            </a:pPr>
            <a:r>
              <a:rPr lang="ar-SA" dirty="0">
                <a:cs typeface="B Nazanin" panose="00000400000000000000" pitchFamily="2" charset="-78"/>
              </a:rPr>
              <a:t>9- </a:t>
            </a:r>
            <a:r>
              <a:rPr lang="ar-SA" dirty="0" smtClean="0">
                <a:cs typeface="B Nazanin" panose="00000400000000000000" pitchFamily="2" charset="-78"/>
              </a:rPr>
              <a:t>درجه </a:t>
            </a:r>
            <a:r>
              <a:rPr lang="ar-SA" dirty="0">
                <a:cs typeface="B Nazanin" panose="00000400000000000000" pitchFamily="2" charset="-78"/>
              </a:rPr>
              <a:t>حرارت بدن : تب باعث افزایش سوخت و ساز پایه می شود.</a:t>
            </a:r>
            <a:endParaRPr lang="en-US" dirty="0">
              <a:cs typeface="B Nazanin" panose="00000400000000000000" pitchFamily="2" charset="-78"/>
            </a:endParaRPr>
          </a:p>
          <a:p>
            <a:pPr marL="0" indent="0" algn="r" rtl="1">
              <a:buNone/>
            </a:pPr>
            <a:r>
              <a:rPr lang="ar-SA" dirty="0">
                <a:cs typeface="B Nazanin" panose="00000400000000000000" pitchFamily="2" charset="-78"/>
              </a:rPr>
              <a:t>10- بیماری: تب تیفوئیدی و بیماریهای دیگر نظیر مغزی –نخاعی انرژی سوخت و ساز پایه را افزایش می دهند.</a:t>
            </a:r>
            <a:endParaRPr lang="en-US" dirty="0">
              <a:cs typeface="B Nazanin" panose="00000400000000000000" pitchFamily="2" charset="-78"/>
            </a:endParaRPr>
          </a:p>
          <a:p>
            <a:pPr marL="0" indent="0" algn="r" rtl="1">
              <a:buNone/>
            </a:pPr>
            <a:r>
              <a:rPr lang="ar-SA" dirty="0">
                <a:cs typeface="B Nazanin" panose="00000400000000000000" pitchFamily="2" charset="-78"/>
              </a:rPr>
              <a:t>11- فعالیت های بدنی: فعالیت بدنی نیم تا یک ساعت قبل از اندازه گیری متابولیسیم پایه این میزان را بالا نشان می دهد.</a:t>
            </a:r>
            <a:endParaRPr lang="fa-IR" dirty="0">
              <a:cs typeface="B Nazanin" panose="00000400000000000000" pitchFamily="2" charset="-78"/>
            </a:endParaRPr>
          </a:p>
        </p:txBody>
      </p:sp>
      <p:pic>
        <p:nvPicPr>
          <p:cNvPr id="2" name="86A7108B">
            <a:hlinkClick r:id="" action="ppaction://media"/>
            <a:extLst>
              <a:ext uri="{FF2B5EF4-FFF2-40B4-BE49-F238E27FC236}">
                <a16:creationId xmlns:a16="http://schemas.microsoft.com/office/drawing/2014/main" id="{829F31AA-484D-453A-AC88-698B6091BF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781828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24C1E9-02C8-4081-AA29-55FDD6FFADA1}"/>
              </a:ext>
            </a:extLst>
          </p:cNvPr>
          <p:cNvSpPr>
            <a:spLocks noGrp="1"/>
          </p:cNvSpPr>
          <p:nvPr>
            <p:ph idx="1"/>
          </p:nvPr>
        </p:nvSpPr>
        <p:spPr>
          <a:xfrm>
            <a:off x="1527313" y="621821"/>
            <a:ext cx="10306288" cy="5614357"/>
          </a:xfrm>
        </p:spPr>
        <p:txBody>
          <a:bodyPr/>
          <a:lstStyle/>
          <a:p>
            <a:pPr marL="0" indent="0" algn="r" rtl="1">
              <a:buNone/>
            </a:pPr>
            <a:r>
              <a:rPr lang="ar-SA" sz="2400" dirty="0">
                <a:cs typeface="B Nazanin" panose="00000400000000000000" pitchFamily="2" charset="-78"/>
              </a:rPr>
              <a:t>الگوی مصرف انرژی برای زن و مرد بر اساس میزان فعالیت های داخل و خارج خانه آنها محاسبه می گردد گروه تخصصی فائو در سال 1983توصیه های مندرج در جدول زیر را پیشنهاد نمود.                                                                   </a:t>
            </a:r>
            <a:r>
              <a:rPr lang="en-US" sz="2400" dirty="0">
                <a:cs typeface="B Nazanin" panose="00000400000000000000" pitchFamily="2" charset="-78"/>
              </a:rPr>
              <a:t>                                                 </a:t>
            </a:r>
            <a:r>
              <a:rPr lang="ar-SA" sz="2400" dirty="0">
                <a:cs typeface="B Nazanin" panose="00000400000000000000" pitchFamily="2" charset="-78"/>
              </a:rPr>
              <a:t>   </a:t>
            </a:r>
            <a:endParaRPr lang="en-US" sz="2400" dirty="0">
              <a:cs typeface="B Nazanin" panose="00000400000000000000" pitchFamily="2" charset="-78"/>
            </a:endParaRPr>
          </a:p>
          <a:p>
            <a:pPr marL="0" indent="0" algn="r" rtl="1">
              <a:buNone/>
            </a:pPr>
            <a:r>
              <a:rPr lang="fa-IR" dirty="0">
                <a:cs typeface="B Nazanin" panose="00000400000000000000" pitchFamily="2" charset="-78"/>
              </a:rPr>
              <a:t>جدول پیشنهادی برای گروههای مختلف</a:t>
            </a:r>
          </a:p>
        </p:txBody>
      </p:sp>
      <p:graphicFrame>
        <p:nvGraphicFramePr>
          <p:cNvPr id="8" name="Table 7">
            <a:extLst>
              <a:ext uri="{FF2B5EF4-FFF2-40B4-BE49-F238E27FC236}">
                <a16:creationId xmlns:a16="http://schemas.microsoft.com/office/drawing/2014/main" id="{0864E538-A3D3-4612-8B54-202665BED510}"/>
              </a:ext>
            </a:extLst>
          </p:cNvPr>
          <p:cNvGraphicFramePr>
            <a:graphicFrameLocks noGrp="1"/>
          </p:cNvGraphicFramePr>
          <p:nvPr>
            <p:extLst>
              <p:ext uri="{D42A27DB-BD31-4B8C-83A1-F6EECF244321}">
                <p14:modId xmlns:p14="http://schemas.microsoft.com/office/powerpoint/2010/main" val="2545834490"/>
              </p:ext>
            </p:extLst>
          </p:nvPr>
        </p:nvGraphicFramePr>
        <p:xfrm>
          <a:off x="2013741" y="2331178"/>
          <a:ext cx="9819860" cy="4032407"/>
        </p:xfrm>
        <a:graphic>
          <a:graphicData uri="http://schemas.openxmlformats.org/drawingml/2006/table">
            <a:tbl>
              <a:tblPr firstRow="1" firstCol="1" bandRow="1">
                <a:tableStyleId>{5C22544A-7EE6-4342-B048-85BDC9FD1C3A}</a:tableStyleId>
              </a:tblPr>
              <a:tblGrid>
                <a:gridCol w="1825556">
                  <a:extLst>
                    <a:ext uri="{9D8B030D-6E8A-4147-A177-3AD203B41FA5}">
                      <a16:colId xmlns:a16="http://schemas.microsoft.com/office/drawing/2014/main" val="3423730271"/>
                    </a:ext>
                  </a:extLst>
                </a:gridCol>
                <a:gridCol w="2617833">
                  <a:extLst>
                    <a:ext uri="{9D8B030D-6E8A-4147-A177-3AD203B41FA5}">
                      <a16:colId xmlns:a16="http://schemas.microsoft.com/office/drawing/2014/main" val="2638388483"/>
                    </a:ext>
                  </a:extLst>
                </a:gridCol>
                <a:gridCol w="2244288">
                  <a:extLst>
                    <a:ext uri="{9D8B030D-6E8A-4147-A177-3AD203B41FA5}">
                      <a16:colId xmlns:a16="http://schemas.microsoft.com/office/drawing/2014/main" val="2789224291"/>
                    </a:ext>
                  </a:extLst>
                </a:gridCol>
                <a:gridCol w="3132183">
                  <a:extLst>
                    <a:ext uri="{9D8B030D-6E8A-4147-A177-3AD203B41FA5}">
                      <a16:colId xmlns:a16="http://schemas.microsoft.com/office/drawing/2014/main" val="1927056781"/>
                    </a:ext>
                  </a:extLst>
                </a:gridCol>
              </a:tblGrid>
              <a:tr h="1508663">
                <a:tc>
                  <a:txBody>
                    <a:bodyPr/>
                    <a:lstStyle/>
                    <a:p>
                      <a:pPr algn="r" rtl="1">
                        <a:lnSpc>
                          <a:spcPct val="115000"/>
                        </a:lnSpc>
                        <a:spcAft>
                          <a:spcPts val="0"/>
                        </a:spcAft>
                      </a:pPr>
                      <a:r>
                        <a:rPr lang="fa-IR" sz="2400">
                          <a:effectLst/>
                        </a:rPr>
                        <a:t>انرژی پیشنهادی به کیلوگرم</a:t>
                      </a:r>
                      <a:endParaRPr lang="en-US" sz="24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400" dirty="0">
                          <a:effectLst/>
                        </a:rPr>
                        <a:t>فعالیت </a:t>
                      </a:r>
                      <a:endParaRPr lang="en-US" sz="2400" dirty="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400" dirty="0">
                          <a:effectLst/>
                        </a:rPr>
                        <a:t>وزن الگو (کیلوگرم)</a:t>
                      </a:r>
                      <a:endParaRPr lang="en-US" sz="2400" dirty="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400" dirty="0">
                          <a:effectLst/>
                        </a:rPr>
                        <a:t>گروه بندی</a:t>
                      </a:r>
                      <a:endParaRPr lang="en-US" sz="2400" dirty="0">
                        <a:effectLst/>
                        <a:latin typeface="B Lotus"/>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30240235"/>
                  </a:ext>
                </a:extLst>
              </a:tr>
              <a:tr h="1123323">
                <a:tc>
                  <a:txBody>
                    <a:bodyPr/>
                    <a:lstStyle/>
                    <a:p>
                      <a:pPr algn="r" rtl="1">
                        <a:lnSpc>
                          <a:spcPct val="115000"/>
                        </a:lnSpc>
                        <a:spcAft>
                          <a:spcPts val="0"/>
                        </a:spcAft>
                      </a:pPr>
                      <a:r>
                        <a:rPr lang="fa-IR" sz="2400" dirty="0">
                          <a:effectLst/>
                        </a:rPr>
                        <a:t>2400</a:t>
                      </a:r>
                      <a:endParaRPr lang="en-US" sz="2400" dirty="0">
                        <a:effectLst/>
                      </a:endParaRPr>
                    </a:p>
                    <a:p>
                      <a:pPr algn="r" rtl="1">
                        <a:lnSpc>
                          <a:spcPct val="115000"/>
                        </a:lnSpc>
                        <a:spcAft>
                          <a:spcPts val="0"/>
                        </a:spcAft>
                      </a:pPr>
                      <a:r>
                        <a:rPr lang="fa-IR" sz="2400" dirty="0">
                          <a:effectLst/>
                        </a:rPr>
                        <a:t>2800</a:t>
                      </a:r>
                      <a:endParaRPr lang="en-US" sz="2400" dirty="0">
                        <a:effectLst/>
                      </a:endParaRPr>
                    </a:p>
                    <a:p>
                      <a:pPr algn="r" rtl="1">
                        <a:lnSpc>
                          <a:spcPct val="115000"/>
                        </a:lnSpc>
                        <a:spcAft>
                          <a:spcPts val="0"/>
                        </a:spcAft>
                      </a:pPr>
                      <a:r>
                        <a:rPr lang="fa-IR" sz="2400" dirty="0">
                          <a:effectLst/>
                        </a:rPr>
                        <a:t>3900</a:t>
                      </a:r>
                      <a:endParaRPr lang="en-US" sz="2400" dirty="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400">
                          <a:effectLst/>
                        </a:rPr>
                        <a:t>سبک</a:t>
                      </a:r>
                      <a:endParaRPr lang="en-US" sz="2400">
                        <a:effectLst/>
                      </a:endParaRPr>
                    </a:p>
                    <a:p>
                      <a:pPr algn="r" rtl="1">
                        <a:lnSpc>
                          <a:spcPct val="115000"/>
                        </a:lnSpc>
                        <a:spcAft>
                          <a:spcPts val="0"/>
                        </a:spcAft>
                      </a:pPr>
                      <a:r>
                        <a:rPr lang="fa-IR" sz="2400">
                          <a:effectLst/>
                        </a:rPr>
                        <a:t>متوسط</a:t>
                      </a:r>
                      <a:endParaRPr lang="en-US" sz="2400">
                        <a:effectLst/>
                      </a:endParaRPr>
                    </a:p>
                    <a:p>
                      <a:pPr algn="r" rtl="1">
                        <a:lnSpc>
                          <a:spcPct val="115000"/>
                        </a:lnSpc>
                        <a:spcAft>
                          <a:spcPts val="0"/>
                        </a:spcAft>
                      </a:pPr>
                      <a:r>
                        <a:rPr lang="fa-IR" sz="2400">
                          <a:effectLst/>
                        </a:rPr>
                        <a:t>سنگین</a:t>
                      </a:r>
                      <a:endParaRPr lang="en-US" sz="24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400">
                          <a:effectLst/>
                        </a:rPr>
                        <a:t>65</a:t>
                      </a:r>
                      <a:endParaRPr lang="en-US" sz="2400">
                        <a:effectLst/>
                      </a:endParaRPr>
                    </a:p>
                    <a:p>
                      <a:pPr algn="r" rtl="1">
                        <a:lnSpc>
                          <a:spcPct val="115000"/>
                        </a:lnSpc>
                        <a:spcAft>
                          <a:spcPts val="0"/>
                        </a:spcAft>
                      </a:pPr>
                      <a:r>
                        <a:rPr lang="fa-IR" sz="2400">
                          <a:effectLst/>
                        </a:rPr>
                        <a:t>75</a:t>
                      </a:r>
                      <a:endParaRPr lang="en-US" sz="2400">
                        <a:effectLst/>
                      </a:endParaRPr>
                    </a:p>
                    <a:p>
                      <a:pPr algn="r" rtl="1">
                        <a:lnSpc>
                          <a:spcPct val="115000"/>
                        </a:lnSpc>
                        <a:spcAft>
                          <a:spcPts val="0"/>
                        </a:spcAft>
                      </a:pPr>
                      <a:r>
                        <a:rPr lang="fa-IR" sz="2400">
                          <a:effectLst/>
                        </a:rPr>
                        <a:t>85</a:t>
                      </a:r>
                      <a:endParaRPr lang="en-US" sz="24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400" dirty="0">
                          <a:effectLst/>
                        </a:rPr>
                        <a:t>مرد</a:t>
                      </a:r>
                      <a:endParaRPr lang="en-US" sz="2400" dirty="0">
                        <a:effectLst/>
                        <a:latin typeface="B Lotus"/>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6912764"/>
                  </a:ext>
                </a:extLst>
              </a:tr>
              <a:tr h="1226688">
                <a:tc>
                  <a:txBody>
                    <a:bodyPr/>
                    <a:lstStyle/>
                    <a:p>
                      <a:pPr algn="r" rtl="1">
                        <a:lnSpc>
                          <a:spcPct val="115000"/>
                        </a:lnSpc>
                        <a:spcAft>
                          <a:spcPts val="0"/>
                        </a:spcAft>
                      </a:pPr>
                      <a:r>
                        <a:rPr lang="fa-IR" sz="2400">
                          <a:effectLst/>
                        </a:rPr>
                        <a:t>1900</a:t>
                      </a:r>
                      <a:endParaRPr lang="en-US" sz="2400">
                        <a:effectLst/>
                      </a:endParaRPr>
                    </a:p>
                    <a:p>
                      <a:pPr algn="r" rtl="1">
                        <a:lnSpc>
                          <a:spcPct val="115000"/>
                        </a:lnSpc>
                        <a:spcAft>
                          <a:spcPts val="0"/>
                        </a:spcAft>
                      </a:pPr>
                      <a:r>
                        <a:rPr lang="fa-IR" sz="2400">
                          <a:effectLst/>
                        </a:rPr>
                        <a:t>2200</a:t>
                      </a:r>
                      <a:endParaRPr lang="en-US" sz="2400">
                        <a:effectLst/>
                      </a:endParaRPr>
                    </a:p>
                    <a:p>
                      <a:pPr algn="r" rtl="1">
                        <a:lnSpc>
                          <a:spcPct val="115000"/>
                        </a:lnSpc>
                        <a:spcAft>
                          <a:spcPts val="0"/>
                        </a:spcAft>
                      </a:pPr>
                      <a:r>
                        <a:rPr lang="fa-IR" sz="2400">
                          <a:effectLst/>
                        </a:rPr>
                        <a:t>3000</a:t>
                      </a:r>
                      <a:endParaRPr lang="en-US" sz="24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400">
                          <a:effectLst/>
                        </a:rPr>
                        <a:t>سبک </a:t>
                      </a:r>
                      <a:endParaRPr lang="en-US" sz="2400">
                        <a:effectLst/>
                      </a:endParaRPr>
                    </a:p>
                    <a:p>
                      <a:pPr algn="r" rtl="1">
                        <a:lnSpc>
                          <a:spcPct val="115000"/>
                        </a:lnSpc>
                        <a:spcAft>
                          <a:spcPts val="0"/>
                        </a:spcAft>
                      </a:pPr>
                      <a:r>
                        <a:rPr lang="fa-IR" sz="2400">
                          <a:effectLst/>
                        </a:rPr>
                        <a:t>متوسط</a:t>
                      </a:r>
                      <a:endParaRPr lang="en-US" sz="2400">
                        <a:effectLst/>
                      </a:endParaRPr>
                    </a:p>
                    <a:p>
                      <a:pPr algn="r" rtl="1">
                        <a:lnSpc>
                          <a:spcPct val="115000"/>
                        </a:lnSpc>
                        <a:spcAft>
                          <a:spcPts val="0"/>
                        </a:spcAft>
                      </a:pPr>
                      <a:r>
                        <a:rPr lang="fa-IR" sz="2400">
                          <a:effectLst/>
                        </a:rPr>
                        <a:t>سنگین</a:t>
                      </a:r>
                      <a:endParaRPr lang="en-US" sz="24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400">
                          <a:effectLst/>
                        </a:rPr>
                        <a:t>50</a:t>
                      </a:r>
                      <a:endParaRPr lang="en-US" sz="2400">
                        <a:effectLst/>
                      </a:endParaRPr>
                    </a:p>
                    <a:p>
                      <a:pPr algn="r" rtl="1">
                        <a:lnSpc>
                          <a:spcPct val="115000"/>
                        </a:lnSpc>
                        <a:spcAft>
                          <a:spcPts val="0"/>
                        </a:spcAft>
                      </a:pPr>
                      <a:r>
                        <a:rPr lang="fa-IR" sz="2400">
                          <a:effectLst/>
                        </a:rPr>
                        <a:t>60</a:t>
                      </a:r>
                      <a:endParaRPr lang="en-US" sz="2400">
                        <a:effectLst/>
                      </a:endParaRPr>
                    </a:p>
                    <a:p>
                      <a:pPr algn="r" rtl="1">
                        <a:lnSpc>
                          <a:spcPct val="115000"/>
                        </a:lnSpc>
                        <a:spcAft>
                          <a:spcPts val="0"/>
                        </a:spcAft>
                      </a:pPr>
                      <a:r>
                        <a:rPr lang="fa-IR" sz="2400">
                          <a:effectLst/>
                        </a:rPr>
                        <a:t>70</a:t>
                      </a:r>
                      <a:endParaRPr lang="en-US" sz="24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400" dirty="0">
                          <a:effectLst/>
                        </a:rPr>
                        <a:t>زن </a:t>
                      </a:r>
                      <a:endParaRPr lang="en-US" sz="2400" dirty="0">
                        <a:effectLst/>
                        <a:latin typeface="B Lotus"/>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31961390"/>
                  </a:ext>
                </a:extLst>
              </a:tr>
            </a:tbl>
          </a:graphicData>
        </a:graphic>
      </p:graphicFrame>
      <p:pic>
        <p:nvPicPr>
          <p:cNvPr id="2" name="C6526BEF">
            <a:hlinkClick r:id="" action="ppaction://media"/>
            <a:extLst>
              <a:ext uri="{FF2B5EF4-FFF2-40B4-BE49-F238E27FC236}">
                <a16:creationId xmlns:a16="http://schemas.microsoft.com/office/drawing/2014/main" id="{B1343538-51F0-4A31-8CD4-075EA7259E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196435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119C3-203A-4134-A7AE-73DEA9E94F8F}"/>
              </a:ext>
            </a:extLst>
          </p:cNvPr>
          <p:cNvSpPr>
            <a:spLocks noGrp="1"/>
          </p:cNvSpPr>
          <p:nvPr>
            <p:ph idx="1"/>
          </p:nvPr>
        </p:nvSpPr>
        <p:spPr>
          <a:xfrm>
            <a:off x="838200" y="1423851"/>
            <a:ext cx="10515600" cy="5553419"/>
          </a:xfrm>
        </p:spPr>
        <p:txBody>
          <a:bodyPr/>
          <a:lstStyle/>
          <a:p>
            <a:pPr marL="0" indent="0" algn="r" rtl="1">
              <a:buNone/>
            </a:pPr>
            <a:r>
              <a:rPr lang="fa-IR" dirty="0">
                <a:cs typeface="B Nazanin" panose="00000400000000000000" pitchFamily="2" charset="-78"/>
              </a:rPr>
              <a:t>انرژی اضافی در دوران بارداری صرف رشد جنین ،جفت و بافتهای مادر می گردد.در سه ماهه اول نیز 150کیلو کالری اضافی را پیشنهاد می کنند . در بقیه دوران بارداری 300 کیلو کالری اضافه بر دوران غیر بارداری پیشنهاد می شود. کل انرژی مورد نیاز در دوران بارداری 62500 کیلو کالری بر آورده می شود در 6 ماهه اول شیردهی برای تامین انرژی در ترشح روزانه 850 میلی لیتر شیر ، روزانه 550 کیلو کالری اضافی توصیه می شود.</a:t>
            </a:r>
            <a:endParaRPr lang="en-US" dirty="0">
              <a:cs typeface="B Nazanin" panose="00000400000000000000" pitchFamily="2" charset="-78"/>
            </a:endParaRPr>
          </a:p>
          <a:p>
            <a:pPr marL="0" indent="0" algn="r" rtl="1">
              <a:buNone/>
            </a:pPr>
            <a:r>
              <a:rPr lang="fa-IR" sz="3200" dirty="0">
                <a:solidFill>
                  <a:srgbClr val="FF0000"/>
                </a:solidFill>
                <a:cs typeface="B Titr" panose="00000700000000000000" pitchFamily="2" charset="-78"/>
              </a:rPr>
              <a:t>انرژی مورد نیاز در دوران </a:t>
            </a:r>
            <a:r>
              <a:rPr lang="fa-IR" sz="3200" dirty="0" smtClean="0">
                <a:solidFill>
                  <a:srgbClr val="FF0000"/>
                </a:solidFill>
                <a:cs typeface="B Titr" panose="00000700000000000000" pitchFamily="2" charset="-78"/>
              </a:rPr>
              <a:t>نوزادی</a:t>
            </a:r>
            <a:endParaRPr lang="fa-IR" sz="3200" dirty="0">
              <a:solidFill>
                <a:srgbClr val="FF0000"/>
              </a:solidFill>
              <a:cs typeface="B Titr" panose="00000700000000000000" pitchFamily="2" charset="-78"/>
            </a:endParaRPr>
          </a:p>
          <a:p>
            <a:pPr marL="0" indent="0" algn="r" rtl="1">
              <a:buNone/>
            </a:pPr>
            <a:r>
              <a:rPr lang="fa-IR" dirty="0">
                <a:cs typeface="B Nazanin" panose="00000400000000000000" pitchFamily="2" charset="-78"/>
              </a:rPr>
              <a:t>در نوزادان 3- 0ماهه 120 کیلو کالری به ازاء هرکیلو گرم وزن بدن ، 5-3 و8- 6 ماهه110 کیلو کالری، 11-9 ماهه 105 کیلو کالری به ازاء هر کیلوگرم وزن بدن پیشنهاد می شود . در یک سالگی 112کیلوکالری به ازاء هر کیلوگرم وزن بدن پیشنهاد می شود .</a:t>
            </a:r>
          </a:p>
          <a:p>
            <a:pPr marL="0" indent="0" algn="r" rtl="1">
              <a:buNone/>
            </a:pPr>
            <a:r>
              <a:rPr lang="fa-IR" dirty="0">
                <a:cs typeface="B Nazanin" panose="00000400000000000000" pitchFamily="2" charset="-78"/>
              </a:rPr>
              <a:t> برای کودکان انرژی مورد نیاز متناسب با وزن آنها و میزان فعالیت آنهاست . برای تعیین انرژی مورد نیاز کودکان باید وزن متناسب با سن آنها را بدانیم</a:t>
            </a:r>
          </a:p>
        </p:txBody>
      </p:sp>
      <p:pic>
        <p:nvPicPr>
          <p:cNvPr id="2" name="27D09734">
            <a:hlinkClick r:id="" action="ppaction://media"/>
            <a:extLst>
              <a:ext uri="{FF2B5EF4-FFF2-40B4-BE49-F238E27FC236}">
                <a16:creationId xmlns:a16="http://schemas.microsoft.com/office/drawing/2014/main" id="{4CF9B510-7FE6-490B-8B16-2D82B87CC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91943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468F58F-1FA9-4BB9-B817-8074B6EB8A12}"/>
              </a:ext>
            </a:extLst>
          </p:cNvPr>
          <p:cNvGraphicFramePr>
            <a:graphicFrameLocks noGrp="1"/>
          </p:cNvGraphicFramePr>
          <p:nvPr>
            <p:ph idx="1"/>
            <p:extLst/>
          </p:nvPr>
        </p:nvGraphicFramePr>
        <p:xfrm>
          <a:off x="974035" y="1298713"/>
          <a:ext cx="10243929" cy="5459562"/>
        </p:xfrm>
        <a:graphic>
          <a:graphicData uri="http://schemas.openxmlformats.org/drawingml/2006/table">
            <a:tbl>
              <a:tblPr firstRow="1" firstCol="1" bandRow="1">
                <a:tableStyleId>{5C22544A-7EE6-4342-B048-85BDC9FD1C3A}</a:tableStyleId>
              </a:tblPr>
              <a:tblGrid>
                <a:gridCol w="2611198">
                  <a:extLst>
                    <a:ext uri="{9D8B030D-6E8A-4147-A177-3AD203B41FA5}">
                      <a16:colId xmlns:a16="http://schemas.microsoft.com/office/drawing/2014/main" val="1918384145"/>
                    </a:ext>
                  </a:extLst>
                </a:gridCol>
                <a:gridCol w="3706806">
                  <a:extLst>
                    <a:ext uri="{9D8B030D-6E8A-4147-A177-3AD203B41FA5}">
                      <a16:colId xmlns:a16="http://schemas.microsoft.com/office/drawing/2014/main" val="3046090079"/>
                    </a:ext>
                  </a:extLst>
                </a:gridCol>
                <a:gridCol w="2647718">
                  <a:extLst>
                    <a:ext uri="{9D8B030D-6E8A-4147-A177-3AD203B41FA5}">
                      <a16:colId xmlns:a16="http://schemas.microsoft.com/office/drawing/2014/main" val="3970937337"/>
                    </a:ext>
                  </a:extLst>
                </a:gridCol>
                <a:gridCol w="1278207">
                  <a:extLst>
                    <a:ext uri="{9D8B030D-6E8A-4147-A177-3AD203B41FA5}">
                      <a16:colId xmlns:a16="http://schemas.microsoft.com/office/drawing/2014/main" val="401795015"/>
                    </a:ext>
                  </a:extLst>
                </a:gridCol>
              </a:tblGrid>
              <a:tr h="468605">
                <a:tc>
                  <a:txBody>
                    <a:bodyPr/>
                    <a:lstStyle/>
                    <a:p>
                      <a:pPr algn="r" rtl="1">
                        <a:lnSpc>
                          <a:spcPct val="115000"/>
                        </a:lnSpc>
                        <a:spcAft>
                          <a:spcPts val="0"/>
                        </a:spcAft>
                      </a:pPr>
                      <a:r>
                        <a:rPr lang="fa-IR" sz="2800">
                          <a:effectLst/>
                        </a:rPr>
                        <a:t>انرژی توصیه شده (کیلوکالری)</a:t>
                      </a:r>
                      <a:endParaRPr lang="en-US" sz="28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a:effectLst/>
                        </a:rPr>
                        <a:t>وزن بدن (کیلوگرم)</a:t>
                      </a:r>
                      <a:endParaRPr lang="en-US" sz="28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dirty="0">
                          <a:effectLst/>
                        </a:rPr>
                        <a:t>گروه سنی (سال)</a:t>
                      </a:r>
                      <a:endParaRPr lang="en-US" sz="2800" dirty="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dirty="0">
                          <a:effectLst/>
                        </a:rPr>
                        <a:t>گروه بندی</a:t>
                      </a:r>
                      <a:endParaRPr lang="en-US" sz="2800" dirty="0">
                        <a:effectLst/>
                        <a:latin typeface="B Lotus"/>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23160141"/>
                  </a:ext>
                </a:extLst>
              </a:tr>
              <a:tr h="1492702">
                <a:tc>
                  <a:txBody>
                    <a:bodyPr/>
                    <a:lstStyle/>
                    <a:p>
                      <a:pPr algn="r" rtl="1">
                        <a:lnSpc>
                          <a:spcPct val="115000"/>
                        </a:lnSpc>
                        <a:spcAft>
                          <a:spcPts val="0"/>
                        </a:spcAft>
                      </a:pPr>
                      <a:r>
                        <a:rPr lang="fa-IR" sz="2800" dirty="0">
                          <a:effectLst/>
                        </a:rPr>
                        <a:t>1220</a:t>
                      </a:r>
                      <a:endParaRPr lang="en-US" sz="2800" dirty="0">
                        <a:effectLst/>
                      </a:endParaRPr>
                    </a:p>
                    <a:p>
                      <a:pPr algn="r" rtl="1">
                        <a:lnSpc>
                          <a:spcPct val="115000"/>
                        </a:lnSpc>
                        <a:spcAft>
                          <a:spcPts val="0"/>
                        </a:spcAft>
                      </a:pPr>
                      <a:r>
                        <a:rPr lang="fa-IR" sz="2800" dirty="0">
                          <a:effectLst/>
                        </a:rPr>
                        <a:t>1720</a:t>
                      </a:r>
                      <a:endParaRPr lang="en-US" sz="2800" dirty="0">
                        <a:effectLst/>
                      </a:endParaRPr>
                    </a:p>
                    <a:p>
                      <a:pPr algn="r" rtl="1">
                        <a:lnSpc>
                          <a:spcPct val="115000"/>
                        </a:lnSpc>
                        <a:spcAft>
                          <a:spcPts val="0"/>
                        </a:spcAft>
                      </a:pPr>
                      <a:r>
                        <a:rPr lang="fa-IR" sz="2800" dirty="0">
                          <a:effectLst/>
                        </a:rPr>
                        <a:t>2050</a:t>
                      </a:r>
                      <a:endParaRPr lang="en-US" sz="2800" dirty="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dirty="0">
                          <a:effectLst/>
                        </a:rPr>
                        <a:t>12</a:t>
                      </a:r>
                      <a:endParaRPr lang="en-US" sz="2800" dirty="0">
                        <a:effectLst/>
                      </a:endParaRPr>
                    </a:p>
                    <a:p>
                      <a:pPr algn="r" rtl="1">
                        <a:lnSpc>
                          <a:spcPct val="115000"/>
                        </a:lnSpc>
                        <a:spcAft>
                          <a:spcPts val="0"/>
                        </a:spcAft>
                      </a:pPr>
                      <a:r>
                        <a:rPr lang="fa-IR" sz="2800" dirty="0">
                          <a:effectLst/>
                        </a:rPr>
                        <a:t>9/18</a:t>
                      </a:r>
                      <a:endParaRPr lang="en-US" sz="2800" dirty="0">
                        <a:effectLst/>
                      </a:endParaRPr>
                    </a:p>
                    <a:p>
                      <a:pPr algn="r" rtl="1">
                        <a:lnSpc>
                          <a:spcPct val="115000"/>
                        </a:lnSpc>
                        <a:spcAft>
                          <a:spcPts val="0"/>
                        </a:spcAft>
                      </a:pPr>
                      <a:r>
                        <a:rPr lang="fa-IR" sz="2800" dirty="0">
                          <a:effectLst/>
                        </a:rPr>
                        <a:t>4/26</a:t>
                      </a:r>
                      <a:endParaRPr lang="en-US" sz="2800" dirty="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a:effectLst/>
                        </a:rPr>
                        <a:t>3-1</a:t>
                      </a:r>
                      <a:endParaRPr lang="en-US" sz="2800">
                        <a:effectLst/>
                      </a:endParaRPr>
                    </a:p>
                    <a:p>
                      <a:pPr algn="r" rtl="1">
                        <a:lnSpc>
                          <a:spcPct val="115000"/>
                        </a:lnSpc>
                        <a:spcAft>
                          <a:spcPts val="0"/>
                        </a:spcAft>
                      </a:pPr>
                      <a:r>
                        <a:rPr lang="fa-IR" sz="2800">
                          <a:effectLst/>
                        </a:rPr>
                        <a:t>6-4</a:t>
                      </a:r>
                      <a:endParaRPr lang="en-US" sz="2800">
                        <a:effectLst/>
                      </a:endParaRPr>
                    </a:p>
                    <a:p>
                      <a:pPr algn="r" rtl="1">
                        <a:lnSpc>
                          <a:spcPct val="115000"/>
                        </a:lnSpc>
                        <a:spcAft>
                          <a:spcPts val="0"/>
                        </a:spcAft>
                      </a:pPr>
                      <a:r>
                        <a:rPr lang="fa-IR" sz="2800">
                          <a:effectLst/>
                        </a:rPr>
                        <a:t>9-7</a:t>
                      </a:r>
                      <a:endParaRPr lang="en-US" sz="28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a:effectLst/>
                        </a:rPr>
                        <a:t>کودکان</a:t>
                      </a:r>
                      <a:endParaRPr lang="en-US" sz="2800">
                        <a:effectLst/>
                        <a:latin typeface="B Lotus"/>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9530215"/>
                  </a:ext>
                </a:extLst>
              </a:tr>
              <a:tr h="1492702">
                <a:tc>
                  <a:txBody>
                    <a:bodyPr/>
                    <a:lstStyle/>
                    <a:p>
                      <a:pPr algn="r" rtl="1">
                        <a:lnSpc>
                          <a:spcPct val="115000"/>
                        </a:lnSpc>
                        <a:spcAft>
                          <a:spcPts val="0"/>
                        </a:spcAft>
                      </a:pPr>
                      <a:r>
                        <a:rPr lang="fa-IR" sz="2800" dirty="0">
                          <a:effectLst/>
                        </a:rPr>
                        <a:t>2450</a:t>
                      </a:r>
                      <a:endParaRPr lang="en-US" sz="2800" dirty="0">
                        <a:effectLst/>
                      </a:endParaRPr>
                    </a:p>
                    <a:p>
                      <a:pPr algn="r" rtl="1">
                        <a:lnSpc>
                          <a:spcPct val="115000"/>
                        </a:lnSpc>
                        <a:spcAft>
                          <a:spcPts val="0"/>
                        </a:spcAft>
                      </a:pPr>
                      <a:r>
                        <a:rPr lang="fa-IR" sz="2800" dirty="0">
                          <a:effectLst/>
                        </a:rPr>
                        <a:t>2650</a:t>
                      </a:r>
                      <a:endParaRPr lang="en-US" sz="2800" dirty="0">
                        <a:effectLst/>
                      </a:endParaRPr>
                    </a:p>
                    <a:p>
                      <a:pPr algn="r" rtl="1">
                        <a:lnSpc>
                          <a:spcPct val="115000"/>
                        </a:lnSpc>
                        <a:spcAft>
                          <a:spcPts val="0"/>
                        </a:spcAft>
                      </a:pPr>
                      <a:r>
                        <a:rPr lang="fa-IR" sz="2800" dirty="0">
                          <a:effectLst/>
                        </a:rPr>
                        <a:t>2850</a:t>
                      </a:r>
                      <a:endParaRPr lang="en-US" sz="2800" dirty="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dirty="0">
                          <a:effectLst/>
                        </a:rPr>
                        <a:t>3/34</a:t>
                      </a:r>
                      <a:endParaRPr lang="en-US" sz="2800" dirty="0">
                        <a:effectLst/>
                      </a:endParaRPr>
                    </a:p>
                    <a:p>
                      <a:pPr algn="r" rtl="1">
                        <a:lnSpc>
                          <a:spcPct val="115000"/>
                        </a:lnSpc>
                        <a:spcAft>
                          <a:spcPts val="0"/>
                        </a:spcAft>
                      </a:pPr>
                      <a:r>
                        <a:rPr lang="fa-IR" sz="2800" dirty="0">
                          <a:effectLst/>
                        </a:rPr>
                        <a:t>47</a:t>
                      </a:r>
                      <a:endParaRPr lang="en-US" sz="2800" dirty="0">
                        <a:effectLst/>
                      </a:endParaRPr>
                    </a:p>
                    <a:p>
                      <a:pPr algn="r" rtl="1">
                        <a:lnSpc>
                          <a:spcPct val="115000"/>
                        </a:lnSpc>
                        <a:spcAft>
                          <a:spcPts val="0"/>
                        </a:spcAft>
                      </a:pPr>
                      <a:r>
                        <a:rPr lang="fa-IR" sz="2800" dirty="0">
                          <a:effectLst/>
                        </a:rPr>
                        <a:t>5/56</a:t>
                      </a:r>
                      <a:endParaRPr lang="en-US" sz="2800" dirty="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dirty="0">
                          <a:effectLst/>
                        </a:rPr>
                        <a:t>12-10</a:t>
                      </a:r>
                      <a:endParaRPr lang="en-US" sz="2800" dirty="0">
                        <a:effectLst/>
                      </a:endParaRPr>
                    </a:p>
                    <a:p>
                      <a:pPr algn="r" rtl="1">
                        <a:lnSpc>
                          <a:spcPct val="115000"/>
                        </a:lnSpc>
                        <a:spcAft>
                          <a:spcPts val="0"/>
                        </a:spcAft>
                      </a:pPr>
                      <a:r>
                        <a:rPr lang="fa-IR" sz="2800" dirty="0">
                          <a:effectLst/>
                        </a:rPr>
                        <a:t>15-13</a:t>
                      </a:r>
                      <a:endParaRPr lang="en-US" sz="2800" dirty="0">
                        <a:effectLst/>
                      </a:endParaRPr>
                    </a:p>
                    <a:p>
                      <a:pPr algn="r" rtl="1">
                        <a:lnSpc>
                          <a:spcPct val="115000"/>
                        </a:lnSpc>
                        <a:spcAft>
                          <a:spcPts val="0"/>
                        </a:spcAft>
                      </a:pPr>
                      <a:r>
                        <a:rPr lang="fa-IR" sz="2800" dirty="0">
                          <a:effectLst/>
                        </a:rPr>
                        <a:t>18-15</a:t>
                      </a:r>
                      <a:endParaRPr lang="en-US" sz="2800" dirty="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dirty="0">
                          <a:effectLst/>
                        </a:rPr>
                        <a:t>پسرها</a:t>
                      </a:r>
                      <a:endParaRPr lang="en-US" sz="2800" dirty="0">
                        <a:effectLst/>
                        <a:latin typeface="B Lotus"/>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33796746"/>
                  </a:ext>
                </a:extLst>
              </a:tr>
              <a:tr h="1492702">
                <a:tc>
                  <a:txBody>
                    <a:bodyPr/>
                    <a:lstStyle/>
                    <a:p>
                      <a:pPr algn="r" rtl="1">
                        <a:lnSpc>
                          <a:spcPct val="115000"/>
                        </a:lnSpc>
                        <a:spcAft>
                          <a:spcPts val="0"/>
                        </a:spcAft>
                      </a:pPr>
                      <a:r>
                        <a:rPr lang="fa-IR" sz="2800">
                          <a:effectLst/>
                        </a:rPr>
                        <a:t>2250</a:t>
                      </a:r>
                      <a:endParaRPr lang="en-US" sz="2800">
                        <a:effectLst/>
                      </a:endParaRPr>
                    </a:p>
                    <a:p>
                      <a:pPr algn="r" rtl="1">
                        <a:lnSpc>
                          <a:spcPct val="115000"/>
                        </a:lnSpc>
                        <a:spcAft>
                          <a:spcPts val="0"/>
                        </a:spcAft>
                      </a:pPr>
                      <a:r>
                        <a:rPr lang="fa-IR" sz="2800">
                          <a:effectLst/>
                        </a:rPr>
                        <a:t>2300</a:t>
                      </a:r>
                      <a:endParaRPr lang="en-US" sz="2800">
                        <a:effectLst/>
                      </a:endParaRPr>
                    </a:p>
                    <a:p>
                      <a:pPr algn="r" rtl="1">
                        <a:lnSpc>
                          <a:spcPct val="115000"/>
                        </a:lnSpc>
                        <a:spcAft>
                          <a:spcPts val="0"/>
                        </a:spcAft>
                      </a:pPr>
                      <a:r>
                        <a:rPr lang="fa-IR" sz="2800">
                          <a:effectLst/>
                        </a:rPr>
                        <a:t>2200</a:t>
                      </a:r>
                      <a:endParaRPr lang="en-US" sz="28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a:effectLst/>
                        </a:rPr>
                        <a:t>5/36</a:t>
                      </a:r>
                      <a:endParaRPr lang="en-US" sz="2800">
                        <a:effectLst/>
                      </a:endParaRPr>
                    </a:p>
                    <a:p>
                      <a:pPr algn="r" rtl="1">
                        <a:lnSpc>
                          <a:spcPct val="115000"/>
                        </a:lnSpc>
                        <a:spcAft>
                          <a:spcPts val="0"/>
                        </a:spcAft>
                      </a:pPr>
                      <a:r>
                        <a:rPr lang="fa-IR" sz="2800">
                          <a:effectLst/>
                        </a:rPr>
                        <a:t>5/45</a:t>
                      </a:r>
                      <a:endParaRPr lang="en-US" sz="2800">
                        <a:effectLst/>
                      </a:endParaRPr>
                    </a:p>
                    <a:p>
                      <a:pPr algn="r" rtl="1">
                        <a:lnSpc>
                          <a:spcPct val="115000"/>
                        </a:lnSpc>
                        <a:spcAft>
                          <a:spcPts val="0"/>
                        </a:spcAft>
                      </a:pPr>
                      <a:r>
                        <a:rPr lang="fa-IR" sz="2800">
                          <a:effectLst/>
                        </a:rPr>
                        <a:t>50</a:t>
                      </a:r>
                      <a:endParaRPr lang="en-US" sz="28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a:effectLst/>
                        </a:rPr>
                        <a:t>12-10</a:t>
                      </a:r>
                      <a:endParaRPr lang="en-US" sz="2800">
                        <a:effectLst/>
                      </a:endParaRPr>
                    </a:p>
                    <a:p>
                      <a:pPr algn="r" rtl="1">
                        <a:lnSpc>
                          <a:spcPct val="115000"/>
                        </a:lnSpc>
                        <a:spcAft>
                          <a:spcPts val="0"/>
                        </a:spcAft>
                      </a:pPr>
                      <a:r>
                        <a:rPr lang="fa-IR" sz="2800">
                          <a:effectLst/>
                        </a:rPr>
                        <a:t>15-13</a:t>
                      </a:r>
                      <a:endParaRPr lang="en-US" sz="2800">
                        <a:effectLst/>
                      </a:endParaRPr>
                    </a:p>
                    <a:p>
                      <a:pPr algn="r" rtl="1">
                        <a:lnSpc>
                          <a:spcPct val="115000"/>
                        </a:lnSpc>
                        <a:spcAft>
                          <a:spcPts val="0"/>
                        </a:spcAft>
                      </a:pPr>
                      <a:r>
                        <a:rPr lang="fa-IR" sz="2800">
                          <a:effectLst/>
                        </a:rPr>
                        <a:t>18-16</a:t>
                      </a:r>
                      <a:endParaRPr lang="en-US" sz="2800">
                        <a:effectLst/>
                        <a:latin typeface="B Lotus"/>
                        <a:ea typeface="Calibri" panose="020F0502020204030204" pitchFamily="34" charset="0"/>
                        <a:cs typeface="Arial" panose="020B0604020202020204" pitchFamily="34" charset="0"/>
                      </a:endParaRPr>
                    </a:p>
                  </a:txBody>
                  <a:tcPr marL="68580" marR="68580" marT="0" marB="0"/>
                </a:tc>
                <a:tc>
                  <a:txBody>
                    <a:bodyPr/>
                    <a:lstStyle/>
                    <a:p>
                      <a:pPr algn="r" rtl="1">
                        <a:lnSpc>
                          <a:spcPct val="115000"/>
                        </a:lnSpc>
                        <a:spcAft>
                          <a:spcPts val="0"/>
                        </a:spcAft>
                      </a:pPr>
                      <a:r>
                        <a:rPr lang="fa-IR" sz="2800" dirty="0">
                          <a:effectLst/>
                        </a:rPr>
                        <a:t>دخترها</a:t>
                      </a:r>
                      <a:endParaRPr lang="en-US" sz="2800" dirty="0">
                        <a:effectLst/>
                        <a:latin typeface="B Lotus"/>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46393320"/>
                  </a:ext>
                </a:extLst>
              </a:tr>
            </a:tbl>
          </a:graphicData>
        </a:graphic>
      </p:graphicFrame>
      <p:sp>
        <p:nvSpPr>
          <p:cNvPr id="5" name="Rectangle 1">
            <a:extLst>
              <a:ext uri="{FF2B5EF4-FFF2-40B4-BE49-F238E27FC236}">
                <a16:creationId xmlns:a16="http://schemas.microsoft.com/office/drawing/2014/main" id="{2FA621CD-DEC4-469B-AE21-D86F8227D8E9}"/>
              </a:ext>
            </a:extLst>
          </p:cNvPr>
          <p:cNvSpPr>
            <a:spLocks noChangeArrowheads="1"/>
          </p:cNvSpPr>
          <p:nvPr/>
        </p:nvSpPr>
        <p:spPr bwMode="auto">
          <a:xfrm>
            <a:off x="343568" y="190718"/>
            <a:ext cx="1201859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fa-IR" sz="4000" b="0" i="0" u="none" strike="noStrike" cap="none" normalizeH="0" baseline="0" dirty="0">
                <a:ln>
                  <a:noFill/>
                </a:ln>
                <a:solidFill>
                  <a:srgbClr val="7030A0"/>
                </a:solidFill>
                <a:effectLst/>
                <a:latin typeface="B Lotus" charset="-78"/>
                <a:ea typeface="Calibri" panose="020F0502020204030204" pitchFamily="34" charset="0"/>
                <a:cs typeface="B Titr" panose="00000700000000000000" pitchFamily="2" charset="-78"/>
              </a:rPr>
              <a:t>جدول توصیه انرژی برای کودکان </a:t>
            </a:r>
            <a:endParaRPr kumimoji="0" lang="en-US" altLang="fa-IR" sz="4000" b="0" i="0" u="none" strike="noStrike" cap="none" normalizeH="0" baseline="0" dirty="0">
              <a:ln>
                <a:noFill/>
              </a:ln>
              <a:solidFill>
                <a:srgbClr val="7030A0"/>
              </a:solidFill>
              <a:effectLst/>
              <a:cs typeface="B Titr" panose="00000700000000000000"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fa-IR" b="0" i="0" u="none" strike="noStrike" cap="none" normalizeH="0" baseline="0" dirty="0">
                <a:ln>
                  <a:noFill/>
                </a:ln>
                <a:solidFill>
                  <a:srgbClr val="FFFFFF"/>
                </a:solidFill>
                <a:effectLst/>
                <a:latin typeface="B Lotus" charset="-78"/>
                <a:ea typeface="Calibri" panose="020F0502020204030204" pitchFamily="34" charset="0"/>
                <a:cs typeface="B Titr" panose="00000700000000000000" pitchFamily="2" charset="-78"/>
              </a:rPr>
              <a:t> </a:t>
            </a:r>
            <a:r>
              <a:rPr kumimoji="0" lang="fa-IR" altLang="fa-IR" sz="1200" b="0" i="0" u="none" strike="noStrike" cap="none" normalizeH="0" baseline="0" dirty="0">
                <a:ln>
                  <a:noFill/>
                </a:ln>
                <a:solidFill>
                  <a:srgbClr val="FFFFFF"/>
                </a:solidFill>
                <a:effectLst/>
                <a:latin typeface="B Lotus" charset="-78"/>
                <a:ea typeface="Calibri" panose="020F0502020204030204" pitchFamily="34" charset="0"/>
                <a:cs typeface="B Titr" panose="00000700000000000000" pitchFamily="2" charset="-78"/>
              </a:rPr>
              <a:t>           </a:t>
            </a:r>
            <a:endParaRPr kumimoji="0" lang="en-US" altLang="fa-IR" sz="1100" b="0" i="0" u="none" strike="noStrike" cap="none" normalizeH="0" baseline="0" dirty="0">
              <a:ln>
                <a:noFill/>
              </a:ln>
              <a:solidFill>
                <a:schemeClr val="tx1"/>
              </a:solidFill>
              <a:effectLst/>
              <a:cs typeface="B Titr" panose="00000700000000000000" pitchFamily="2" charset="-78"/>
            </a:endParaRPr>
          </a:p>
          <a:p>
            <a:pPr marL="0" marR="0" lvl="0" indent="0" algn="l" defTabSz="914400" rtl="1" eaLnBrk="0" fontAlgn="base" latinLnBrk="0" hangingPunct="0">
              <a:lnSpc>
                <a:spcPct val="100000"/>
              </a:lnSpc>
              <a:spcBef>
                <a:spcPct val="0"/>
              </a:spcBef>
              <a:spcAft>
                <a:spcPct val="0"/>
              </a:spcAft>
              <a:buClrTx/>
              <a:buSzTx/>
              <a:buFontTx/>
              <a:buNone/>
              <a:tabLst/>
            </a:pPr>
            <a:r>
              <a:rPr kumimoji="0" lang="fa-IR" altLang="fa-IR" sz="1200" b="0" i="0" u="none" strike="noStrike" cap="none" normalizeH="0" baseline="0" dirty="0">
                <a:ln>
                  <a:noFill/>
                </a:ln>
                <a:solidFill>
                  <a:schemeClr val="tx1"/>
                </a:solidFill>
                <a:effectLst/>
                <a:latin typeface="B Lotus" charset="-78"/>
                <a:ea typeface="Calibri" panose="020F0502020204030204" pitchFamily="34" charset="0"/>
                <a:cs typeface="B Titr" panose="00000700000000000000" pitchFamily="2" charset="-78"/>
              </a:rPr>
              <a:t>  </a:t>
            </a:r>
            <a:endParaRPr kumimoji="0" lang="fa-IR" altLang="fa-IR" sz="1800" b="0" i="0" u="none" strike="noStrike" cap="none" normalizeH="0" baseline="0" dirty="0">
              <a:ln>
                <a:noFill/>
              </a:ln>
              <a:solidFill>
                <a:schemeClr val="tx1"/>
              </a:solidFill>
              <a:effectLst/>
              <a:latin typeface="Arial" panose="020B0604020202020204" pitchFamily="34" charset="0"/>
              <a:cs typeface="B Titr" panose="00000700000000000000" pitchFamily="2" charset="-78"/>
            </a:endParaRPr>
          </a:p>
        </p:txBody>
      </p:sp>
      <p:pic>
        <p:nvPicPr>
          <p:cNvPr id="2" name="9F9D17BC">
            <a:hlinkClick r:id="" action="ppaction://media"/>
            <a:extLst>
              <a:ext uri="{FF2B5EF4-FFF2-40B4-BE49-F238E27FC236}">
                <a16:creationId xmlns:a16="http://schemas.microsoft.com/office/drawing/2014/main" id="{116AF323-B116-46A9-85A5-00FA1B7F32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576313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A543C5-094E-4AE8-B4AA-AA501A651A09}"/>
              </a:ext>
            </a:extLst>
          </p:cNvPr>
          <p:cNvSpPr>
            <a:spLocks noGrp="1"/>
          </p:cNvSpPr>
          <p:nvPr>
            <p:ph idx="1"/>
          </p:nvPr>
        </p:nvSpPr>
        <p:spPr>
          <a:xfrm>
            <a:off x="1055077" y="1423851"/>
            <a:ext cx="10664483" cy="4719487"/>
          </a:xfrm>
        </p:spPr>
        <p:txBody>
          <a:bodyPr>
            <a:normAutofit/>
          </a:bodyPr>
          <a:lstStyle/>
          <a:p>
            <a:pPr marL="0" indent="0" algn="just" rtl="1">
              <a:buNone/>
            </a:pPr>
            <a:r>
              <a:rPr lang="fa-IR" sz="3200" b="1" dirty="0">
                <a:solidFill>
                  <a:srgbClr val="FF0000"/>
                </a:solidFill>
                <a:cs typeface="B Titr" panose="00000700000000000000" pitchFamily="2" charset="-78"/>
              </a:rPr>
              <a:t>برخی از فعالیت هایی که انرژی زیادی را می طلبند عبارتند </a:t>
            </a:r>
            <a:r>
              <a:rPr lang="fa-IR" sz="3200" b="1" dirty="0" smtClean="0">
                <a:solidFill>
                  <a:srgbClr val="FF0000"/>
                </a:solidFill>
                <a:cs typeface="B Titr" panose="00000700000000000000" pitchFamily="2" charset="-78"/>
              </a:rPr>
              <a:t>از</a:t>
            </a:r>
            <a:endParaRPr lang="fa-IR" sz="3200" dirty="0" smtClean="0">
              <a:cs typeface="B Nazanin" panose="00000400000000000000" pitchFamily="2" charset="-78"/>
            </a:endParaRPr>
          </a:p>
          <a:p>
            <a:pPr marL="0" indent="0" algn="just" rtl="1">
              <a:buNone/>
            </a:pPr>
            <a:r>
              <a:rPr lang="fa-IR" dirty="0" smtClean="0">
                <a:cs typeface="B Nazanin" panose="00000400000000000000" pitchFamily="2" charset="-78"/>
              </a:rPr>
              <a:t>دویدن </a:t>
            </a:r>
            <a:r>
              <a:rPr lang="fa-IR" dirty="0">
                <a:cs typeface="B Nazanin" panose="00000400000000000000" pitchFamily="2" charset="-78"/>
              </a:rPr>
              <a:t>و تند قدم زدن ، ورزش های سنگین ، شنا ، چوب بری ، </a:t>
            </a:r>
          </a:p>
          <a:p>
            <a:pPr marL="0" indent="0" algn="just" rtl="1">
              <a:buNone/>
            </a:pPr>
            <a:r>
              <a:rPr lang="fa-IR" dirty="0">
                <a:cs typeface="B Nazanin" panose="00000400000000000000" pitchFamily="2" charset="-78"/>
              </a:rPr>
              <a:t>کارگری ، قالی بافی ، کار در صنعت و معدن ، رخت شویی ،</a:t>
            </a:r>
          </a:p>
          <a:p>
            <a:pPr marL="0" indent="0" algn="just" rtl="1">
              <a:buNone/>
            </a:pPr>
            <a:r>
              <a:rPr lang="fa-IR" dirty="0">
                <a:cs typeface="B Nazanin" panose="00000400000000000000" pitchFamily="2" charset="-78"/>
              </a:rPr>
              <a:t> اطو کردن و ماشین نویسی </a:t>
            </a:r>
            <a:endParaRPr lang="en-US" dirty="0">
              <a:cs typeface="B Nazanin" panose="00000400000000000000" pitchFamily="2" charset="-78"/>
            </a:endParaRPr>
          </a:p>
          <a:p>
            <a:pPr marL="0" indent="0" algn="r" rtl="1">
              <a:buNone/>
            </a:pPr>
            <a:r>
              <a:rPr lang="fa-IR" sz="3200" dirty="0">
                <a:solidFill>
                  <a:srgbClr val="FF0000"/>
                </a:solidFill>
                <a:cs typeface="B Titr" panose="00000700000000000000" pitchFamily="2" charset="-78"/>
              </a:rPr>
              <a:t>ارزش انرژی زایی </a:t>
            </a:r>
            <a:r>
              <a:rPr lang="fa-IR" sz="3200" dirty="0" smtClean="0">
                <a:solidFill>
                  <a:srgbClr val="FF0000"/>
                </a:solidFill>
                <a:cs typeface="B Titr" panose="00000700000000000000" pitchFamily="2" charset="-78"/>
              </a:rPr>
              <a:t>غذاها</a:t>
            </a:r>
            <a:endParaRPr lang="en-US" sz="3600" dirty="0">
              <a:cs typeface="B Nazanin" panose="00000400000000000000" pitchFamily="2" charset="-78"/>
            </a:endParaRPr>
          </a:p>
          <a:p>
            <a:pPr marL="0" indent="0" algn="r" rtl="1">
              <a:buNone/>
            </a:pPr>
            <a:r>
              <a:rPr lang="fa-IR" dirty="0">
                <a:cs typeface="B Nazanin" panose="00000400000000000000" pitchFamily="2" charset="-78"/>
              </a:rPr>
              <a:t>ارزش کالری زایی غذاها را بوسیله دستگاهی بنام کالریمتری اندازه می گیرند . در این دستگاه مقدار معینی از غذا را توسط جرقه الکتریکی آتش می زنند. انرژی حاصل از سوختن غذا آب اطراف دستگاه را گرم می کند. این میزان گرما را اندازه می گیرند</a:t>
            </a:r>
            <a:endParaRPr lang="fa-IR" sz="2400" dirty="0">
              <a:cs typeface="B Nazanin" panose="00000400000000000000" pitchFamily="2" charset="-78"/>
            </a:endParaRPr>
          </a:p>
        </p:txBody>
      </p:sp>
      <p:pic>
        <p:nvPicPr>
          <p:cNvPr id="2" name="7F964600">
            <a:hlinkClick r:id="" action="ppaction://media"/>
            <a:extLst>
              <a:ext uri="{FF2B5EF4-FFF2-40B4-BE49-F238E27FC236}">
                <a16:creationId xmlns:a16="http://schemas.microsoft.com/office/drawing/2014/main" id="{FFD140C6-131D-4F49-8366-E2C55D6BB4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374008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5691" y="1640179"/>
            <a:ext cx="11076709" cy="3293209"/>
          </a:xfrm>
          <a:prstGeom prst="rect">
            <a:avLst/>
          </a:prstGeom>
        </p:spPr>
        <p:txBody>
          <a:bodyPr wrap="square">
            <a:spAutoFit/>
          </a:bodyPr>
          <a:lstStyle/>
          <a:p>
            <a:pPr algn="r" rtl="1"/>
            <a:r>
              <a:rPr lang="fa-IR" sz="3600" dirty="0">
                <a:solidFill>
                  <a:srgbClr val="FF0000"/>
                </a:solidFill>
                <a:cs typeface="B Titr" panose="00000700000000000000" pitchFamily="2" charset="-78"/>
              </a:rPr>
              <a:t>ارزش انرژی زایی غذاها درون </a:t>
            </a:r>
            <a:r>
              <a:rPr lang="fa-IR" sz="3600" dirty="0" smtClean="0">
                <a:solidFill>
                  <a:srgbClr val="FF0000"/>
                </a:solidFill>
                <a:cs typeface="B Titr" panose="00000700000000000000" pitchFamily="2" charset="-78"/>
              </a:rPr>
              <a:t>بدن</a:t>
            </a:r>
            <a:endParaRPr lang="fa-IR" sz="3600" dirty="0">
              <a:solidFill>
                <a:schemeClr val="accent2"/>
              </a:solidFill>
              <a:cs typeface="B Titr" panose="00000700000000000000" pitchFamily="2" charset="-78"/>
            </a:endParaRPr>
          </a:p>
          <a:p>
            <a:pPr algn="r" rtl="1"/>
            <a:endParaRPr lang="en-US" sz="2800" dirty="0">
              <a:solidFill>
                <a:schemeClr val="accent2"/>
              </a:solidFill>
              <a:cs typeface="B Nazanin" panose="00000400000000000000" pitchFamily="2" charset="-78"/>
            </a:endParaRPr>
          </a:p>
          <a:p>
            <a:pPr algn="r" rtl="1"/>
            <a:r>
              <a:rPr lang="fa-IR" sz="2800" dirty="0">
                <a:cs typeface="B Nazanin" panose="00000400000000000000" pitchFamily="2" charset="-78"/>
              </a:rPr>
              <a:t>ارزش سوختی کربوهیدرات در بدن 4 کیلوکالری به ازاء هرگرم </a:t>
            </a:r>
            <a:endParaRPr lang="en-US" sz="2800" dirty="0">
              <a:cs typeface="B Nazanin" panose="00000400000000000000" pitchFamily="2" charset="-78"/>
            </a:endParaRPr>
          </a:p>
          <a:p>
            <a:pPr algn="r" rtl="1"/>
            <a:r>
              <a:rPr lang="fa-IR" sz="2800" dirty="0">
                <a:cs typeface="B Nazanin" panose="00000400000000000000" pitchFamily="2" charset="-78"/>
              </a:rPr>
              <a:t>ارزش سوختی پروتئین ها در بدن 4 کیلو کالری به ازاء هرگرم</a:t>
            </a:r>
            <a:endParaRPr lang="en-US" sz="2800" dirty="0">
              <a:cs typeface="B Nazanin" panose="00000400000000000000" pitchFamily="2" charset="-78"/>
            </a:endParaRPr>
          </a:p>
          <a:p>
            <a:pPr algn="r" rtl="1"/>
            <a:r>
              <a:rPr lang="fa-IR" sz="2800" dirty="0">
                <a:cs typeface="B Nazanin" panose="00000400000000000000" pitchFamily="2" charset="-78"/>
              </a:rPr>
              <a:t>ارزش سوختی چربیها در بدن 9 کیلو کالری به ازاء هرگرم</a:t>
            </a:r>
            <a:endParaRPr lang="en-US" sz="2800" dirty="0">
              <a:cs typeface="B Nazanin" panose="00000400000000000000" pitchFamily="2" charset="-78"/>
            </a:endParaRPr>
          </a:p>
          <a:p>
            <a:pPr algn="r" rtl="1"/>
            <a:r>
              <a:rPr lang="fa-IR" sz="2800" dirty="0">
                <a:cs typeface="B Nazanin" panose="00000400000000000000" pitchFamily="2" charset="-78"/>
              </a:rPr>
              <a:t>در بین این مواد مغذی پروتئین ها بیشترین کاهش ارزش سوختی در بدن را دارند که به میزان جذب آنها و میزان استفاده داخل بدن و دفع عامل آمین آنها بصورت اوره از بدن مربوط می شود. </a:t>
            </a:r>
            <a:endParaRPr lang="en-US" sz="2800" dirty="0">
              <a:cs typeface="B Nazanin" panose="00000400000000000000" pitchFamily="2" charset="-78"/>
            </a:endParaRPr>
          </a:p>
        </p:txBody>
      </p:sp>
      <p:pic>
        <p:nvPicPr>
          <p:cNvPr id="4" name="E8F9122E">
            <a:hlinkClick r:id="" action="ppaction://media"/>
            <a:extLst>
              <a:ext uri="{FF2B5EF4-FFF2-40B4-BE49-F238E27FC236}">
                <a16:creationId xmlns:a16="http://schemas.microsoft.com/office/drawing/2014/main" id="{4747F44D-832F-4EF9-853D-B7AF847EC2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067893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D18B-F306-4073-B6C6-232CC5CBFF2F}"/>
              </a:ext>
            </a:extLst>
          </p:cNvPr>
          <p:cNvSpPr>
            <a:spLocks noGrp="1"/>
          </p:cNvSpPr>
          <p:nvPr>
            <p:ph type="title"/>
          </p:nvPr>
        </p:nvSpPr>
        <p:spPr>
          <a:xfrm>
            <a:off x="838200" y="378377"/>
            <a:ext cx="10515600" cy="1325563"/>
          </a:xfrm>
        </p:spPr>
        <p:txBody>
          <a:bodyPr>
            <a:noAutofit/>
          </a:bodyPr>
          <a:lstStyle/>
          <a:p>
            <a:pPr algn="r"/>
            <a:r>
              <a:rPr lang="fa-IR" sz="3200" dirty="0">
                <a:solidFill>
                  <a:srgbClr val="FF0000"/>
                </a:solidFill>
                <a:cs typeface="B Titr" panose="00000700000000000000" pitchFamily="2" charset="-78"/>
              </a:rPr>
              <a:t>تعیین انرژی مورد نیاز بدن: دو روش برای این منظور بکار میرود. روش کالریمتری مستقیم و کالریمتری غیر مستقیم</a:t>
            </a:r>
            <a:r>
              <a:rPr lang="en-US" sz="3200" dirty="0">
                <a:solidFill>
                  <a:srgbClr val="FF0000"/>
                </a:solidFill>
                <a:cs typeface="B Titr" panose="00000700000000000000" pitchFamily="2" charset="-78"/>
              </a:rPr>
              <a:t/>
            </a:r>
            <a:br>
              <a:rPr lang="en-US" sz="3200" dirty="0">
                <a:solidFill>
                  <a:srgbClr val="FF0000"/>
                </a:solidFill>
                <a:cs typeface="B Titr" panose="00000700000000000000" pitchFamily="2" charset="-78"/>
              </a:rPr>
            </a:br>
            <a:endParaRPr lang="fa-IR" sz="3200" dirty="0">
              <a:solidFill>
                <a:srgbClr val="FF0000"/>
              </a:solidFill>
              <a:cs typeface="B Titr" panose="00000700000000000000" pitchFamily="2" charset="-78"/>
            </a:endParaRPr>
          </a:p>
        </p:txBody>
      </p:sp>
      <p:sp>
        <p:nvSpPr>
          <p:cNvPr id="3" name="Content Placeholder 2">
            <a:extLst>
              <a:ext uri="{FF2B5EF4-FFF2-40B4-BE49-F238E27FC236}">
                <a16:creationId xmlns:a16="http://schemas.microsoft.com/office/drawing/2014/main" id="{D3A3CAC9-98F4-4DB6-AECD-350108CB8400}"/>
              </a:ext>
            </a:extLst>
          </p:cNvPr>
          <p:cNvSpPr>
            <a:spLocks noGrp="1"/>
          </p:cNvSpPr>
          <p:nvPr>
            <p:ph idx="1"/>
          </p:nvPr>
        </p:nvSpPr>
        <p:spPr>
          <a:xfrm>
            <a:off x="838200" y="1311965"/>
            <a:ext cx="10515600" cy="5300870"/>
          </a:xfrm>
        </p:spPr>
        <p:txBody>
          <a:bodyPr>
            <a:noAutofit/>
          </a:bodyPr>
          <a:lstStyle/>
          <a:p>
            <a:pPr marL="0" indent="0" algn="r" rtl="1">
              <a:buNone/>
            </a:pPr>
            <a:r>
              <a:rPr lang="fa-IR" dirty="0">
                <a:solidFill>
                  <a:schemeClr val="accent2"/>
                </a:solidFill>
                <a:cs typeface="B Nazanin" panose="00000400000000000000" pitchFamily="2" charset="-78"/>
              </a:rPr>
              <a:t>تعیین انرژی مورد نیاز بدن </a:t>
            </a:r>
            <a:r>
              <a:rPr lang="fa-IR" dirty="0" smtClean="0">
                <a:solidFill>
                  <a:schemeClr val="accent2"/>
                </a:solidFill>
                <a:cs typeface="B Nazanin" panose="00000400000000000000" pitchFamily="2" charset="-78"/>
              </a:rPr>
              <a:t>به روش </a:t>
            </a:r>
            <a:r>
              <a:rPr lang="fa-IR" dirty="0">
                <a:solidFill>
                  <a:schemeClr val="accent2"/>
                </a:solidFill>
                <a:cs typeface="B Nazanin" panose="00000400000000000000" pitchFamily="2" charset="-78"/>
              </a:rPr>
              <a:t>مستقیم:</a:t>
            </a:r>
            <a:endParaRPr lang="en-US" dirty="0">
              <a:solidFill>
                <a:schemeClr val="accent2"/>
              </a:solidFill>
              <a:cs typeface="B Nazanin" panose="00000400000000000000" pitchFamily="2" charset="-78"/>
            </a:endParaRPr>
          </a:p>
          <a:p>
            <a:pPr marL="0" indent="0" algn="r" rtl="1">
              <a:buNone/>
            </a:pPr>
            <a:r>
              <a:rPr lang="fa-IR" sz="2400" dirty="0">
                <a:cs typeface="B Nazanin" panose="00000400000000000000" pitchFamily="2" charset="-78"/>
              </a:rPr>
              <a:t>در این روش تولید حرارت تولید شده توسط بدن مستقیما اندازه گیری می شود .آت واتر- راس و بندیکت ، دستگاه تنفس سنج انسانی را تکمیل کردند . برای اندازه گیری حرارت تولید شده توسط بدن شخص در اتاق ویژه کالریمتر تنفسی قرار داده می شود . در این کالریمتر ، نسبت بین انرژی خارج شده از بدن و اکسیژن مصرف شده سنجیده می شود. کالریمتر تنفسی از یک اتاقک مسی کاملا نفوذپذیر نسبت به هوا ساخته شده است . اتاق توسط دیواره های چوبی که بین آنها هوا وجود دارد عایق می گردد. جای کافی برای نشستن و تخت خواب تاشو برای دراز کشیدن ، میز و صندلی در این اتاقک تعبیه شده است .. با عایق سازی از هدر دادن و یا ورد حرارت از طریق دیواره های اتاق ممانعت می. مقدار اکسیژن وارد شده به اتاق را هم اندازه گیری می نمایند. و به این ترتیب اکسیژن مصرف شده و گاز کربنیک تولید شده توسط شخص اندازه گیری شده و در فرمولی بکار برده می شود. میزان حرارت تولید شده توسط شخص هم با اندازه گیری دمای آبی که از اتاق گذرانده شده و محاسبه اختلاف دمای آب وارد شده به اتاق و آب خارج شده و از اتاق اندازه گیری می شود.</a:t>
            </a:r>
            <a:endParaRPr lang="en-US" sz="2400" dirty="0">
              <a:cs typeface="B Nazanin" panose="00000400000000000000" pitchFamily="2" charset="-78"/>
            </a:endParaRPr>
          </a:p>
          <a:p>
            <a:pPr marL="0" indent="0" algn="r" rtl="1">
              <a:buNone/>
            </a:pPr>
            <a:r>
              <a:rPr lang="fa-IR" sz="2400" u="sng" dirty="0">
                <a:cs typeface="B Nazanin" panose="00000400000000000000" pitchFamily="2" charset="-78"/>
              </a:rPr>
              <a:t>حجم گاز کربنیک تولید شده</a:t>
            </a:r>
            <a:r>
              <a:rPr lang="fa-IR" sz="2400" u="sng" baseline="-25000" dirty="0">
                <a:cs typeface="B Nazanin" panose="00000400000000000000" pitchFamily="2" charset="-78"/>
              </a:rPr>
              <a:t> </a:t>
            </a:r>
            <a:r>
              <a:rPr lang="fa-IR" sz="2400" baseline="-25000" dirty="0">
                <a:cs typeface="B Nazanin" panose="00000400000000000000" pitchFamily="2" charset="-78"/>
              </a:rPr>
              <a:t>=</a:t>
            </a:r>
            <a:r>
              <a:rPr lang="fa-IR" sz="2400" u="sng" dirty="0">
                <a:cs typeface="B Nazanin" panose="00000400000000000000" pitchFamily="2" charset="-78"/>
              </a:rPr>
              <a:t>ضریب تنفسی</a:t>
            </a:r>
            <a:endParaRPr lang="en-US" sz="2400" u="sng" dirty="0">
              <a:cs typeface="B Nazanin" panose="00000400000000000000" pitchFamily="2" charset="-78"/>
            </a:endParaRPr>
          </a:p>
          <a:p>
            <a:pPr marL="0" indent="0" algn="r" rtl="1">
              <a:buNone/>
            </a:pPr>
            <a:r>
              <a:rPr lang="fa-IR" sz="2400" dirty="0">
                <a:cs typeface="B Nazanin" panose="00000400000000000000" pitchFamily="2" charset="-78"/>
              </a:rPr>
              <a:t>        حجم اکسیژن مصرف شده                 </a:t>
            </a:r>
            <a:endParaRPr lang="en-US" sz="2400" dirty="0">
              <a:cs typeface="B Nazanin" panose="00000400000000000000" pitchFamily="2" charset="-78"/>
            </a:endParaRPr>
          </a:p>
          <a:p>
            <a:pPr marL="0" indent="0" algn="r" rtl="1">
              <a:buNone/>
            </a:pPr>
            <a:endParaRPr lang="fa-IR" sz="2000" dirty="0">
              <a:cs typeface="B Nazanin" panose="00000400000000000000" pitchFamily="2" charset="-78"/>
            </a:endParaRPr>
          </a:p>
        </p:txBody>
      </p:sp>
      <p:pic>
        <p:nvPicPr>
          <p:cNvPr id="5" name="07F6F0E4">
            <a:hlinkClick r:id="" action="ppaction://media"/>
            <a:extLst>
              <a:ext uri="{FF2B5EF4-FFF2-40B4-BE49-F238E27FC236}">
                <a16:creationId xmlns:a16="http://schemas.microsoft.com/office/drawing/2014/main" id="{21AE2ED1-DBE0-4CD2-A797-35BBC0608D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558618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B25D-1527-4DFC-ACD7-2C97362E6798}"/>
              </a:ext>
            </a:extLst>
          </p:cNvPr>
          <p:cNvSpPr>
            <a:spLocks noGrp="1"/>
          </p:cNvSpPr>
          <p:nvPr>
            <p:ph type="title"/>
          </p:nvPr>
        </p:nvSpPr>
        <p:spPr/>
        <p:txBody>
          <a:bodyPr>
            <a:noAutofit/>
          </a:bodyPr>
          <a:lstStyle/>
          <a:p>
            <a:pPr algn="r"/>
            <a:r>
              <a:rPr lang="fa-IR" sz="3600" dirty="0">
                <a:solidFill>
                  <a:srgbClr val="FF0000"/>
                </a:solidFill>
                <a:cs typeface="B Titr" panose="00000700000000000000" pitchFamily="2" charset="-78"/>
              </a:rPr>
              <a:t>تعیین انرژی مورد نیاز بدن بروش غیر مستقیم</a:t>
            </a:r>
            <a:r>
              <a:rPr lang="en-US" sz="3600" dirty="0">
                <a:cs typeface="B Titr" panose="00000700000000000000" pitchFamily="2" charset="-78"/>
              </a:rPr>
              <a:t/>
            </a:r>
            <a:br>
              <a:rPr lang="en-US" sz="3600" dirty="0">
                <a:cs typeface="B Titr" panose="00000700000000000000" pitchFamily="2" charset="-78"/>
              </a:rPr>
            </a:br>
            <a:endParaRPr lang="fa-IR" sz="3600" dirty="0">
              <a:cs typeface="B Titr" panose="00000700000000000000" pitchFamily="2" charset="-78"/>
            </a:endParaRPr>
          </a:p>
        </p:txBody>
      </p:sp>
      <p:sp>
        <p:nvSpPr>
          <p:cNvPr id="3" name="Content Placeholder 2">
            <a:extLst>
              <a:ext uri="{FF2B5EF4-FFF2-40B4-BE49-F238E27FC236}">
                <a16:creationId xmlns:a16="http://schemas.microsoft.com/office/drawing/2014/main" id="{5943EDD3-3B0A-448D-BB98-EE83D0A9455A}"/>
              </a:ext>
            </a:extLst>
          </p:cNvPr>
          <p:cNvSpPr>
            <a:spLocks noGrp="1"/>
          </p:cNvSpPr>
          <p:nvPr>
            <p:ph idx="1"/>
          </p:nvPr>
        </p:nvSpPr>
        <p:spPr>
          <a:xfrm>
            <a:off x="838200" y="1429095"/>
            <a:ext cx="10515600" cy="5063780"/>
          </a:xfrm>
        </p:spPr>
        <p:txBody>
          <a:bodyPr>
            <a:normAutofit lnSpcReduction="10000"/>
          </a:bodyPr>
          <a:lstStyle/>
          <a:p>
            <a:pPr algn="r" rtl="1">
              <a:buFont typeface="Wingdings" panose="05000000000000000000" pitchFamily="2" charset="2"/>
              <a:buChar char="ü"/>
            </a:pPr>
            <a:r>
              <a:rPr lang="fa-IR" sz="2400" dirty="0">
                <a:cs typeface="B Nazanin" panose="00000400000000000000" pitchFamily="2" charset="-78"/>
              </a:rPr>
              <a:t>در این روش در شرایط طبیعی و پایه ، میزان اکسیژن مصرفی و گاز کربنیک تولید شده در مدت زمان معین اندازه گیری میشود. اکثر تجارب نشان می دهد که یک شخص در شرایط استاندارد و در هنگام صرف انرژی سوخت و ساز پایه با مصرف یک لیتر اکسیژن ، 825/4 کیلوکالری انرژی تولید می نماید . میزان انرژی سوخت و ساز پایه با کالریمتر غیر مستقیم اندازه گیری می شود. </a:t>
            </a:r>
          </a:p>
          <a:p>
            <a:pPr algn="r" rtl="1">
              <a:buFont typeface="Wingdings" panose="05000000000000000000" pitchFamily="2" charset="2"/>
              <a:buChar char="ü"/>
            </a:pPr>
            <a:r>
              <a:rPr lang="fa-IR" sz="2400" dirty="0">
                <a:cs typeface="B Nazanin" panose="00000400000000000000" pitchFamily="2" charset="-78"/>
              </a:rPr>
              <a:t>قبل از اندازه گیری میزان متابولیسم پایه شخص شرایط زیر باید مهیا شود: </a:t>
            </a:r>
            <a:endParaRPr lang="en-US" sz="2400" dirty="0">
              <a:cs typeface="B Nazanin" panose="00000400000000000000" pitchFamily="2" charset="-78"/>
            </a:endParaRPr>
          </a:p>
          <a:p>
            <a:pPr algn="r" rtl="1">
              <a:buFont typeface="Wingdings" panose="05000000000000000000" pitchFamily="2" charset="2"/>
              <a:buChar char="ü"/>
            </a:pPr>
            <a:r>
              <a:rPr lang="fa-IR" sz="2400" dirty="0">
                <a:cs typeface="B Nazanin" panose="00000400000000000000" pitchFamily="2" charset="-78"/>
              </a:rPr>
              <a:t>12 تا 16 ساعت بعد از آخرین وعده غذایی او باشد ، ترجیحا اندازه گیری هنگام صبح انجام بگیرد.</a:t>
            </a:r>
            <a:endParaRPr lang="en-US" sz="2400" dirty="0">
              <a:cs typeface="B Nazanin" panose="00000400000000000000" pitchFamily="2" charset="-78"/>
            </a:endParaRPr>
          </a:p>
          <a:p>
            <a:pPr algn="r" rtl="1">
              <a:buFont typeface="Wingdings" panose="05000000000000000000" pitchFamily="2" charset="2"/>
              <a:buChar char="ü"/>
            </a:pPr>
            <a:r>
              <a:rPr lang="fa-IR" sz="2400" dirty="0">
                <a:cs typeface="B Nazanin" panose="00000400000000000000" pitchFamily="2" charset="-78"/>
              </a:rPr>
              <a:t>فرد باید بیدار باشد ولی همچنان در بستر دراز کشیده باشد.</a:t>
            </a:r>
            <a:endParaRPr lang="en-US" sz="2400" dirty="0">
              <a:cs typeface="B Nazanin" panose="00000400000000000000" pitchFamily="2" charset="-78"/>
            </a:endParaRPr>
          </a:p>
          <a:p>
            <a:pPr algn="r" rtl="1">
              <a:buFont typeface="Wingdings" panose="05000000000000000000" pitchFamily="2" charset="2"/>
              <a:buChar char="ü"/>
            </a:pPr>
            <a:r>
              <a:rPr lang="fa-IR" sz="2400" dirty="0">
                <a:cs typeface="B Nazanin" panose="00000400000000000000" pitchFamily="2" charset="-78"/>
              </a:rPr>
              <a:t>قبل از شروع آزمایش حداقل یک ساعت از آخرین فعالیت فرد گذشته باشد.</a:t>
            </a:r>
            <a:endParaRPr lang="en-US" sz="2400" dirty="0">
              <a:cs typeface="B Nazanin" panose="00000400000000000000" pitchFamily="2" charset="-78"/>
            </a:endParaRPr>
          </a:p>
          <a:p>
            <a:pPr algn="r" rtl="1">
              <a:buFont typeface="Wingdings" panose="05000000000000000000" pitchFamily="2" charset="2"/>
              <a:buChar char="ü"/>
            </a:pPr>
            <a:r>
              <a:rPr lang="fa-IR" sz="2400" dirty="0">
                <a:cs typeface="B Nazanin" panose="00000400000000000000" pitchFamily="2" charset="-78"/>
              </a:rPr>
              <a:t>هیچگونه، هیجان ، احساسات یا ترسی بر فرد حاکم نباشد.</a:t>
            </a:r>
            <a:endParaRPr lang="en-US" sz="2400" dirty="0">
              <a:cs typeface="B Nazanin" panose="00000400000000000000" pitchFamily="2" charset="-78"/>
            </a:endParaRPr>
          </a:p>
          <a:p>
            <a:pPr algn="r" rtl="1">
              <a:buFont typeface="Wingdings" panose="05000000000000000000" pitchFamily="2" charset="2"/>
              <a:buChar char="ü"/>
            </a:pPr>
            <a:r>
              <a:rPr lang="fa-IR" sz="2400" dirty="0">
                <a:cs typeface="B Nazanin" panose="00000400000000000000" pitchFamily="2" charset="-78"/>
              </a:rPr>
              <a:t>درجه حرارت بدن فرد طبیعی باشد.</a:t>
            </a:r>
            <a:endParaRPr lang="en-US" sz="2400" dirty="0">
              <a:cs typeface="B Nazanin" panose="00000400000000000000" pitchFamily="2" charset="-78"/>
            </a:endParaRPr>
          </a:p>
          <a:p>
            <a:pPr algn="r" rtl="1">
              <a:buFont typeface="Wingdings" panose="05000000000000000000" pitchFamily="2" charset="2"/>
              <a:buChar char="ü"/>
            </a:pPr>
            <a:r>
              <a:rPr lang="fa-IR" sz="2400" dirty="0">
                <a:cs typeface="B Nazanin" panose="00000400000000000000" pitchFamily="2" charset="-78"/>
              </a:rPr>
              <a:t>درجه حرارت </a:t>
            </a:r>
            <a:r>
              <a:rPr lang="fa-IR" sz="2400" dirty="0" smtClean="0">
                <a:cs typeface="B Nazanin" panose="00000400000000000000" pitchFamily="2" charset="-78"/>
              </a:rPr>
              <a:t>اتاق </a:t>
            </a:r>
            <a:r>
              <a:rPr lang="fa-IR" sz="2400" dirty="0">
                <a:cs typeface="B Nazanin" panose="00000400000000000000" pitchFamily="2" charset="-78"/>
              </a:rPr>
              <a:t>باید مطلوب باشد.</a:t>
            </a:r>
            <a:endParaRPr lang="en-US" sz="2400" dirty="0">
              <a:cs typeface="B Nazanin" panose="00000400000000000000" pitchFamily="2" charset="-78"/>
            </a:endParaRPr>
          </a:p>
          <a:p>
            <a:pPr algn="r" rtl="1">
              <a:buFont typeface="Wingdings" panose="05000000000000000000" pitchFamily="2" charset="2"/>
              <a:buChar char="ü"/>
            </a:pPr>
            <a:r>
              <a:rPr lang="fa-IR" sz="2400" dirty="0">
                <a:cs typeface="B Nazanin" panose="00000400000000000000" pitchFamily="2" charset="-78"/>
              </a:rPr>
              <a:t>در این شرایط مطلوب </a:t>
            </a:r>
            <a:r>
              <a:rPr lang="en-US" sz="2400" dirty="0">
                <a:cs typeface="B Nazanin" panose="00000400000000000000" pitchFamily="2" charset="-78"/>
              </a:rPr>
              <a:t>BMR</a:t>
            </a:r>
            <a:r>
              <a:rPr lang="fa-IR" sz="2400" dirty="0">
                <a:cs typeface="B Nazanin" panose="00000400000000000000" pitchFamily="2" charset="-78"/>
              </a:rPr>
              <a:t> اندازه گیری می شود </a:t>
            </a:r>
            <a:r>
              <a:rPr lang="fa-IR" sz="2000" dirty="0">
                <a:cs typeface="B Nazanin" panose="00000400000000000000" pitchFamily="2" charset="-78"/>
              </a:rPr>
              <a:t>. </a:t>
            </a:r>
          </a:p>
        </p:txBody>
      </p:sp>
      <p:pic>
        <p:nvPicPr>
          <p:cNvPr id="5" name="B1304A0E">
            <a:hlinkClick r:id="" action="ppaction://media"/>
            <a:extLst>
              <a:ext uri="{FF2B5EF4-FFF2-40B4-BE49-F238E27FC236}">
                <a16:creationId xmlns:a16="http://schemas.microsoft.com/office/drawing/2014/main" id="{ABAED422-659A-40D6-8D31-E877F065A0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08864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EBA1-C438-4F7F-813B-0FF7779929D2}"/>
              </a:ext>
            </a:extLst>
          </p:cNvPr>
          <p:cNvSpPr>
            <a:spLocks noGrp="1"/>
          </p:cNvSpPr>
          <p:nvPr>
            <p:ph type="title"/>
          </p:nvPr>
        </p:nvSpPr>
        <p:spPr/>
        <p:txBody>
          <a:bodyPr>
            <a:normAutofit/>
          </a:bodyPr>
          <a:lstStyle/>
          <a:p>
            <a:pPr algn="r"/>
            <a:r>
              <a:rPr lang="fa-IR" sz="4000" b="1" dirty="0">
                <a:solidFill>
                  <a:srgbClr val="FF0000"/>
                </a:solidFill>
                <a:cs typeface="B Titr" panose="00000700000000000000" pitchFamily="2" charset="-78"/>
              </a:rPr>
              <a:t>نقش انرژی در سلامتی و بیماریها</a:t>
            </a:r>
            <a:r>
              <a:rPr lang="en-US" sz="4000" dirty="0">
                <a:cs typeface="B Titr" panose="00000700000000000000" pitchFamily="2" charset="-78"/>
              </a:rPr>
              <a:t/>
            </a:r>
            <a:br>
              <a:rPr lang="en-US" sz="4000" dirty="0">
                <a:cs typeface="B Titr" panose="00000700000000000000" pitchFamily="2" charset="-78"/>
              </a:rPr>
            </a:br>
            <a:endParaRPr lang="fa-IR" sz="4000" dirty="0">
              <a:cs typeface="B Titr" panose="00000700000000000000" pitchFamily="2" charset="-78"/>
            </a:endParaRPr>
          </a:p>
        </p:txBody>
      </p:sp>
      <p:sp>
        <p:nvSpPr>
          <p:cNvPr id="3" name="Content Placeholder 2">
            <a:extLst>
              <a:ext uri="{FF2B5EF4-FFF2-40B4-BE49-F238E27FC236}">
                <a16:creationId xmlns:a16="http://schemas.microsoft.com/office/drawing/2014/main" id="{83F85554-AEB7-4255-B674-69F3870F0DBB}"/>
              </a:ext>
            </a:extLst>
          </p:cNvPr>
          <p:cNvSpPr>
            <a:spLocks noGrp="1"/>
          </p:cNvSpPr>
          <p:nvPr>
            <p:ph idx="1"/>
          </p:nvPr>
        </p:nvSpPr>
        <p:spPr/>
        <p:txBody>
          <a:bodyPr>
            <a:normAutofit lnSpcReduction="10000"/>
          </a:bodyPr>
          <a:lstStyle/>
          <a:p>
            <a:pPr marL="0" indent="0" algn="just" rtl="1">
              <a:buNone/>
            </a:pPr>
            <a:r>
              <a:rPr lang="fa-IR" dirty="0">
                <a:cs typeface="B Nazanin" panose="00000400000000000000" pitchFamily="2" charset="-78"/>
              </a:rPr>
              <a:t>انرژي عبارتست از عامل انجام کار و يا تغيير در مادّه، امّا انرژي مواد غذايي به صورت انرژي شيميايي است که به شکل ترکيبات مختلف در غذاها موجود است</a:t>
            </a:r>
            <a:endParaRPr lang="en-US" dirty="0">
              <a:cs typeface="B Nazanin" panose="00000400000000000000" pitchFamily="2" charset="-78"/>
            </a:endParaRPr>
          </a:p>
          <a:p>
            <a:pPr marL="0" indent="0" algn="just" rtl="1">
              <a:buNone/>
            </a:pPr>
            <a:r>
              <a:rPr lang="fa-IR" dirty="0">
                <a:cs typeface="B Nazanin" panose="00000400000000000000" pitchFamily="2" charset="-78"/>
              </a:rPr>
              <a:t>مواد انرژي زايي که در بدن مصرف مي شود،به انرژي مکانيکي (انقباض عضلاني)،انرژي الکتريکي(هدايت تحريکات عصبي)و انرژي پتانسيل شيميايي(ساخته شدن ذرات گليکوژن و پروتئين و ليپيد )و </a:t>
            </a:r>
            <a:r>
              <a:rPr lang="fa-IR" dirty="0" smtClean="0">
                <a:cs typeface="B Nazanin" panose="00000400000000000000" pitchFamily="2" charset="-78"/>
              </a:rPr>
              <a:t>سرانجام </a:t>
            </a:r>
            <a:r>
              <a:rPr lang="fa-IR" dirty="0">
                <a:cs typeface="B Nazanin" panose="00000400000000000000" pitchFamily="2" charset="-78"/>
              </a:rPr>
              <a:t>به حرارت مبدل مي شود و چون انرژي به خودي خود به وجود نمي آيد لازم است که موجودات آن را از منبعی تامین کنند .</a:t>
            </a:r>
          </a:p>
          <a:p>
            <a:pPr marL="0" indent="0" algn="just" rtl="1">
              <a:buNone/>
            </a:pPr>
            <a:r>
              <a:rPr lang="fa-IR" dirty="0">
                <a:cs typeface="B Nazanin" panose="00000400000000000000" pitchFamily="2" charset="-78"/>
              </a:rPr>
              <a:t> بدن انسان را مى‌توان به یک موتور تشبیه کرد. همانطورى که هر ماشینى به سوخت احتیاج دارد بدن انسان نیز به غذا نیاز دارد. بدن با مصرف غذا انرژى لازم را براى گرما و انجام کارتامین مى‌کند و مواد لازم براى رشد و ترمیم بدن را فراهم مى‌سازد. غذا شامل مواد دیگرى نیز مى‌باشد که براى حفظ سلامتى بدن لازم است. همه این مواد را مواد مغذى گویند و روزانه ما به این مواد مغذى نیازمندیم. مقدار زیادى آب نیز باید مصرف کرد</a:t>
            </a:r>
            <a:r>
              <a:rPr lang="en-US" dirty="0">
                <a:cs typeface="B Nazanin" panose="00000400000000000000" pitchFamily="2" charset="-78"/>
              </a:rPr>
              <a:t>.</a:t>
            </a:r>
          </a:p>
          <a:p>
            <a:pPr marL="0" indent="0">
              <a:buNone/>
            </a:pPr>
            <a:endParaRPr lang="fa-IR" dirty="0">
              <a:cs typeface="B Nazanin" panose="00000400000000000000" pitchFamily="2" charset="-78"/>
            </a:endParaRPr>
          </a:p>
        </p:txBody>
      </p:sp>
      <p:pic>
        <p:nvPicPr>
          <p:cNvPr id="5" name="6FE676B4">
            <a:hlinkClick r:id="" action="ppaction://media"/>
            <a:extLst>
              <a:ext uri="{FF2B5EF4-FFF2-40B4-BE49-F238E27FC236}">
                <a16:creationId xmlns:a16="http://schemas.microsoft.com/office/drawing/2014/main" id="{E788D777-FB68-4959-9AC6-F4E4369A63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861500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8" name="TextBox 7"/>
          <p:cNvSpPr txBox="1"/>
          <p:nvPr/>
        </p:nvSpPr>
        <p:spPr>
          <a:xfrm>
            <a:off x="2564173" y="1371600"/>
            <a:ext cx="7008225" cy="4154984"/>
          </a:xfrm>
          <a:prstGeom prst="rect">
            <a:avLst/>
          </a:prstGeom>
          <a:noFill/>
        </p:spPr>
        <p:txBody>
          <a:bodyPr wrap="square" rtlCol="1">
            <a:spAutoFit/>
          </a:bodyPr>
          <a:lstStyle/>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وزارت علوم تحقیقات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فناوري</a:t>
            </a:r>
          </a:p>
          <a:p>
            <a:pPr algn="ctr"/>
            <a:endParaRPr lang="en-US" sz="2400" b="1" dirty="0" smtClean="0">
              <a:solidFill>
                <a:srgbClr val="00B050"/>
              </a:solidFill>
              <a:cs typeface="B Titr" panose="00000700000000000000" pitchFamily="2" charset="-78"/>
            </a:endParaRPr>
          </a:p>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دانشگاه فنی و حرفه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اي</a:t>
            </a:r>
          </a:p>
          <a:p>
            <a:pPr algn="ctr"/>
            <a:endParaRPr lang="en-US" sz="2400" b="1" dirty="0">
              <a:solidFill>
                <a:srgbClr val="00B050"/>
              </a:solidFill>
              <a:cs typeface="B Titr" panose="00000700000000000000" pitchFamily="2" charset="-78"/>
            </a:endParaRPr>
          </a:p>
          <a:p>
            <a:pPr algn="ctr"/>
            <a:r>
              <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rPr>
              <a:t>آموزشکده فنی و حرفه ای دختران ارومیه</a:t>
            </a:r>
          </a:p>
          <a:p>
            <a:pPr algn="ct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r>
              <a:rPr lang="fa-IR" sz="2400" b="1" dirty="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مدرس:حمیده ژاله </a:t>
            </a:r>
            <a:r>
              <a:rPr lang="fa-IR"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رضایی</a:t>
            </a:r>
          </a:p>
          <a:p>
            <a:pPr algn="ctr"/>
            <a:endParaRPr lang="en-US"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endParaRPr>
          </a:p>
          <a:p>
            <a:pPr algn="ct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مقطع کاردانی _ </a:t>
            </a: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رشته صنایع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غذایی</a:t>
            </a: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endPar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endParaRPr>
          </a:p>
          <a:p>
            <a:pPr algn="ct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درس تغذیه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کاربردی</a:t>
            </a:r>
          </a:p>
        </p:txBody>
      </p:sp>
      <p:pic>
        <p:nvPicPr>
          <p:cNvPr id="2" name="24760B8E">
            <a:hlinkClick r:id="" action="ppaction://media"/>
            <a:extLst>
              <a:ext uri="{FF2B5EF4-FFF2-40B4-BE49-F238E27FC236}">
                <a16:creationId xmlns:a16="http://schemas.microsoft.com/office/drawing/2014/main" id="{41D35FDC-6041-48A3-AA61-4C3E25BA3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399" y="2"/>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backgroundRemoval t="238" b="100000" l="0" r="100000">
                        <a14:backgroundMark x1="9048" y1="11429" x2="9048" y2="11429"/>
                        <a14:backgroundMark x1="2262" y1="23571" x2="22143" y2="4048"/>
                        <a14:backgroundMark x1="3452" y1="66905" x2="30714" y2="93810"/>
                        <a14:backgroundMark x1="61190" y1="94524" x2="89762" y2="85000"/>
                        <a14:backgroundMark x1="79048" y1="7619" x2="95000" y2="22143"/>
                      </a14:backgroundRemoval>
                    </a14:imgEffect>
                  </a14:imgLayer>
                </a14:imgProps>
              </a:ext>
              <a:ext uri="{28A0092B-C50C-407E-A947-70E740481C1C}">
                <a14:useLocalDpi xmlns:a14="http://schemas.microsoft.com/office/drawing/2010/main" val="0"/>
              </a:ext>
            </a:extLst>
          </a:blip>
          <a:stretch>
            <a:fillRect/>
          </a:stretch>
        </p:blipFill>
        <p:spPr>
          <a:xfrm>
            <a:off x="4429368" y="0"/>
            <a:ext cx="3333254" cy="1546321"/>
          </a:xfrm>
          <a:prstGeom prst="rect">
            <a:avLst/>
          </a:prstGeom>
          <a:ln>
            <a:noFill/>
          </a:ln>
          <a:effectLst>
            <a:softEdge rad="112500"/>
          </a:effectLst>
        </p:spPr>
      </p:pic>
    </p:spTree>
    <p:extLst>
      <p:ext uri="{BB962C8B-B14F-4D97-AF65-F5344CB8AC3E}">
        <p14:creationId xmlns:p14="http://schemas.microsoft.com/office/powerpoint/2010/main" val="691328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0F9A-17F3-4D1F-AD93-702AB5612CE9}"/>
              </a:ext>
            </a:extLst>
          </p:cNvPr>
          <p:cNvSpPr>
            <a:spLocks noGrp="1"/>
          </p:cNvSpPr>
          <p:nvPr>
            <p:ph type="title"/>
          </p:nvPr>
        </p:nvSpPr>
        <p:spPr/>
        <p:txBody>
          <a:bodyPr>
            <a:normAutofit/>
          </a:bodyPr>
          <a:lstStyle/>
          <a:p>
            <a:pPr algn="r" rtl="1"/>
            <a:r>
              <a:rPr lang="fa-IR" sz="4000" dirty="0">
                <a:solidFill>
                  <a:srgbClr val="FF0000"/>
                </a:solidFill>
                <a:cs typeface="B Titr" panose="00000700000000000000" pitchFamily="2" charset="-78"/>
              </a:rPr>
              <a:t>انرژی در بدن چگونه تولید می شود؟</a:t>
            </a:r>
          </a:p>
        </p:txBody>
      </p:sp>
      <p:sp>
        <p:nvSpPr>
          <p:cNvPr id="3" name="Content Placeholder 2">
            <a:extLst>
              <a:ext uri="{FF2B5EF4-FFF2-40B4-BE49-F238E27FC236}">
                <a16:creationId xmlns:a16="http://schemas.microsoft.com/office/drawing/2014/main" id="{F2979E58-00BE-45F6-A510-3CDAA00640D5}"/>
              </a:ext>
            </a:extLst>
          </p:cNvPr>
          <p:cNvSpPr>
            <a:spLocks noGrp="1"/>
          </p:cNvSpPr>
          <p:nvPr>
            <p:ph idx="1"/>
          </p:nvPr>
        </p:nvSpPr>
        <p:spPr>
          <a:xfrm>
            <a:off x="838200" y="1825625"/>
            <a:ext cx="10515600" cy="4898732"/>
          </a:xfrm>
        </p:spPr>
        <p:txBody>
          <a:bodyPr>
            <a:noAutofit/>
          </a:bodyPr>
          <a:lstStyle/>
          <a:p>
            <a:pPr marL="0" indent="0" algn="r" rtl="1">
              <a:buNone/>
            </a:pPr>
            <a:r>
              <a:rPr lang="fa-IR" dirty="0">
                <a:cs typeface="B Nazanin" panose="00000400000000000000" pitchFamily="2" charset="-78"/>
              </a:rPr>
              <a:t>وظیفه تولید انرژی در بدن بر عهده غدد تیروئید</a:t>
            </a:r>
            <a:r>
              <a:rPr lang="en-US" dirty="0">
                <a:cs typeface="B Nazanin" panose="00000400000000000000" pitchFamily="2" charset="-78"/>
              </a:rPr>
              <a:t> </a:t>
            </a:r>
            <a:r>
              <a:rPr lang="fa-IR" dirty="0">
                <a:cs typeface="B Nazanin" panose="00000400000000000000" pitchFamily="2" charset="-78"/>
              </a:rPr>
              <a:t>و فوق کلیوی می باشد، بیش از 98% درصد انرژی بدن توسط این غدد تولید می شود .غدد فوق کلیوی باعث آزاد شدن قند در خون می شوند وسپس غده تیروئید این قند را به انرژی و </a:t>
            </a:r>
            <a:r>
              <a:rPr lang="en-US" dirty="0">
                <a:cs typeface="B Nazanin" panose="00000400000000000000" pitchFamily="2" charset="-78"/>
              </a:rPr>
              <a:t>ATP </a:t>
            </a:r>
            <a:r>
              <a:rPr lang="fa-IR" dirty="0">
                <a:cs typeface="B Nazanin" panose="00000400000000000000" pitchFamily="2" charset="-78"/>
              </a:rPr>
              <a:t>تبدیل می کند و آنرا در اختیار تمام ارگان های بدن قرار می دهد تا فعالیت خود را انجام دهند. غده تیروئید مانند شمع در موتور ماشین عمل می کند و باعث مشتعل شدن سوخت و تبدیل آن به انرژی می شود</a:t>
            </a:r>
            <a:endParaRPr lang="en-US" dirty="0">
              <a:cs typeface="B Nazanin" panose="00000400000000000000" pitchFamily="2" charset="-78"/>
            </a:endParaRPr>
          </a:p>
          <a:p>
            <a:pPr marL="0" indent="0" algn="r" rtl="1">
              <a:buNone/>
            </a:pPr>
            <a:r>
              <a:rPr lang="en-US" dirty="0">
                <a:cs typeface="B Nazanin" panose="00000400000000000000" pitchFamily="2" charset="-78"/>
              </a:rPr>
              <a:t>.</a:t>
            </a:r>
            <a:r>
              <a:rPr lang="fa-IR" dirty="0">
                <a:cs typeface="B Nazanin" panose="00000400000000000000" pitchFamily="2" charset="-78"/>
              </a:rPr>
              <a:t>عواملی که سبب تضعیف غدد فوق کلیوی می شوند</a:t>
            </a:r>
            <a:r>
              <a:rPr lang="en-US" dirty="0">
                <a:cs typeface="B Nazanin" panose="00000400000000000000" pitchFamily="2" charset="-78"/>
              </a:rPr>
              <a:t>:</a:t>
            </a:r>
            <a:br>
              <a:rPr lang="en-US" dirty="0">
                <a:cs typeface="B Nazanin" panose="00000400000000000000" pitchFamily="2" charset="-78"/>
              </a:rPr>
            </a:br>
            <a:r>
              <a:rPr lang="fa-IR" dirty="0">
                <a:cs typeface="B Nazanin" panose="00000400000000000000" pitchFamily="2" charset="-78"/>
              </a:rPr>
              <a:t>1- استرس</a:t>
            </a:r>
            <a:r>
              <a:rPr lang="en-US" dirty="0">
                <a:cs typeface="B Nazanin" panose="00000400000000000000" pitchFamily="2" charset="-78"/>
              </a:rPr>
              <a:t>.</a:t>
            </a:r>
            <a:r>
              <a:rPr lang="fa-IR" dirty="0">
                <a:cs typeface="B Nazanin" panose="00000400000000000000" pitchFamily="2" charset="-78"/>
              </a:rPr>
              <a:t>2- کم خوابی و بی خوابی3-تغذیه نامناسب( کمبود موادغذایی شامل ویتامین های گروه</a:t>
            </a:r>
            <a:r>
              <a:rPr lang="en-US" dirty="0">
                <a:cs typeface="B Nazanin" panose="00000400000000000000" pitchFamily="2" charset="-78"/>
              </a:rPr>
              <a:t> A ,B ,C ,E </a:t>
            </a:r>
            <a:r>
              <a:rPr lang="fa-IR" dirty="0">
                <a:cs typeface="B Nazanin" panose="00000400000000000000" pitchFamily="2" charset="-78"/>
              </a:rPr>
              <a:t>و مواد معدنی مانند منگنز، روی، کروم و سلنیوم )می باشد</a:t>
            </a:r>
            <a:r>
              <a:rPr lang="en-US" dirty="0">
                <a:cs typeface="B Nazanin" panose="00000400000000000000" pitchFamily="2" charset="-78"/>
              </a:rPr>
              <a:t>.</a:t>
            </a:r>
            <a:r>
              <a:rPr lang="fa-IR" dirty="0">
                <a:cs typeface="B Nazanin" panose="00000400000000000000" pitchFamily="2" charset="-78"/>
              </a:rPr>
              <a:t> 4-فلزات سمی و مواد شیمیایی 5-انواع عفونت های مزمن6-انجام فعالیت های ورزشی و بدنی سنگین و یا روابط جنسی بیش از حد7-نوشیدنی های محرک</a:t>
            </a:r>
            <a:r>
              <a:rPr lang="en-US" dirty="0">
                <a:cs typeface="B Nazanin" panose="00000400000000000000" pitchFamily="2" charset="-78"/>
              </a:rPr>
              <a:t>: </a:t>
            </a:r>
            <a:r>
              <a:rPr lang="fa-IR" dirty="0">
                <a:cs typeface="B Nazanin" panose="00000400000000000000" pitchFamily="2" charset="-78"/>
              </a:rPr>
              <a:t>محرک ها مانند چای، قهوه و سایر مواد حاوی کافئین، شکر، الکل و غیره </a:t>
            </a:r>
            <a:r>
              <a:rPr lang="en-US" dirty="0">
                <a:cs typeface="B Nazanin" panose="00000400000000000000" pitchFamily="2" charset="-78"/>
              </a:rPr>
              <a:t/>
            </a:r>
            <a:br>
              <a:rPr lang="en-US" dirty="0">
                <a:cs typeface="B Nazanin" panose="00000400000000000000" pitchFamily="2" charset="-78"/>
              </a:rPr>
            </a:br>
            <a:endParaRPr lang="fa-IR" dirty="0">
              <a:cs typeface="B Nazanin" panose="00000400000000000000" pitchFamily="2" charset="-78"/>
            </a:endParaRPr>
          </a:p>
        </p:txBody>
      </p:sp>
      <p:pic>
        <p:nvPicPr>
          <p:cNvPr id="5" name="957A18ED">
            <a:hlinkClick r:id="" action="ppaction://media"/>
            <a:extLst>
              <a:ext uri="{FF2B5EF4-FFF2-40B4-BE49-F238E27FC236}">
                <a16:creationId xmlns:a16="http://schemas.microsoft.com/office/drawing/2014/main" id="{50A6E340-F4EE-4B73-A852-8F77F9B6F1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4267200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49"/>
            <a:ext cx="10515600" cy="1325563"/>
          </a:xfrm>
        </p:spPr>
        <p:txBody>
          <a:bodyPr>
            <a:normAutofit/>
          </a:bodyPr>
          <a:lstStyle/>
          <a:p>
            <a:pPr algn="ctr"/>
            <a:r>
              <a:rPr lang="fa-IR" sz="4000" b="1" dirty="0">
                <a:solidFill>
                  <a:schemeClr val="accent4"/>
                </a:solidFill>
                <a:cs typeface="B Titr" panose="00000700000000000000" pitchFamily="2" charset="-78"/>
              </a:rPr>
              <a:t>آزمون فصل </a:t>
            </a:r>
            <a:r>
              <a:rPr lang="fa-IR" sz="4000" b="1" dirty="0" smtClean="0">
                <a:solidFill>
                  <a:schemeClr val="accent4"/>
                </a:solidFill>
                <a:cs typeface="B Titr" panose="00000700000000000000" pitchFamily="2" charset="-78"/>
              </a:rPr>
              <a:t>سوم </a:t>
            </a:r>
            <a:r>
              <a:rPr lang="fa-IR" sz="4000" b="1" dirty="0">
                <a:solidFill>
                  <a:schemeClr val="accent4"/>
                </a:solidFill>
                <a:cs typeface="B Titr" panose="00000700000000000000" pitchFamily="2" charset="-78"/>
              </a:rPr>
              <a:t>درس تغذيه كاربردي</a:t>
            </a:r>
            <a:r>
              <a:rPr lang="fa-IR" sz="4000" dirty="0">
                <a:solidFill>
                  <a:schemeClr val="accent4"/>
                </a:solidFill>
                <a:cs typeface="B Titr" panose="00000700000000000000" pitchFamily="2" charset="-78"/>
              </a:rPr>
              <a:t> </a:t>
            </a:r>
            <a:r>
              <a:rPr lang="en-US" sz="4000" dirty="0">
                <a:solidFill>
                  <a:schemeClr val="accent4"/>
                </a:solidFill>
                <a:cs typeface="B Titr" panose="00000700000000000000" pitchFamily="2" charset="-78"/>
              </a:rPr>
              <a:t/>
            </a:r>
            <a:br>
              <a:rPr lang="en-US" sz="4000" dirty="0">
                <a:solidFill>
                  <a:schemeClr val="accent4"/>
                </a:solidFill>
                <a:cs typeface="B Titr" panose="00000700000000000000" pitchFamily="2" charset="-78"/>
              </a:rPr>
            </a:br>
            <a:endParaRPr lang="en-US" sz="4000" dirty="0">
              <a:solidFill>
                <a:schemeClr val="accent4"/>
              </a:solidFill>
              <a:cs typeface="B Titr" panose="000007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dirty="0">
                <a:solidFill>
                  <a:srgbClr val="00B050"/>
                </a:solidFill>
                <a:cs typeface="B Nazanin" panose="00000400000000000000" pitchFamily="2" charset="-78"/>
              </a:rPr>
              <a:t>1-</a:t>
            </a:r>
            <a:r>
              <a:rPr lang="fa-IR" dirty="0">
                <a:cs typeface="B Nazanin" panose="00000400000000000000" pitchFamily="2" charset="-78"/>
              </a:rPr>
              <a:t>واحد اندازه گيري انرژي غذاها چيست و توضيح </a:t>
            </a:r>
            <a:r>
              <a:rPr lang="fa-IR" dirty="0" smtClean="0">
                <a:cs typeface="B Nazanin" panose="00000400000000000000" pitchFamily="2" charset="-78"/>
              </a:rPr>
              <a:t>دهيد؟</a:t>
            </a:r>
            <a:endParaRPr lang="en-US" dirty="0">
              <a:cs typeface="B Nazanin" panose="00000400000000000000" pitchFamily="2" charset="-78"/>
            </a:endParaRPr>
          </a:p>
          <a:p>
            <a:pPr marL="0" indent="0" algn="r">
              <a:buNone/>
            </a:pPr>
            <a:r>
              <a:rPr lang="fa-IR" dirty="0">
                <a:solidFill>
                  <a:srgbClr val="00B050"/>
                </a:solidFill>
                <a:cs typeface="B Nazanin" panose="00000400000000000000" pitchFamily="2" charset="-78"/>
              </a:rPr>
              <a:t>2-</a:t>
            </a:r>
            <a:r>
              <a:rPr lang="fa-IR" dirty="0">
                <a:cs typeface="B Nazanin" panose="00000400000000000000" pitchFamily="2" charset="-78"/>
              </a:rPr>
              <a:t> در روش كالريمتري غير مستقيم چه عواملي اندازه گيري </a:t>
            </a:r>
            <a:r>
              <a:rPr lang="fa-IR" dirty="0" smtClean="0">
                <a:cs typeface="B Nazanin" panose="00000400000000000000" pitchFamily="2" charset="-78"/>
              </a:rPr>
              <a:t>ميشود؟</a:t>
            </a:r>
            <a:endParaRPr lang="en-US" dirty="0">
              <a:cs typeface="B Nazanin" panose="00000400000000000000" pitchFamily="2" charset="-78"/>
            </a:endParaRPr>
          </a:p>
          <a:p>
            <a:pPr marL="0" indent="0" algn="r">
              <a:buNone/>
            </a:pPr>
            <a:r>
              <a:rPr lang="fa-IR" dirty="0">
                <a:solidFill>
                  <a:srgbClr val="00B050"/>
                </a:solidFill>
                <a:cs typeface="B Nazanin" panose="00000400000000000000" pitchFamily="2" charset="-78"/>
              </a:rPr>
              <a:t>3-</a:t>
            </a:r>
            <a:r>
              <a:rPr lang="fa-IR" dirty="0">
                <a:cs typeface="B Nazanin" panose="00000400000000000000" pitchFamily="2" charset="-78"/>
              </a:rPr>
              <a:t> ضريب تنفسي را توضيح </a:t>
            </a:r>
            <a:r>
              <a:rPr lang="fa-IR" dirty="0" smtClean="0">
                <a:cs typeface="B Nazanin" panose="00000400000000000000" pitchFamily="2" charset="-78"/>
              </a:rPr>
              <a:t>دهيد؟</a:t>
            </a:r>
            <a:endParaRPr lang="en-US" dirty="0">
              <a:cs typeface="B Nazanin" panose="00000400000000000000" pitchFamily="2" charset="-78"/>
            </a:endParaRPr>
          </a:p>
          <a:p>
            <a:pPr marL="0" indent="0" algn="r">
              <a:buNone/>
            </a:pPr>
            <a:r>
              <a:rPr lang="fa-IR" dirty="0" smtClean="0">
                <a:solidFill>
                  <a:srgbClr val="00B050"/>
                </a:solidFill>
                <a:cs typeface="B Nazanin" panose="00000400000000000000" pitchFamily="2" charset="-78"/>
              </a:rPr>
              <a:t>4-</a:t>
            </a:r>
            <a:r>
              <a:rPr lang="fa-IR" dirty="0" smtClean="0">
                <a:cs typeface="B Nazanin" panose="00000400000000000000" pitchFamily="2" charset="-78"/>
              </a:rPr>
              <a:t>متابولسيم پايه چيست؟</a:t>
            </a:r>
            <a:endParaRPr lang="en-US" dirty="0">
              <a:cs typeface="B Nazanin" panose="00000400000000000000" pitchFamily="2" charset="-78"/>
            </a:endParaRPr>
          </a:p>
          <a:p>
            <a:pPr marL="0" indent="0" algn="r">
              <a:buNone/>
            </a:pPr>
            <a:r>
              <a:rPr lang="fa-IR" dirty="0">
                <a:solidFill>
                  <a:srgbClr val="00B050"/>
                </a:solidFill>
                <a:cs typeface="B Nazanin" panose="00000400000000000000" pitchFamily="2" charset="-78"/>
              </a:rPr>
              <a:t>5-</a:t>
            </a:r>
            <a:r>
              <a:rPr lang="fa-IR" dirty="0">
                <a:cs typeface="B Nazanin" panose="00000400000000000000" pitchFamily="2" charset="-78"/>
              </a:rPr>
              <a:t> عوامل موثر بر متابولسيم پايه را نام </a:t>
            </a:r>
            <a:r>
              <a:rPr lang="fa-IR" dirty="0" smtClean="0">
                <a:cs typeface="B Nazanin" panose="00000400000000000000" pitchFamily="2" charset="-78"/>
              </a:rPr>
              <a:t>ببريد؟</a:t>
            </a:r>
            <a:endParaRPr lang="en-US" dirty="0">
              <a:cs typeface="B Nazanin" panose="00000400000000000000" pitchFamily="2" charset="-78"/>
            </a:endParaRPr>
          </a:p>
          <a:p>
            <a:pPr marL="0" indent="0" algn="r">
              <a:buNone/>
            </a:pPr>
            <a:r>
              <a:rPr lang="fa-IR" dirty="0">
                <a:solidFill>
                  <a:srgbClr val="00B050"/>
                </a:solidFill>
                <a:cs typeface="B Nazanin" panose="00000400000000000000" pitchFamily="2" charset="-78"/>
              </a:rPr>
              <a:t>6-</a:t>
            </a:r>
            <a:r>
              <a:rPr lang="fa-IR" dirty="0">
                <a:cs typeface="B Nazanin" panose="00000400000000000000" pitchFamily="2" charset="-78"/>
              </a:rPr>
              <a:t>ميزان انرژي زايي پروتئين ها، كربوهيدراتها و چربيها را </a:t>
            </a:r>
            <a:r>
              <a:rPr lang="fa-IR" dirty="0" smtClean="0">
                <a:cs typeface="B Nazanin" panose="00000400000000000000" pitchFamily="2" charset="-78"/>
              </a:rPr>
              <a:t>بنويسيد؟</a:t>
            </a:r>
            <a:endParaRPr lang="en-US" dirty="0">
              <a:cs typeface="B Nazanin" panose="00000400000000000000" pitchFamily="2" charset="-78"/>
            </a:endParaRPr>
          </a:p>
          <a:p>
            <a:pPr marL="0" indent="0" algn="r">
              <a:buNone/>
            </a:pPr>
            <a:r>
              <a:rPr lang="fa-IR" dirty="0">
                <a:solidFill>
                  <a:srgbClr val="00B050"/>
                </a:solidFill>
                <a:cs typeface="B Nazanin" panose="00000400000000000000" pitchFamily="2" charset="-78"/>
              </a:rPr>
              <a:t>7-</a:t>
            </a:r>
            <a:r>
              <a:rPr lang="fa-IR" dirty="0">
                <a:cs typeface="B Nazanin" panose="00000400000000000000" pitchFamily="2" charset="-78"/>
              </a:rPr>
              <a:t>عواملی که سبب تضعیف غدد فوق کلیوی ميشوند را نام </a:t>
            </a:r>
            <a:r>
              <a:rPr lang="fa-IR" dirty="0" smtClean="0">
                <a:cs typeface="B Nazanin" panose="00000400000000000000" pitchFamily="2" charset="-78"/>
              </a:rPr>
              <a:t>ببريد؟</a:t>
            </a:r>
            <a:endParaRPr lang="en-US" dirty="0">
              <a:cs typeface="B Nazanin" panose="00000400000000000000" pitchFamily="2" charset="-78"/>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211738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016"/>
            <a:ext cx="10515600" cy="1325563"/>
          </a:xfrm>
        </p:spPr>
        <p:txBody>
          <a:bodyPr>
            <a:normAutofit/>
          </a:bodyPr>
          <a:lstStyle/>
          <a:p>
            <a:pPr algn="ctr"/>
            <a:r>
              <a:rPr lang="fa-IR" sz="4000" dirty="0" smtClean="0">
                <a:solidFill>
                  <a:srgbClr val="FFC000"/>
                </a:solidFill>
                <a:cs typeface="B Titr" panose="00000700000000000000" pitchFamily="2" charset="-78"/>
              </a:rPr>
              <a:t>خلاصه ي فصل سوم</a:t>
            </a:r>
            <a:endParaRPr lang="en-US" sz="4000" dirty="0">
              <a:solidFill>
                <a:srgbClr val="FFC000"/>
              </a:solidFill>
              <a:cs typeface="B Titr" panose="00000700000000000000" pitchFamily="2" charset="-78"/>
            </a:endParaRPr>
          </a:p>
        </p:txBody>
      </p:sp>
      <p:sp>
        <p:nvSpPr>
          <p:cNvPr id="3" name="Content Placeholder 2"/>
          <p:cNvSpPr>
            <a:spLocks noGrp="1"/>
          </p:cNvSpPr>
          <p:nvPr>
            <p:ph idx="1"/>
          </p:nvPr>
        </p:nvSpPr>
        <p:spPr/>
        <p:txBody>
          <a:bodyPr>
            <a:noAutofit/>
          </a:bodyPr>
          <a:lstStyle/>
          <a:p>
            <a:pPr marL="0" indent="0" algn="r">
              <a:buNone/>
            </a:pPr>
            <a:r>
              <a:rPr lang="fa-IR" sz="2400" dirty="0" smtClean="0">
                <a:latin typeface="B Nazanin"/>
                <a:cs typeface="B Nazanin" panose="00000400000000000000" pitchFamily="2" charset="-78"/>
              </a:rPr>
              <a:t>یکی </a:t>
            </a:r>
            <a:r>
              <a:rPr lang="fa-IR" sz="2400" dirty="0">
                <a:latin typeface="B Nazanin"/>
                <a:cs typeface="B Nazanin" panose="00000400000000000000" pitchFamily="2" charset="-78"/>
              </a:rPr>
              <a:t>از خواص </a:t>
            </a:r>
            <a:r>
              <a:rPr lang="fa-IR" sz="2400" dirty="0" smtClean="0">
                <a:latin typeface="B Nazanin"/>
                <a:cs typeface="B Nazanin" panose="00000400000000000000" pitchFamily="2" charset="-78"/>
              </a:rPr>
              <a:t>اساسی </a:t>
            </a:r>
            <a:r>
              <a:rPr lang="fa-IR" sz="2400" dirty="0">
                <a:latin typeface="B Nazanin"/>
                <a:cs typeface="B Nazanin" panose="00000400000000000000" pitchFamily="2" charset="-78"/>
              </a:rPr>
              <a:t>و عمده غذا، تامین انرژی لازم برای انجام فعالیت های حیاتی </a:t>
            </a:r>
            <a:r>
              <a:rPr lang="fa-IR" sz="2400" dirty="0" smtClean="0">
                <a:latin typeface="B Nazanin"/>
                <a:cs typeface="B Nazanin" panose="00000400000000000000" pitchFamily="2" charset="-78"/>
              </a:rPr>
              <a:t>است</a:t>
            </a:r>
          </a:p>
          <a:p>
            <a:pPr marL="0" indent="0" algn="r">
              <a:buNone/>
            </a:pPr>
            <a:r>
              <a:rPr lang="fa-IR" sz="2400" dirty="0" smtClean="0">
                <a:cs typeface="B Nazanin" panose="00000400000000000000" pitchFamily="2" charset="-78"/>
              </a:rPr>
              <a:t>واحد اندازه گيري انرژي غذاها کیلوکالری است که يک واحد آن ،مقدار </a:t>
            </a:r>
            <a:r>
              <a:rPr lang="fa-IR" sz="2400" dirty="0">
                <a:cs typeface="B Nazanin" panose="00000400000000000000" pitchFamily="2" charset="-78"/>
              </a:rPr>
              <a:t>حرارت مورد نیاز برای افزایش دمای یک لیتر آب از 15 به 16 درجه سانتیگراد است</a:t>
            </a:r>
            <a:r>
              <a:rPr lang="fa-IR" sz="2400" dirty="0" smtClean="0">
                <a:cs typeface="B Nazanin" panose="00000400000000000000" pitchFamily="2" charset="-78"/>
              </a:rPr>
              <a:t>.</a:t>
            </a:r>
          </a:p>
          <a:p>
            <a:pPr marL="0" indent="0" algn="r">
              <a:buNone/>
            </a:pPr>
            <a:r>
              <a:rPr lang="fa-IR" sz="2400" dirty="0" smtClean="0">
                <a:cs typeface="B Nazanin" panose="00000400000000000000" pitchFamily="2" charset="-78"/>
              </a:rPr>
              <a:t>برای </a:t>
            </a:r>
            <a:r>
              <a:rPr lang="fa-IR" sz="2400" dirty="0">
                <a:cs typeface="B Nazanin" panose="00000400000000000000" pitchFamily="2" charset="-78"/>
              </a:rPr>
              <a:t>اندازه گیری انرژی مورد نیاز یک فرد </a:t>
            </a:r>
            <a:r>
              <a:rPr lang="fa-IR" sz="2400" dirty="0" smtClean="0">
                <a:cs typeface="B Nazanin" panose="00000400000000000000" pitchFamily="2" charset="-78"/>
              </a:rPr>
              <a:t>از روش کالریمتر </a:t>
            </a:r>
            <a:r>
              <a:rPr lang="fa-IR" sz="2400" dirty="0">
                <a:cs typeface="B Nazanin" panose="00000400000000000000" pitchFamily="2" charset="-78"/>
              </a:rPr>
              <a:t>مستقیم و غیر مستقیم می توان استفاده </a:t>
            </a:r>
            <a:r>
              <a:rPr lang="fa-IR" sz="2400" dirty="0" smtClean="0">
                <a:cs typeface="B Nazanin" panose="00000400000000000000" pitchFamily="2" charset="-78"/>
              </a:rPr>
              <a:t>نمود</a:t>
            </a:r>
          </a:p>
          <a:p>
            <a:pPr marL="0" indent="0" algn="r">
              <a:buNone/>
            </a:pPr>
            <a:r>
              <a:rPr lang="fa-IR" sz="2400" dirty="0">
                <a:cs typeface="B Nazanin" panose="00000400000000000000" pitchFamily="2" charset="-78"/>
              </a:rPr>
              <a:t>نسبت دی اکسید کربن تولیدی به اکسیژن مصرفی در اکسیداسیون مواد غذایی را بنام ضریب تنفسی می نامند</a:t>
            </a:r>
            <a:r>
              <a:rPr lang="fa-IR" sz="2400" dirty="0" smtClean="0">
                <a:cs typeface="B Nazanin" panose="00000400000000000000" pitchFamily="2" charset="-78"/>
              </a:rPr>
              <a:t>.</a:t>
            </a:r>
          </a:p>
          <a:p>
            <a:pPr marL="0" indent="0" algn="r" rtl="1">
              <a:buNone/>
            </a:pPr>
            <a:r>
              <a:rPr lang="ar-SA" sz="2400" dirty="0" smtClean="0">
                <a:cs typeface="B Nazanin" panose="00000400000000000000" pitchFamily="2" charset="-78"/>
              </a:rPr>
              <a:t>بدن </a:t>
            </a:r>
            <a:r>
              <a:rPr lang="ar-SA" sz="2400" dirty="0">
                <a:cs typeface="B Nazanin" panose="00000400000000000000" pitchFamily="2" charset="-78"/>
              </a:rPr>
              <a:t>انسان برای انجام کار احتیاج به انرژی دارد حتی انسان در حالت استراحت و خواب نیز برای انجام اعمال حیاتی نیاز به انرژی دارد که این مقدار انرژی اصطلاحا متابولیسم پایه </a:t>
            </a:r>
            <a:r>
              <a:rPr lang="ar-SA" sz="2400" dirty="0" smtClean="0">
                <a:cs typeface="B Nazanin" panose="00000400000000000000" pitchFamily="2" charset="-78"/>
              </a:rPr>
              <a:t>نامید</a:t>
            </a:r>
            <a:endParaRPr lang="fa-IR" sz="2400" dirty="0" smtClean="0">
              <a:cs typeface="B Nazanin" panose="00000400000000000000" pitchFamily="2" charset="-78"/>
            </a:endParaRPr>
          </a:p>
          <a:p>
            <a:pPr marL="0" indent="0" algn="r" rtl="1">
              <a:buNone/>
            </a:pPr>
            <a:r>
              <a:rPr lang="fa-IR" sz="2400" dirty="0" smtClean="0">
                <a:cs typeface="B Nazanin" panose="00000400000000000000" pitchFamily="2" charset="-78"/>
              </a:rPr>
              <a:t>ارزش </a:t>
            </a:r>
            <a:r>
              <a:rPr lang="fa-IR" sz="2400" dirty="0">
                <a:cs typeface="B Nazanin" panose="00000400000000000000" pitchFamily="2" charset="-78"/>
              </a:rPr>
              <a:t>سوختی کربوهیدرات در بدن 4 کیلوکالری به ازاء هرگرم </a:t>
            </a:r>
            <a:endParaRPr lang="en-US" sz="2400" dirty="0">
              <a:cs typeface="B Nazanin" panose="00000400000000000000" pitchFamily="2" charset="-78"/>
            </a:endParaRPr>
          </a:p>
          <a:p>
            <a:pPr marL="0" indent="0" algn="r" rtl="1">
              <a:buNone/>
            </a:pPr>
            <a:r>
              <a:rPr lang="fa-IR" sz="2400" dirty="0">
                <a:cs typeface="B Nazanin" panose="00000400000000000000" pitchFamily="2" charset="-78"/>
              </a:rPr>
              <a:t>ارزش سوختی پروتئین ها در بدن 4 کیلو کالری به ازاء هرگرم</a:t>
            </a:r>
            <a:endParaRPr lang="en-US" sz="2400" dirty="0">
              <a:cs typeface="B Nazanin" panose="00000400000000000000" pitchFamily="2" charset="-78"/>
            </a:endParaRPr>
          </a:p>
          <a:p>
            <a:pPr marL="0" indent="0" algn="r" rtl="1">
              <a:buNone/>
            </a:pPr>
            <a:r>
              <a:rPr lang="fa-IR" sz="2400" dirty="0">
                <a:cs typeface="B Nazanin" panose="00000400000000000000" pitchFamily="2" charset="-78"/>
              </a:rPr>
              <a:t>ارزش سوختی چربیها در بدن 9 کیلو کالری به ازاء </a:t>
            </a:r>
            <a:r>
              <a:rPr lang="fa-IR" sz="2400" dirty="0" smtClean="0">
                <a:cs typeface="B Nazanin" panose="00000400000000000000" pitchFamily="2" charset="-78"/>
              </a:rPr>
              <a:t>هرگرم</a:t>
            </a:r>
            <a:endParaRPr lang="en-US" sz="2400" dirty="0">
              <a:cs typeface="B Nazanin" panose="00000400000000000000" pitchFamily="2" charset="-78"/>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413719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E917C-E9D7-41AE-B970-FF20A5BAF5F3}"/>
              </a:ext>
            </a:extLst>
          </p:cNvPr>
          <p:cNvSpPr>
            <a:spLocks noGrp="1"/>
          </p:cNvSpPr>
          <p:nvPr>
            <p:ph type="title"/>
          </p:nvPr>
        </p:nvSpPr>
        <p:spPr>
          <a:xfrm>
            <a:off x="1156854" y="485090"/>
            <a:ext cx="10335491" cy="1865020"/>
          </a:xfrm>
        </p:spPr>
        <p:txBody>
          <a:bodyPr>
            <a:normAutofit fontScale="90000"/>
          </a:bodyPr>
          <a:lstStyle/>
          <a:p>
            <a:pPr algn="ctr"/>
            <a:r>
              <a:rPr lang="fa-IR" b="1" dirty="0" smtClean="0">
                <a:solidFill>
                  <a:srgbClr val="00B050"/>
                </a:solidFill>
                <a:latin typeface="B Nazanin"/>
                <a:cs typeface="B Titr" panose="00000700000000000000" pitchFamily="2" charset="-78"/>
              </a:rPr>
              <a:t>فصل سوم </a:t>
            </a:r>
            <a:r>
              <a:rPr lang="fa-IR" b="1" dirty="0">
                <a:solidFill>
                  <a:srgbClr val="00B050"/>
                </a:solidFill>
                <a:latin typeface="B Nazanin"/>
                <a:cs typeface="B Titr" panose="00000700000000000000" pitchFamily="2" charset="-78"/>
              </a:rPr>
              <a:t>:انرژی و نقش آن در سلامت و بیماریهای انسان</a:t>
            </a:r>
            <a:r>
              <a:rPr lang="en-US" dirty="0">
                <a:solidFill>
                  <a:srgbClr val="00B050"/>
                </a:solidFill>
                <a:latin typeface="B Nazanin"/>
                <a:cs typeface="B Titr" panose="00000700000000000000" pitchFamily="2" charset="-78"/>
              </a:rPr>
              <a:t/>
            </a:r>
            <a:br>
              <a:rPr lang="en-US" dirty="0">
                <a:solidFill>
                  <a:srgbClr val="00B050"/>
                </a:solidFill>
                <a:latin typeface="B Nazanin"/>
                <a:cs typeface="B Titr" panose="00000700000000000000" pitchFamily="2" charset="-78"/>
              </a:rPr>
            </a:br>
            <a:endParaRPr lang="fa-IR" dirty="0">
              <a:solidFill>
                <a:srgbClr val="00B050"/>
              </a:solidFill>
              <a:latin typeface="B Nazanin"/>
              <a:cs typeface="B Titr" panose="00000700000000000000" pitchFamily="2" charset="-78"/>
            </a:endParaRPr>
          </a:p>
        </p:txBody>
      </p:sp>
      <p:sp>
        <p:nvSpPr>
          <p:cNvPr id="3" name="Content Placeholder 2">
            <a:extLst>
              <a:ext uri="{FF2B5EF4-FFF2-40B4-BE49-F238E27FC236}">
                <a16:creationId xmlns:a16="http://schemas.microsoft.com/office/drawing/2014/main" id="{0F344253-C0CF-45D2-824C-0D4AA6133D67}"/>
              </a:ext>
            </a:extLst>
          </p:cNvPr>
          <p:cNvSpPr>
            <a:spLocks noGrp="1"/>
          </p:cNvSpPr>
          <p:nvPr>
            <p:ph idx="1"/>
          </p:nvPr>
        </p:nvSpPr>
        <p:spPr>
          <a:xfrm>
            <a:off x="1066800" y="2225600"/>
            <a:ext cx="10515600" cy="4351338"/>
          </a:xfrm>
        </p:spPr>
        <p:txBody>
          <a:bodyPr/>
          <a:lstStyle/>
          <a:p>
            <a:pPr marL="0" indent="0" algn="r" rtl="1">
              <a:buNone/>
            </a:pPr>
            <a:r>
              <a:rPr lang="fa-IR" dirty="0">
                <a:solidFill>
                  <a:srgbClr val="FF0000"/>
                </a:solidFill>
                <a:latin typeface="B Nazanin"/>
                <a:cs typeface="B Nazanin" panose="00000400000000000000" pitchFamily="2" charset="-78"/>
              </a:rPr>
              <a:t>ا</a:t>
            </a:r>
            <a:r>
              <a:rPr lang="fa-IR" b="1" dirty="0">
                <a:solidFill>
                  <a:srgbClr val="FF0000"/>
                </a:solidFill>
                <a:latin typeface="B Nazanin"/>
                <a:cs typeface="B Nazanin" panose="00000400000000000000" pitchFamily="2" charset="-78"/>
              </a:rPr>
              <a:t>نرژی</a:t>
            </a:r>
            <a:r>
              <a:rPr lang="fa-IR" b="1" dirty="0">
                <a:latin typeface="B Nazanin"/>
                <a:cs typeface="B Nazanin" panose="00000400000000000000" pitchFamily="2" charset="-78"/>
              </a:rPr>
              <a:t> </a:t>
            </a:r>
            <a:endParaRPr lang="en-US" dirty="0">
              <a:latin typeface="B Nazanin"/>
              <a:cs typeface="B Nazanin" panose="00000400000000000000" pitchFamily="2" charset="-78"/>
            </a:endParaRPr>
          </a:p>
          <a:p>
            <a:pPr marL="0" indent="0" algn="just" rtl="1">
              <a:buNone/>
            </a:pPr>
            <a:r>
              <a:rPr lang="fa-IR" dirty="0">
                <a:latin typeface="B Nazanin"/>
                <a:cs typeface="B Nazanin" panose="00000400000000000000" pitchFamily="2" charset="-78"/>
              </a:rPr>
              <a:t>یکی از خواص اساسی و عمده غذا، تامین انرژی لازم برای انجام فعالیت های حیاتی است و همه اعمال زیستی انسان ، چه اعمال ارادی مانند حرکت و انجام کارهای گوناگون و چه اعمال غیر ارادی از قبیل تنفس ،ضربان قلب ،اعمال امعاء و احشاء و همچنین رشد و نمو و ترمیم بافتها نیازمند انرژی بوده و بدون صرف نیرو انجام نمی پذیرد. </a:t>
            </a:r>
          </a:p>
          <a:p>
            <a:pPr marL="0" indent="0" algn="just" rtl="1">
              <a:buNone/>
            </a:pPr>
            <a:r>
              <a:rPr lang="fa-IR" dirty="0">
                <a:latin typeface="B Nazanin"/>
                <a:cs typeface="B Nazanin" panose="00000400000000000000" pitchFamily="2" charset="-78"/>
              </a:rPr>
              <a:t>در این فصل پس از آشنایی با واحدهای متداول در سنجش انرژی غذاها ، روشهای اندازه گیری انرژی مصرفی و عوامل موثر در تعیین میزان احتیاجات انسان به انرژی و همچنین حدود تقریبی انرژی مورد نیاز در فعالیت های گوناگون و سنین مختلف را بررسی می کنیم</a:t>
            </a:r>
            <a:endParaRPr lang="en-US" dirty="0">
              <a:latin typeface="B Nazanin"/>
              <a:cs typeface="B Nazanin" panose="00000400000000000000" pitchFamily="2" charset="-78"/>
            </a:endParaRPr>
          </a:p>
          <a:p>
            <a:pPr marL="0" indent="0">
              <a:buNone/>
            </a:pPr>
            <a:endParaRPr lang="fa-IR" dirty="0">
              <a:latin typeface="B Nazanin"/>
              <a:cs typeface="B Nazanin" panose="00000400000000000000" pitchFamily="2" charset="-78"/>
            </a:endParaRPr>
          </a:p>
        </p:txBody>
      </p:sp>
      <p:pic>
        <p:nvPicPr>
          <p:cNvPr id="5" name="1F036A4B">
            <a:hlinkClick r:id="" action="ppaction://media"/>
            <a:extLst>
              <a:ext uri="{FF2B5EF4-FFF2-40B4-BE49-F238E27FC236}">
                <a16:creationId xmlns:a16="http://schemas.microsoft.com/office/drawing/2014/main" id="{0F1EDCD6-4773-4C6D-9FB7-F3863966B4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090839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CF78-76C8-481C-9DB1-F071BF71F591}"/>
              </a:ext>
            </a:extLst>
          </p:cNvPr>
          <p:cNvSpPr>
            <a:spLocks noGrp="1"/>
          </p:cNvSpPr>
          <p:nvPr>
            <p:ph type="title"/>
          </p:nvPr>
        </p:nvSpPr>
        <p:spPr/>
        <p:txBody>
          <a:bodyPr>
            <a:normAutofit/>
          </a:bodyPr>
          <a:lstStyle/>
          <a:p>
            <a:pPr algn="r" rtl="1"/>
            <a:r>
              <a:rPr lang="fa-IR" sz="4000" b="1" dirty="0">
                <a:solidFill>
                  <a:srgbClr val="FF0000"/>
                </a:solidFill>
                <a:cs typeface="B Titr" panose="00000700000000000000" pitchFamily="2" charset="-78"/>
              </a:rPr>
              <a:t>واحدهای متداول در سنجش انرژی مواد غذایی</a:t>
            </a:r>
            <a:endParaRPr lang="fa-IR" sz="4000" dirty="0">
              <a:solidFill>
                <a:srgbClr val="FF0000"/>
              </a:solidFill>
              <a:cs typeface="B Titr" panose="00000700000000000000" pitchFamily="2" charset="-78"/>
            </a:endParaRPr>
          </a:p>
        </p:txBody>
      </p:sp>
      <p:sp>
        <p:nvSpPr>
          <p:cNvPr id="3" name="Content Placeholder 2">
            <a:extLst>
              <a:ext uri="{FF2B5EF4-FFF2-40B4-BE49-F238E27FC236}">
                <a16:creationId xmlns:a16="http://schemas.microsoft.com/office/drawing/2014/main" id="{4DE64E2A-2C19-44A1-9A3E-65C07FB8E2D5}"/>
              </a:ext>
            </a:extLst>
          </p:cNvPr>
          <p:cNvSpPr>
            <a:spLocks noGrp="1"/>
          </p:cNvSpPr>
          <p:nvPr>
            <p:ph idx="1"/>
          </p:nvPr>
        </p:nvSpPr>
        <p:spPr/>
        <p:txBody>
          <a:bodyPr>
            <a:normAutofit fontScale="92500" lnSpcReduction="10000"/>
          </a:bodyPr>
          <a:lstStyle/>
          <a:p>
            <a:pPr marL="0" indent="0" algn="just" rtl="1">
              <a:buNone/>
            </a:pPr>
            <a:r>
              <a:rPr lang="fa-IR" dirty="0">
                <a:cs typeface="B Nazanin" panose="00000400000000000000" pitchFamily="2" charset="-78"/>
              </a:rPr>
              <a:t>انرژی مورد نیاز بدن منحصرا از راه غذا تامین می شود پس بهتر است برای نشان دادن مقدار انرژی مصرف شده در بدن و همجنین نیرویی که از طریق غذا به بدن می رسد از واحدهای انرژی استفاده کنیم .</a:t>
            </a:r>
          </a:p>
          <a:p>
            <a:pPr marL="0" indent="0" algn="just" rtl="1">
              <a:buNone/>
            </a:pPr>
            <a:r>
              <a:rPr lang="fa-IR" dirty="0">
                <a:cs typeface="B Nazanin" panose="00000400000000000000" pitchFamily="2" charset="-78"/>
              </a:rPr>
              <a:t>یکی از این واحدها ژول (</a:t>
            </a:r>
            <a:r>
              <a:rPr lang="en-US" dirty="0">
                <a:cs typeface="B Nazanin" panose="00000400000000000000" pitchFamily="2" charset="-78"/>
              </a:rPr>
              <a:t>J</a:t>
            </a:r>
            <a:r>
              <a:rPr lang="fa-IR" dirty="0">
                <a:cs typeface="B Nazanin" panose="00000400000000000000" pitchFamily="2" charset="-78"/>
              </a:rPr>
              <a:t>) است و آن مقدار انرژی است که بتواند یک جسم یک کیلوگرمی را با نیرویی برابر یک نیوتن ، یک متر حرکت دهد.</a:t>
            </a:r>
          </a:p>
          <a:p>
            <a:pPr marL="0" indent="0" algn="just" rtl="1">
              <a:buNone/>
            </a:pPr>
            <a:r>
              <a:rPr lang="fa-IR" dirty="0">
                <a:cs typeface="B Nazanin" panose="00000400000000000000" pitchFamily="2" charset="-78"/>
              </a:rPr>
              <a:t> چون متخصصين تغذیه با مقا دیر زیاد انرژی سروکار دارند از این رو مناسبترین واحد آنها کیلوژول یا 10</a:t>
            </a:r>
            <a:r>
              <a:rPr lang="fa-IR" baseline="30000" dirty="0">
                <a:cs typeface="B Nazanin" panose="00000400000000000000" pitchFamily="2" charset="-78"/>
              </a:rPr>
              <a:t>3</a:t>
            </a:r>
            <a:r>
              <a:rPr lang="en-US" dirty="0">
                <a:cs typeface="B Nazanin" panose="00000400000000000000" pitchFamily="2" charset="-78"/>
              </a:rPr>
              <a:t>KJ= </a:t>
            </a:r>
            <a:r>
              <a:rPr lang="fa-IR" dirty="0">
                <a:cs typeface="B Nazanin" panose="00000400000000000000" pitchFamily="2" charset="-78"/>
              </a:rPr>
              <a:t> و مگاژول10</a:t>
            </a:r>
            <a:r>
              <a:rPr lang="fa-IR" baseline="30000" dirty="0">
                <a:cs typeface="B Nazanin" panose="00000400000000000000" pitchFamily="2" charset="-78"/>
              </a:rPr>
              <a:t>6</a:t>
            </a:r>
            <a:r>
              <a:rPr lang="en-US" dirty="0">
                <a:cs typeface="B Nazanin" panose="00000400000000000000" pitchFamily="2" charset="-78"/>
              </a:rPr>
              <a:t>KJ=</a:t>
            </a:r>
            <a:r>
              <a:rPr lang="fa-IR" dirty="0">
                <a:cs typeface="B Nazanin" panose="00000400000000000000" pitchFamily="2" charset="-78"/>
              </a:rPr>
              <a:t> می باشد .</a:t>
            </a:r>
          </a:p>
          <a:p>
            <a:pPr marL="0" indent="0" algn="just" rtl="1">
              <a:buNone/>
            </a:pPr>
            <a:r>
              <a:rPr lang="fa-IR" dirty="0">
                <a:cs typeface="B Nazanin" panose="00000400000000000000" pitchFamily="2" charset="-78"/>
              </a:rPr>
              <a:t>همچنین انرژی را بطور کمی با واحد حرارتی نیز می توان تعریف کرد  و این واحد کیلو کالری است . یک کیلوکالری مقدار حرارت مورد نیاز برای افزایش دمای یک لیتر آب از 15 به 16 درجه سانتیگراد است. برای تبدیل کالری به ژول می بایستی کالری را در عدد 186/4 ضرب شود که البته از فرم گرد شده یعنی از 2/4 آن در اغلب موارد استفاده می شود . انرژی مصرفی را با وات هم می توان سنجید.</a:t>
            </a:r>
            <a:endParaRPr lang="en-US" dirty="0">
              <a:cs typeface="B Nazanin" panose="00000400000000000000" pitchFamily="2" charset="-78"/>
            </a:endParaRPr>
          </a:p>
          <a:p>
            <a:pPr marL="0" indent="0">
              <a:buNone/>
            </a:pPr>
            <a:endParaRPr lang="fa-IR" dirty="0">
              <a:cs typeface="B Nazanin" panose="00000400000000000000" pitchFamily="2" charset="-78"/>
            </a:endParaRPr>
          </a:p>
        </p:txBody>
      </p:sp>
      <p:pic>
        <p:nvPicPr>
          <p:cNvPr id="5" name="B88A1405">
            <a:hlinkClick r:id="" action="ppaction://media"/>
            <a:extLst>
              <a:ext uri="{FF2B5EF4-FFF2-40B4-BE49-F238E27FC236}">
                <a16:creationId xmlns:a16="http://schemas.microsoft.com/office/drawing/2014/main" id="{58A14462-D43A-46F5-9AB6-D63FBCEB07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557313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18943-A9A0-449F-9DC1-B1A550F99ADD}"/>
              </a:ext>
            </a:extLst>
          </p:cNvPr>
          <p:cNvSpPr>
            <a:spLocks noGrp="1"/>
          </p:cNvSpPr>
          <p:nvPr>
            <p:ph type="title"/>
          </p:nvPr>
        </p:nvSpPr>
        <p:spPr/>
        <p:txBody>
          <a:bodyPr>
            <a:normAutofit/>
          </a:bodyPr>
          <a:lstStyle/>
          <a:p>
            <a:pPr algn="r" rtl="1"/>
            <a:r>
              <a:rPr lang="fa-IR" sz="4000" dirty="0">
                <a:solidFill>
                  <a:srgbClr val="FF0000"/>
                </a:solidFill>
                <a:cs typeface="B Titr" panose="00000700000000000000" pitchFamily="2" charset="-78"/>
              </a:rPr>
              <a:t>اندازه گیری انرژی مصرفی </a:t>
            </a:r>
            <a:r>
              <a:rPr lang="en-US" sz="4000" dirty="0">
                <a:cs typeface="B Titr" panose="00000700000000000000" pitchFamily="2" charset="-78"/>
              </a:rPr>
              <a:t/>
            </a:r>
            <a:br>
              <a:rPr lang="en-US" sz="4000" dirty="0">
                <a:cs typeface="B Titr" panose="00000700000000000000" pitchFamily="2" charset="-78"/>
              </a:rPr>
            </a:br>
            <a:endParaRPr lang="fa-IR" sz="4000" dirty="0">
              <a:cs typeface="B Titr" panose="00000700000000000000" pitchFamily="2" charset="-78"/>
            </a:endParaRPr>
          </a:p>
        </p:txBody>
      </p:sp>
      <p:sp>
        <p:nvSpPr>
          <p:cNvPr id="3" name="Content Placeholder 2">
            <a:extLst>
              <a:ext uri="{FF2B5EF4-FFF2-40B4-BE49-F238E27FC236}">
                <a16:creationId xmlns:a16="http://schemas.microsoft.com/office/drawing/2014/main" id="{16E57E50-3F46-4F46-9EE4-F39788BC0A20}"/>
              </a:ext>
            </a:extLst>
          </p:cNvPr>
          <p:cNvSpPr>
            <a:spLocks noGrp="1"/>
          </p:cNvSpPr>
          <p:nvPr>
            <p:ph idx="1"/>
          </p:nvPr>
        </p:nvSpPr>
        <p:spPr>
          <a:xfrm>
            <a:off x="838200" y="1825624"/>
            <a:ext cx="10515600" cy="5032375"/>
          </a:xfrm>
        </p:spPr>
        <p:txBody>
          <a:bodyPr>
            <a:normAutofit fontScale="92500" lnSpcReduction="20000"/>
          </a:bodyPr>
          <a:lstStyle/>
          <a:p>
            <a:pPr marL="0" indent="0" algn="just" rtl="1">
              <a:buNone/>
            </a:pPr>
            <a:r>
              <a:rPr lang="fa-IR" sz="4000" dirty="0">
                <a:cs typeface="B Nazanin" panose="00000400000000000000" pitchFamily="2" charset="-78"/>
              </a:rPr>
              <a:t>برای اندازه گیری انرژی مورد نیاز یک فرد در مطالعات تغذیه ای از کالریمتر مستقیم و غیر مستقیم می توان استفاده نمود.</a:t>
            </a:r>
            <a:endParaRPr lang="en-US" sz="4000" dirty="0">
              <a:cs typeface="B Nazanin" panose="00000400000000000000" pitchFamily="2" charset="-78"/>
            </a:endParaRPr>
          </a:p>
          <a:p>
            <a:pPr marL="0" indent="0" algn="just" rtl="1">
              <a:buNone/>
            </a:pPr>
            <a:r>
              <a:rPr lang="fa-IR" sz="4000" dirty="0">
                <a:solidFill>
                  <a:schemeClr val="accent6"/>
                </a:solidFill>
                <a:cs typeface="B Nazanin" panose="00000400000000000000" pitchFamily="2" charset="-78"/>
              </a:rPr>
              <a:t>کالریمتر مستقیم: </a:t>
            </a:r>
          </a:p>
          <a:p>
            <a:pPr marL="0" indent="0" algn="just" rtl="1">
              <a:buNone/>
            </a:pPr>
            <a:r>
              <a:rPr lang="fa-IR" sz="3600" dirty="0">
                <a:cs typeface="B Nazanin" panose="00000400000000000000" pitchFamily="2" charset="-78"/>
              </a:rPr>
              <a:t>معروفترین این نوع کالریمتری که توسط آتواتر(</a:t>
            </a:r>
            <a:r>
              <a:rPr lang="en-US" sz="3600" dirty="0">
                <a:cs typeface="B Nazanin" panose="00000400000000000000" pitchFamily="2" charset="-78"/>
              </a:rPr>
              <a:t>Atwater</a:t>
            </a:r>
            <a:r>
              <a:rPr lang="fa-IR" sz="3600" dirty="0">
                <a:cs typeface="B Nazanin" panose="00000400000000000000" pitchFamily="2" charset="-78"/>
              </a:rPr>
              <a:t>) و بندیکت(</a:t>
            </a:r>
            <a:r>
              <a:rPr lang="en-US" sz="3600" dirty="0">
                <a:cs typeface="B Nazanin" panose="00000400000000000000" pitchFamily="2" charset="-78"/>
              </a:rPr>
              <a:t>Benedict</a:t>
            </a:r>
            <a:r>
              <a:rPr lang="fa-IR" sz="3600" dirty="0">
                <a:cs typeface="B Nazanin" panose="00000400000000000000" pitchFamily="2" charset="-78"/>
              </a:rPr>
              <a:t>) طرح ریزی و ساخته شده است.</a:t>
            </a:r>
          </a:p>
          <a:p>
            <a:pPr marL="0" indent="0" algn="just" rtl="1">
              <a:buNone/>
            </a:pPr>
            <a:r>
              <a:rPr lang="fa-IR" sz="3200" dirty="0">
                <a:cs typeface="B Nazanin" panose="00000400000000000000" pitchFamily="2" charset="-78"/>
              </a:rPr>
              <a:t> د</a:t>
            </a:r>
            <a:r>
              <a:rPr lang="fa-IR" sz="3400" dirty="0">
                <a:cs typeface="B Nazanin" panose="00000400000000000000" pitchFamily="2" charset="-78"/>
              </a:rPr>
              <a:t>ر این روش شخص مورد آزمایش را در اتاقکی قرار و هرگونه حرارتی را که ازبدن فرد خارج می شود اندازه گیری می شود. عمل اندازه گیری انرژی مصرفی ( حرارت دفع شده) به مدت یک شبانه روز انجام شده و کلیه فعالیت های شخص را در زمانهای مختلف تعیین و میزان انرژی مصرفی آن حرکت را محاسبه می کنند. معمولا شخص در حالت عدم فعالیت (نشسته یا خوابیده ) هر دقیقه 1 کیلوکالری حرارت دفع میکند که در 24 ساعت حدود 1500 کیلوکالری می باشد. لیکن انجام هرگونه فعالیت موجب ایجاد حرارت بیشتری از بدن انسان به محیط گردیده و میزان انرژی مصرفی را افزایش خواهد داد که قابل اندازه گيري است.</a:t>
            </a:r>
            <a:endParaRPr lang="en-US" sz="3400" dirty="0">
              <a:cs typeface="B Nazanin" panose="00000400000000000000" pitchFamily="2" charset="-78"/>
            </a:endParaRPr>
          </a:p>
          <a:p>
            <a:pPr marL="0" indent="0">
              <a:buNone/>
            </a:pPr>
            <a:endParaRPr lang="fa-IR" dirty="0">
              <a:cs typeface="B Nazanin" panose="00000400000000000000" pitchFamily="2" charset="-78"/>
            </a:endParaRPr>
          </a:p>
        </p:txBody>
      </p:sp>
      <p:pic>
        <p:nvPicPr>
          <p:cNvPr id="5" name="0D69F915">
            <a:hlinkClick r:id="" action="ppaction://media"/>
            <a:extLst>
              <a:ext uri="{FF2B5EF4-FFF2-40B4-BE49-F238E27FC236}">
                <a16:creationId xmlns:a16="http://schemas.microsoft.com/office/drawing/2014/main" id="{69F7998F-9E20-42F4-A83A-16A9628018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635498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6ADF5C-2BC9-47CB-B192-EB4BC22526D1}"/>
              </a:ext>
            </a:extLst>
          </p:cNvPr>
          <p:cNvSpPr>
            <a:spLocks noGrp="1"/>
          </p:cNvSpPr>
          <p:nvPr>
            <p:ph idx="1"/>
          </p:nvPr>
        </p:nvSpPr>
        <p:spPr>
          <a:xfrm>
            <a:off x="838200" y="1197873"/>
            <a:ext cx="10515600" cy="5660127"/>
          </a:xfrm>
        </p:spPr>
        <p:txBody>
          <a:bodyPr>
            <a:normAutofit lnSpcReduction="10000"/>
          </a:bodyPr>
          <a:lstStyle/>
          <a:p>
            <a:pPr marL="0" indent="0" algn="r" rtl="1">
              <a:buNone/>
            </a:pPr>
            <a:r>
              <a:rPr lang="fa-IR" dirty="0">
                <a:solidFill>
                  <a:schemeClr val="accent6"/>
                </a:solidFill>
                <a:cs typeface="B Nazanin" panose="00000400000000000000" pitchFamily="2" charset="-78"/>
              </a:rPr>
              <a:t>کالریمتر غیرمستقیم</a:t>
            </a:r>
            <a:r>
              <a:rPr lang="fa-IR" dirty="0">
                <a:cs typeface="B Nazanin" panose="00000400000000000000" pitchFamily="2" charset="-78"/>
              </a:rPr>
              <a:t>:</a:t>
            </a:r>
          </a:p>
          <a:p>
            <a:pPr marL="0" indent="0" algn="just" rtl="1">
              <a:buNone/>
            </a:pPr>
            <a:r>
              <a:rPr lang="fa-IR" dirty="0">
                <a:cs typeface="B Nazanin" panose="00000400000000000000" pitchFamily="2" charset="-78"/>
              </a:rPr>
              <a:t> اساس این دستگاهها اندازه گیری اکسیژن مصرفی است . این روش اندازه گیری از نظر تکنیک بسیار ساده تر از کالریمترهای مستقیم بوده و کاربرد بیشتری دارد. نمونه ای از این دستگاهها کالریمتربمبی است . </a:t>
            </a:r>
          </a:p>
          <a:p>
            <a:pPr marL="0" indent="0" algn="just" rtl="1">
              <a:buNone/>
            </a:pPr>
            <a:r>
              <a:rPr lang="fa-IR" dirty="0">
                <a:cs typeface="B Nazanin" panose="00000400000000000000" pitchFamily="2" charset="-78"/>
              </a:rPr>
              <a:t>این کالریمتر از یک ظرف فولادی تشکیل شده است که با یک سرپوش غیر قابل نفوذ بسته می شود . دستگاه شامل یک بوته کوچک پلاتینی است که در داخل آن مقدار معینی از یک ماده قابل احتراق ( ماده شیمیایی خالص یا ماده غذایی) را می توان قرارداد . کالریمتر با اکسیژن خالص تحت فشار پر می شود .سپس ماده قابل احتراق یا ماده غذایی بوسیله یک جریان الکتریکی مشتعل شده و بصورت انفجاری می سوزد قبل از اشتعال ، تمامی مجموعه در درون محفظه دارای آب قرار داده می شود .گرمای احتراق از روی میزان صعود درجه حرارت آب محاسبه می شود.</a:t>
            </a:r>
          </a:p>
          <a:p>
            <a:pPr marL="0" indent="0" algn="just" rtl="1">
              <a:buNone/>
            </a:pPr>
            <a:r>
              <a:rPr lang="fa-IR" dirty="0">
                <a:cs typeface="B Nazanin" panose="00000400000000000000" pitchFamily="2" charset="-78"/>
              </a:rPr>
              <a:t>در این روش در شرایط طبیعی و پایه ، میزان اکسیژن مصرفی و گاز کربنیک تولید شده در مدت زمان معین اندازه گیری می شود . میزان انرژی سوخت و ساز پایه با کالریمتری غیر مستقیم اندازه گیری می شود</a:t>
            </a:r>
          </a:p>
        </p:txBody>
      </p:sp>
      <p:pic>
        <p:nvPicPr>
          <p:cNvPr id="2" name="5966C9C7">
            <a:hlinkClick r:id="" action="ppaction://media"/>
            <a:extLst>
              <a:ext uri="{FF2B5EF4-FFF2-40B4-BE49-F238E27FC236}">
                <a16:creationId xmlns:a16="http://schemas.microsoft.com/office/drawing/2014/main" id="{D5717DAF-0688-4A46-8B88-079A675436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093662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FC2B-5DA0-4950-9031-23ED7CBB2366}"/>
              </a:ext>
            </a:extLst>
          </p:cNvPr>
          <p:cNvSpPr>
            <a:spLocks noGrp="1"/>
          </p:cNvSpPr>
          <p:nvPr>
            <p:ph type="title"/>
          </p:nvPr>
        </p:nvSpPr>
        <p:spPr/>
        <p:txBody>
          <a:bodyPr>
            <a:normAutofit/>
          </a:bodyPr>
          <a:lstStyle/>
          <a:p>
            <a:pPr algn="r" rtl="1"/>
            <a:r>
              <a:rPr lang="fa-IR" sz="2800" dirty="0">
                <a:solidFill>
                  <a:srgbClr val="FF0000"/>
                </a:solidFill>
                <a:cs typeface="B Titr" panose="00000700000000000000" pitchFamily="2" charset="-78"/>
              </a:rPr>
              <a:t>قبل از اندازه گیری میزان متابولیسم پایه شخص ،شرایط زیر باید مهیا </a:t>
            </a:r>
            <a:r>
              <a:rPr lang="fa-IR" sz="2800" dirty="0" smtClean="0">
                <a:solidFill>
                  <a:srgbClr val="FF0000"/>
                </a:solidFill>
                <a:cs typeface="B Titr" panose="00000700000000000000" pitchFamily="2" charset="-78"/>
              </a:rPr>
              <a:t>شود</a:t>
            </a:r>
            <a:r>
              <a:rPr lang="en-US" sz="2800" dirty="0">
                <a:solidFill>
                  <a:srgbClr val="FF0000"/>
                </a:solidFill>
                <a:cs typeface="B Titr" panose="00000700000000000000" pitchFamily="2" charset="-78"/>
              </a:rPr>
              <a:t/>
            </a:r>
            <a:br>
              <a:rPr lang="en-US" sz="2800" dirty="0">
                <a:solidFill>
                  <a:srgbClr val="FF0000"/>
                </a:solidFill>
                <a:cs typeface="B Titr" panose="00000700000000000000" pitchFamily="2" charset="-78"/>
              </a:rPr>
            </a:br>
            <a:endParaRPr lang="fa-IR" sz="2800" dirty="0">
              <a:solidFill>
                <a:srgbClr val="FF0000"/>
              </a:solidFill>
              <a:cs typeface="B Titr" panose="00000700000000000000" pitchFamily="2" charset="-78"/>
            </a:endParaRPr>
          </a:p>
        </p:txBody>
      </p:sp>
      <p:sp>
        <p:nvSpPr>
          <p:cNvPr id="3" name="Content Placeholder 2">
            <a:extLst>
              <a:ext uri="{FF2B5EF4-FFF2-40B4-BE49-F238E27FC236}">
                <a16:creationId xmlns:a16="http://schemas.microsoft.com/office/drawing/2014/main" id="{CB8EE1B0-0A53-472C-859A-F3F90D8C5874}"/>
              </a:ext>
            </a:extLst>
          </p:cNvPr>
          <p:cNvSpPr>
            <a:spLocks noGrp="1"/>
          </p:cNvSpPr>
          <p:nvPr>
            <p:ph idx="1"/>
          </p:nvPr>
        </p:nvSpPr>
        <p:spPr>
          <a:xfrm>
            <a:off x="838200" y="1908313"/>
            <a:ext cx="10515600" cy="4268650"/>
          </a:xfrm>
        </p:spPr>
        <p:txBody>
          <a:bodyPr/>
          <a:lstStyle/>
          <a:p>
            <a:pPr algn="r" rtl="1">
              <a:buFont typeface="Wingdings" panose="05000000000000000000" pitchFamily="2" charset="2"/>
              <a:buChar char="ü"/>
            </a:pPr>
            <a:r>
              <a:rPr lang="fa-IR" dirty="0">
                <a:cs typeface="B Nazanin" panose="00000400000000000000" pitchFamily="2" charset="-78"/>
              </a:rPr>
              <a:t>12 تا 16 ساعت بعد از آخرین وعده غذایی او گذشته باشد ، ترجیحا اندازه گیری هنگام صبح انجام بگیرد.</a:t>
            </a:r>
            <a:endParaRPr lang="en-US" dirty="0">
              <a:cs typeface="B Nazanin" panose="00000400000000000000" pitchFamily="2" charset="-78"/>
            </a:endParaRPr>
          </a:p>
          <a:p>
            <a:pPr algn="r" rtl="1">
              <a:buFont typeface="Wingdings" panose="05000000000000000000" pitchFamily="2" charset="2"/>
              <a:buChar char="ü"/>
            </a:pPr>
            <a:r>
              <a:rPr lang="fa-IR" dirty="0">
                <a:cs typeface="B Nazanin" panose="00000400000000000000" pitchFamily="2" charset="-78"/>
              </a:rPr>
              <a:t>فرد باید بیدار ولی همچنان در بستر دراز کشیده باشد.</a:t>
            </a:r>
            <a:endParaRPr lang="en-US" dirty="0">
              <a:cs typeface="B Nazanin" panose="00000400000000000000" pitchFamily="2" charset="-78"/>
            </a:endParaRPr>
          </a:p>
          <a:p>
            <a:pPr algn="r" rtl="1">
              <a:buFont typeface="Wingdings" panose="05000000000000000000" pitchFamily="2" charset="2"/>
              <a:buChar char="ü"/>
            </a:pPr>
            <a:r>
              <a:rPr lang="fa-IR" dirty="0">
                <a:cs typeface="B Nazanin" panose="00000400000000000000" pitchFamily="2" charset="-78"/>
              </a:rPr>
              <a:t>قبل از شروع آزمایش حداقل یک ساعت از آخرین فعالیت فرد گذشته باشد.</a:t>
            </a:r>
            <a:endParaRPr lang="en-US" dirty="0">
              <a:cs typeface="B Nazanin" panose="00000400000000000000" pitchFamily="2" charset="-78"/>
            </a:endParaRPr>
          </a:p>
          <a:p>
            <a:pPr algn="r" rtl="1">
              <a:buFont typeface="Wingdings" panose="05000000000000000000" pitchFamily="2" charset="2"/>
              <a:buChar char="ü"/>
            </a:pPr>
            <a:r>
              <a:rPr lang="fa-IR" dirty="0">
                <a:cs typeface="B Nazanin" panose="00000400000000000000" pitchFamily="2" charset="-78"/>
              </a:rPr>
              <a:t>هیچگونه ، هیجان ،احساسات یا ترسی بر فرد حاکم نباشد.</a:t>
            </a:r>
            <a:endParaRPr lang="en-US" dirty="0">
              <a:cs typeface="B Nazanin" panose="00000400000000000000" pitchFamily="2" charset="-78"/>
            </a:endParaRPr>
          </a:p>
          <a:p>
            <a:pPr algn="r" rtl="1">
              <a:buFont typeface="Wingdings" panose="05000000000000000000" pitchFamily="2" charset="2"/>
              <a:buChar char="ü"/>
            </a:pPr>
            <a:r>
              <a:rPr lang="fa-IR" dirty="0">
                <a:cs typeface="B Nazanin" panose="00000400000000000000" pitchFamily="2" charset="-78"/>
              </a:rPr>
              <a:t>درجه حرارت بدن فرد طبیعی باشد.</a:t>
            </a:r>
            <a:endParaRPr lang="en-US" dirty="0">
              <a:cs typeface="B Nazanin" panose="00000400000000000000" pitchFamily="2" charset="-78"/>
            </a:endParaRPr>
          </a:p>
          <a:p>
            <a:pPr algn="r" rtl="1">
              <a:buFont typeface="Wingdings" panose="05000000000000000000" pitchFamily="2" charset="2"/>
              <a:buChar char="ü"/>
            </a:pPr>
            <a:r>
              <a:rPr lang="fa-IR" dirty="0">
                <a:cs typeface="B Nazanin" panose="00000400000000000000" pitchFamily="2" charset="-78"/>
              </a:rPr>
              <a:t>درجه حرارت اتاق باید مطلوب باشد.</a:t>
            </a:r>
            <a:endParaRPr lang="en-US" dirty="0">
              <a:cs typeface="B Nazanin" panose="00000400000000000000" pitchFamily="2" charset="-78"/>
            </a:endParaRPr>
          </a:p>
          <a:p>
            <a:pPr algn="r">
              <a:buFont typeface="Wingdings" panose="05000000000000000000" pitchFamily="2" charset="2"/>
              <a:buChar char="ü"/>
            </a:pPr>
            <a:endParaRPr lang="fa-IR" dirty="0">
              <a:cs typeface="B Nazanin" panose="00000400000000000000" pitchFamily="2" charset="-78"/>
            </a:endParaRPr>
          </a:p>
        </p:txBody>
      </p:sp>
      <p:pic>
        <p:nvPicPr>
          <p:cNvPr id="5" name="99837F3F">
            <a:hlinkClick r:id="" action="ppaction://media"/>
            <a:extLst>
              <a:ext uri="{FF2B5EF4-FFF2-40B4-BE49-F238E27FC236}">
                <a16:creationId xmlns:a16="http://schemas.microsoft.com/office/drawing/2014/main" id="{D73BE872-B630-4872-A3C3-FE591F0C7A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407896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573ED-58ED-4DE2-B2C5-FF31D3A7AA97}"/>
              </a:ext>
            </a:extLst>
          </p:cNvPr>
          <p:cNvSpPr>
            <a:spLocks noGrp="1"/>
          </p:cNvSpPr>
          <p:nvPr>
            <p:ph type="title"/>
          </p:nvPr>
        </p:nvSpPr>
        <p:spPr/>
        <p:txBody>
          <a:bodyPr>
            <a:normAutofit/>
          </a:bodyPr>
          <a:lstStyle/>
          <a:p>
            <a:pPr algn="r" rtl="1"/>
            <a:r>
              <a:rPr lang="fa-IR" sz="4000" dirty="0">
                <a:solidFill>
                  <a:srgbClr val="FF0000"/>
                </a:solidFill>
                <a:cs typeface="B Titr" panose="00000700000000000000" pitchFamily="2" charset="-78"/>
              </a:rPr>
              <a:t>ضریب تنفسی </a:t>
            </a:r>
            <a:r>
              <a:rPr lang="en-US" sz="4000" dirty="0">
                <a:solidFill>
                  <a:srgbClr val="FF0000"/>
                </a:solidFill>
                <a:cs typeface="B Titr" panose="00000700000000000000" pitchFamily="2" charset="-78"/>
              </a:rPr>
              <a:t>RQ</a:t>
            </a:r>
            <a:r>
              <a:rPr lang="fa-IR" sz="4000" dirty="0">
                <a:solidFill>
                  <a:srgbClr val="FF0000"/>
                </a:solidFill>
                <a:cs typeface="B Titr" panose="00000700000000000000" pitchFamily="2" charset="-78"/>
              </a:rPr>
              <a:t> (</a:t>
            </a:r>
            <a:r>
              <a:rPr lang="en-US" sz="4000" dirty="0">
                <a:solidFill>
                  <a:srgbClr val="FF0000"/>
                </a:solidFill>
                <a:cs typeface="B Titr" panose="00000700000000000000" pitchFamily="2" charset="-78"/>
              </a:rPr>
              <a:t>Respiratory  Quotients</a:t>
            </a:r>
            <a:r>
              <a:rPr lang="fa-IR" sz="4000" dirty="0">
                <a:solidFill>
                  <a:srgbClr val="FF0000"/>
                </a:solidFill>
                <a:cs typeface="B Titr" panose="00000700000000000000" pitchFamily="2" charset="-78"/>
              </a:rPr>
              <a:t>)</a:t>
            </a:r>
            <a:r>
              <a:rPr lang="en-US" sz="4000" dirty="0">
                <a:solidFill>
                  <a:srgbClr val="FF0000"/>
                </a:solidFill>
                <a:cs typeface="B Titr" panose="00000700000000000000" pitchFamily="2" charset="-78"/>
              </a:rPr>
              <a:t/>
            </a:r>
            <a:br>
              <a:rPr lang="en-US" sz="4000" dirty="0">
                <a:solidFill>
                  <a:srgbClr val="FF0000"/>
                </a:solidFill>
                <a:cs typeface="B Titr" panose="00000700000000000000" pitchFamily="2" charset="-78"/>
              </a:rPr>
            </a:br>
            <a:endParaRPr lang="fa-IR" sz="4000" dirty="0">
              <a:solidFill>
                <a:srgbClr val="FF0000"/>
              </a:solidFill>
              <a:cs typeface="B Titr" panose="00000700000000000000" pitchFamily="2" charset="-78"/>
            </a:endParaRPr>
          </a:p>
        </p:txBody>
      </p:sp>
      <p:sp>
        <p:nvSpPr>
          <p:cNvPr id="3" name="Content Placeholder 2">
            <a:extLst>
              <a:ext uri="{FF2B5EF4-FFF2-40B4-BE49-F238E27FC236}">
                <a16:creationId xmlns:a16="http://schemas.microsoft.com/office/drawing/2014/main" id="{ADA4CB97-3CCA-463B-941E-999A780E809E}"/>
              </a:ext>
            </a:extLst>
          </p:cNvPr>
          <p:cNvSpPr>
            <a:spLocks noGrp="1"/>
          </p:cNvSpPr>
          <p:nvPr>
            <p:ph idx="1"/>
          </p:nvPr>
        </p:nvSpPr>
        <p:spPr/>
        <p:txBody>
          <a:bodyPr/>
          <a:lstStyle/>
          <a:p>
            <a:pPr algn="just" rtl="1">
              <a:buFont typeface="Wingdings" panose="05000000000000000000" pitchFamily="2" charset="2"/>
              <a:buChar char="v"/>
            </a:pPr>
            <a:r>
              <a:rPr lang="fa-IR" b="1" dirty="0">
                <a:cs typeface="B Nazanin" panose="00000400000000000000" pitchFamily="2" charset="-78"/>
              </a:rPr>
              <a:t>نسبت دی اکسید کربن تولیدی به اکسیژن مصرفی در اکسیداسیون مواد غذایی را بنام ضریب تنفسی می نامند.</a:t>
            </a:r>
          </a:p>
          <a:p>
            <a:pPr algn="just" rtl="1">
              <a:buFont typeface="Wingdings" panose="05000000000000000000" pitchFamily="2" charset="2"/>
              <a:buChar char="v"/>
            </a:pPr>
            <a:r>
              <a:rPr lang="fa-IR" dirty="0">
                <a:cs typeface="B Nazanin" panose="00000400000000000000" pitchFamily="2" charset="-78"/>
              </a:rPr>
              <a:t> بر اساس مطالعات انجام شده ، در اکسیداسیون مواد قندی، حجم گاز کربنیک تولید شده برابر با حجم اکسیژن مصرف شده است ولی هنگامی که چربی اکسیده می شود ، حجم گاز کربنیک تولید شده در حدود 70 درصد و برای موادپروتئینی 81 در نظر گرفته می شود.</a:t>
            </a:r>
          </a:p>
          <a:p>
            <a:pPr algn="just" rtl="1">
              <a:buFont typeface="Wingdings" panose="05000000000000000000" pitchFamily="2" charset="2"/>
              <a:buChar char="v"/>
            </a:pPr>
            <a:r>
              <a:rPr lang="fa-IR" dirty="0">
                <a:cs typeface="B Nazanin" panose="00000400000000000000" pitchFamily="2" charset="-78"/>
              </a:rPr>
              <a:t>از انجا که غذا بطور کامل در دستگاه گوارش هضم و جذب نمی شود و اکسیداسیون نیز در بافت همیشه کامل نیست و بعلاوه اتلاف قسمتی از انرژی نیز غیر قابل اجتناب می باشد لذا ضریب هضم و جذب غذاها و میزان انرژی قابل دسترس در بدن ، درست مشابه آنچه در کالریمتر بمبی و خارج از بدن محاسبه میگردد نبوده و کمتر از آن خواهد بود.</a:t>
            </a:r>
            <a:endParaRPr lang="en-US" dirty="0">
              <a:cs typeface="B Nazanin" panose="00000400000000000000" pitchFamily="2" charset="-78"/>
            </a:endParaRPr>
          </a:p>
          <a:p>
            <a:pPr algn="just" rtl="1">
              <a:buFont typeface="Wingdings" panose="05000000000000000000" pitchFamily="2" charset="2"/>
              <a:buChar char="v"/>
            </a:pPr>
            <a:endParaRPr lang="fa-IR" dirty="0">
              <a:cs typeface="B Nazanin" panose="00000400000000000000" pitchFamily="2" charset="-78"/>
            </a:endParaRPr>
          </a:p>
        </p:txBody>
      </p:sp>
      <p:pic>
        <p:nvPicPr>
          <p:cNvPr id="5" name="C2A79683">
            <a:hlinkClick r:id="" action="ppaction://media"/>
            <a:extLst>
              <a:ext uri="{FF2B5EF4-FFF2-40B4-BE49-F238E27FC236}">
                <a16:creationId xmlns:a16="http://schemas.microsoft.com/office/drawing/2014/main" id="{3CB15D7E-6837-40C3-94CF-C21CB5944F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619315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8494-F805-4256-8C98-E35FCDBF93C1}"/>
              </a:ext>
            </a:extLst>
          </p:cNvPr>
          <p:cNvSpPr>
            <a:spLocks noGrp="1"/>
          </p:cNvSpPr>
          <p:nvPr>
            <p:ph type="title"/>
          </p:nvPr>
        </p:nvSpPr>
        <p:spPr/>
        <p:txBody>
          <a:bodyPr>
            <a:noAutofit/>
          </a:bodyPr>
          <a:lstStyle/>
          <a:p>
            <a:pPr algn="r"/>
            <a:r>
              <a:rPr lang="fa-IR" sz="3200" b="1" dirty="0">
                <a:solidFill>
                  <a:srgbClr val="FF0000"/>
                </a:solidFill>
                <a:cs typeface="B Titr" panose="00000700000000000000" pitchFamily="2" charset="-78"/>
              </a:rPr>
              <a:t>عوامل موثر در تعیین میزان احتیاجات انسان به انرژی</a:t>
            </a:r>
            <a:r>
              <a:rPr lang="en-US" sz="3200" dirty="0">
                <a:cs typeface="B Titr" panose="00000700000000000000" pitchFamily="2" charset="-78"/>
              </a:rPr>
              <a:t/>
            </a:r>
            <a:br>
              <a:rPr lang="en-US" sz="3200" dirty="0">
                <a:cs typeface="B Titr" panose="00000700000000000000" pitchFamily="2" charset="-78"/>
              </a:rPr>
            </a:br>
            <a:endParaRPr lang="fa-IR" sz="3200" dirty="0">
              <a:cs typeface="B Titr" panose="00000700000000000000" pitchFamily="2" charset="-78"/>
            </a:endParaRPr>
          </a:p>
        </p:txBody>
      </p:sp>
      <p:sp>
        <p:nvSpPr>
          <p:cNvPr id="3" name="Content Placeholder 2">
            <a:extLst>
              <a:ext uri="{FF2B5EF4-FFF2-40B4-BE49-F238E27FC236}">
                <a16:creationId xmlns:a16="http://schemas.microsoft.com/office/drawing/2014/main" id="{7C14CC08-9C37-4904-83CF-AC9392E54BF8}"/>
              </a:ext>
            </a:extLst>
          </p:cNvPr>
          <p:cNvSpPr>
            <a:spLocks noGrp="1"/>
          </p:cNvSpPr>
          <p:nvPr>
            <p:ph idx="1"/>
          </p:nvPr>
        </p:nvSpPr>
        <p:spPr>
          <a:xfrm>
            <a:off x="838200" y="1482728"/>
            <a:ext cx="10515600" cy="5731566"/>
          </a:xfrm>
        </p:spPr>
        <p:txBody>
          <a:bodyPr>
            <a:normAutofit/>
          </a:bodyPr>
          <a:lstStyle/>
          <a:p>
            <a:pPr algn="r" rtl="1">
              <a:buFont typeface="Wingdings" panose="05000000000000000000" pitchFamily="2" charset="2"/>
              <a:buChar char="v"/>
            </a:pPr>
            <a:r>
              <a:rPr lang="fa-IR" dirty="0">
                <a:cs typeface="B Nazanin" panose="00000400000000000000" pitchFamily="2" charset="-78"/>
              </a:rPr>
              <a:t>متابولیسم پایه ( به عبارت صحیح ،</a:t>
            </a:r>
            <a:r>
              <a:rPr lang="fa-IR" b="1" dirty="0">
                <a:cs typeface="B Nazanin" panose="00000400000000000000" pitchFamily="2" charset="-78"/>
              </a:rPr>
              <a:t>متابولیسم در حال استراحت</a:t>
            </a:r>
            <a:r>
              <a:rPr lang="fa-IR" dirty="0">
                <a:cs typeface="B Nazanin" panose="00000400000000000000" pitchFamily="2" charset="-78"/>
              </a:rPr>
              <a:t>) و فعالیت های جسمانی از عمده ترین عوامل موثر در تعیین میزان احتیاج انسان به انرژی است.</a:t>
            </a:r>
            <a:endParaRPr lang="en-US" dirty="0">
              <a:cs typeface="B Nazanin" panose="00000400000000000000" pitchFamily="2" charset="-78"/>
            </a:endParaRPr>
          </a:p>
          <a:p>
            <a:pPr algn="r" rtl="1">
              <a:buFont typeface="Wingdings" panose="05000000000000000000" pitchFamily="2" charset="2"/>
              <a:buChar char="v"/>
            </a:pPr>
            <a:r>
              <a:rPr lang="ar-SA" dirty="0">
                <a:cs typeface="B Nazanin" panose="00000400000000000000" pitchFamily="2" charset="-78"/>
              </a:rPr>
              <a:t>میزان متابولیسیم پایه </a:t>
            </a:r>
            <a:r>
              <a:rPr lang="en-US" dirty="0">
                <a:cs typeface="B Nazanin" panose="00000400000000000000" pitchFamily="2" charset="-78"/>
              </a:rPr>
              <a:t>BMR </a:t>
            </a:r>
            <a:r>
              <a:rPr lang="ar-SA" dirty="0">
                <a:cs typeface="B Nazanin" panose="00000400000000000000" pitchFamily="2" charset="-78"/>
              </a:rPr>
              <a:t>(</a:t>
            </a:r>
            <a:r>
              <a:rPr lang="en-US" dirty="0">
                <a:cs typeface="B Nazanin" panose="00000400000000000000" pitchFamily="2" charset="-78"/>
              </a:rPr>
              <a:t>Basal   Metabolic   Rate </a:t>
            </a:r>
            <a:r>
              <a:rPr lang="ar-SA" dirty="0">
                <a:cs typeface="B Nazanin" panose="00000400000000000000" pitchFamily="2" charset="-78"/>
              </a:rPr>
              <a:t>) </a:t>
            </a:r>
            <a:endParaRPr lang="en-US" dirty="0">
              <a:cs typeface="B Nazanin" panose="00000400000000000000" pitchFamily="2" charset="-78"/>
            </a:endParaRPr>
          </a:p>
          <a:p>
            <a:pPr algn="r" rtl="1">
              <a:buFont typeface="Wingdings" panose="05000000000000000000" pitchFamily="2" charset="2"/>
              <a:buChar char="v"/>
            </a:pPr>
            <a:r>
              <a:rPr lang="ar-SA" dirty="0">
                <a:cs typeface="B Nazanin" panose="00000400000000000000" pitchFamily="2" charset="-78"/>
              </a:rPr>
              <a:t>متابولیسم یا سوخت و ساز به مجموعه تغییراتی اطلاق می گردد که طی فعالیت های بدن بر روی مواد غذایی انجام گرفته و ادامه حیات سلولها را امکان پذیر می سازد.</a:t>
            </a:r>
            <a:endParaRPr lang="fa-IR" dirty="0">
              <a:cs typeface="B Nazanin" panose="00000400000000000000" pitchFamily="2" charset="-78"/>
            </a:endParaRPr>
          </a:p>
          <a:p>
            <a:pPr algn="r" rtl="1">
              <a:buFont typeface="Wingdings" panose="05000000000000000000" pitchFamily="2" charset="2"/>
              <a:buChar char="v"/>
            </a:pPr>
            <a:r>
              <a:rPr lang="ar-SA" dirty="0">
                <a:cs typeface="B Nazanin" panose="00000400000000000000" pitchFamily="2" charset="-78"/>
              </a:rPr>
              <a:t> بدن انسان برای انجام کار احتیاج به انرژی دارد حتی انسان در حالت استراحت و خواب نیز برای انجام اعمال حیاتی نیاز به انرژی دارد که این مقدار انرژی اصطلاحا متابولیسم پایه نامیده می شود . بنابر این متابولیسم پایه عبارت از مقدار انرژی است که یک فرد در شرایط استراحت کامل (درازکش بیدار و با آرامش کامل عصبی و روانی ) ، حرارت محیط 18 تا 20 درجه سانتیگراد و در حالت ناشتائی بمدت 12 تا16ساعت احتیاج دارد .در متابولیسم پایه انرژی مصرف شده صرف کار مغز و اعصاب ، انقباض عضلات قلب و عروق ،کار دستگاههای گوارشی و تنفسی می شود.</a:t>
            </a:r>
            <a:endParaRPr lang="fa-IR" dirty="0">
              <a:cs typeface="B Nazanin" panose="00000400000000000000" pitchFamily="2" charset="-78"/>
            </a:endParaRPr>
          </a:p>
        </p:txBody>
      </p:sp>
      <p:pic>
        <p:nvPicPr>
          <p:cNvPr id="5" name="B6FF8290">
            <a:hlinkClick r:id="" action="ppaction://media"/>
            <a:extLst>
              <a:ext uri="{FF2B5EF4-FFF2-40B4-BE49-F238E27FC236}">
                <a16:creationId xmlns:a16="http://schemas.microsoft.com/office/drawing/2014/main" id="{93D0068D-F88E-46AF-A894-6557F4C2B1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733244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1588AD6-FB81-4C22-A257-50C2BF7D7EF4}" vid="{45E3F008-0B26-477B-AAB1-F801B229F23D}"/>
    </a:ext>
  </a:extLst>
</a:theme>
</file>

<file path=docProps/app.xml><?xml version="1.0" encoding="utf-8"?>
<Properties xmlns="http://schemas.openxmlformats.org/officeDocument/2006/extended-properties" xmlns:vt="http://schemas.openxmlformats.org/officeDocument/2006/docPropsVTypes">
  <Template>Theme1</Template>
  <TotalTime>25</TotalTime>
  <Words>2915</Words>
  <Application>Microsoft Office PowerPoint</Application>
  <PresentationFormat>Widescreen</PresentationFormat>
  <Paragraphs>177</Paragraphs>
  <Slides>22</Slides>
  <Notes>0</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B Lotus</vt:lpstr>
      <vt:lpstr>B Nazanin</vt:lpstr>
      <vt:lpstr>B Titr</vt:lpstr>
      <vt:lpstr>Calibri</vt:lpstr>
      <vt:lpstr>Calibri Light</vt:lpstr>
      <vt:lpstr>Times New Roman</vt:lpstr>
      <vt:lpstr>Wingdings</vt:lpstr>
      <vt:lpstr>Theme1</vt:lpstr>
      <vt:lpstr>PowerPoint Presentation</vt:lpstr>
      <vt:lpstr>PowerPoint Presentation</vt:lpstr>
      <vt:lpstr>فصل سوم :انرژی و نقش آن در سلامت و بیماریهای انسان </vt:lpstr>
      <vt:lpstr>واحدهای متداول در سنجش انرژی مواد غذایی</vt:lpstr>
      <vt:lpstr>اندازه گیری انرژی مصرفی  </vt:lpstr>
      <vt:lpstr>PowerPoint Presentation</vt:lpstr>
      <vt:lpstr>قبل از اندازه گیری میزان متابولیسم پایه شخص ،شرایط زیر باید مهیا شود </vt:lpstr>
      <vt:lpstr>ضریب تنفسی RQ (Respiratory  Quotients) </vt:lpstr>
      <vt:lpstr>عوامل موثر در تعیین میزان احتیاجات انسان به انرژی </vt:lpstr>
      <vt:lpstr>عواملی که بر متابولیسم پایه موثرند </vt:lpstr>
      <vt:lpstr>PowerPoint Presentation</vt:lpstr>
      <vt:lpstr>PowerPoint Presentation</vt:lpstr>
      <vt:lpstr>PowerPoint Presentation</vt:lpstr>
      <vt:lpstr>PowerPoint Presentation</vt:lpstr>
      <vt:lpstr>PowerPoint Presentation</vt:lpstr>
      <vt:lpstr>PowerPoint Presentation</vt:lpstr>
      <vt:lpstr>تعیین انرژی مورد نیاز بدن: دو روش برای این منظور بکار میرود. روش کالریمتری مستقیم و کالریمتری غیر مستقیم </vt:lpstr>
      <vt:lpstr>تعیین انرژی مورد نیاز بدن بروش غیر مستقیم </vt:lpstr>
      <vt:lpstr>نقش انرژی در سلامتی و بیماریها </vt:lpstr>
      <vt:lpstr>انرژی در بدن چگونه تولید می شود؟</vt:lpstr>
      <vt:lpstr>آزمون فصل سوم درس تغذيه كاربردي  </vt:lpstr>
      <vt:lpstr>خلاصه ي فصل سوم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21</cp:revision>
  <dcterms:created xsi:type="dcterms:W3CDTF">2020-04-04T15:54:46Z</dcterms:created>
  <dcterms:modified xsi:type="dcterms:W3CDTF">2020-04-10T16:41:39Z</dcterms:modified>
</cp:coreProperties>
</file>