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5"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82" r:id="rId23"/>
    <p:sldId id="278" r:id="rId24"/>
    <p:sldId id="283" r:id="rId25"/>
    <p:sldId id="279" r:id="rId26"/>
    <p:sldId id="284" r:id="rId27"/>
    <p:sldId id="280" r:id="rId28"/>
    <p:sldId id="286" r:id="rId29"/>
    <p:sldId id="281" r:id="rId30"/>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302FEDE9-1A66-491F-9EC3-6152B2D40FBF}"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D7673-BE24-47BB-99C1-56198160C415}" type="slidenum">
              <a:rPr lang="en-US" smtClean="0"/>
              <a:t>‹#›</a:t>
            </a:fld>
            <a:endParaRPr lang="en-US"/>
          </a:p>
        </p:txBody>
      </p:sp>
    </p:spTree>
    <p:extLst>
      <p:ext uri="{BB962C8B-B14F-4D97-AF65-F5344CB8AC3E}">
        <p14:creationId xmlns:p14="http://schemas.microsoft.com/office/powerpoint/2010/main" val="1247501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02FEDE9-1A66-491F-9EC3-6152B2D40FBF}"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D7673-BE24-47BB-99C1-56198160C415}" type="slidenum">
              <a:rPr lang="en-US" smtClean="0"/>
              <a:t>‹#›</a:t>
            </a:fld>
            <a:endParaRPr lang="en-US"/>
          </a:p>
        </p:txBody>
      </p:sp>
    </p:spTree>
    <p:extLst>
      <p:ext uri="{BB962C8B-B14F-4D97-AF65-F5344CB8AC3E}">
        <p14:creationId xmlns:p14="http://schemas.microsoft.com/office/powerpoint/2010/main" val="813699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02FEDE9-1A66-491F-9EC3-6152B2D40FBF}"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D7673-BE24-47BB-99C1-56198160C415}" type="slidenum">
              <a:rPr lang="en-US" smtClean="0"/>
              <a:t>‹#›</a:t>
            </a:fld>
            <a:endParaRPr lang="en-US"/>
          </a:p>
        </p:txBody>
      </p:sp>
    </p:spTree>
    <p:extLst>
      <p:ext uri="{BB962C8B-B14F-4D97-AF65-F5344CB8AC3E}">
        <p14:creationId xmlns:p14="http://schemas.microsoft.com/office/powerpoint/2010/main" val="1021874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02FEDE9-1A66-491F-9EC3-6152B2D40FBF}"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D7673-BE24-47BB-99C1-56198160C415}" type="slidenum">
              <a:rPr lang="en-US" smtClean="0"/>
              <a:t>‹#›</a:t>
            </a:fld>
            <a:endParaRPr lang="en-US"/>
          </a:p>
        </p:txBody>
      </p:sp>
    </p:spTree>
    <p:extLst>
      <p:ext uri="{BB962C8B-B14F-4D97-AF65-F5344CB8AC3E}">
        <p14:creationId xmlns:p14="http://schemas.microsoft.com/office/powerpoint/2010/main" val="3161253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02FEDE9-1A66-491F-9EC3-6152B2D40FBF}"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D7673-BE24-47BB-99C1-56198160C415}" type="slidenum">
              <a:rPr lang="en-US" smtClean="0"/>
              <a:t>‹#›</a:t>
            </a:fld>
            <a:endParaRPr lang="en-US"/>
          </a:p>
        </p:txBody>
      </p:sp>
    </p:spTree>
    <p:extLst>
      <p:ext uri="{BB962C8B-B14F-4D97-AF65-F5344CB8AC3E}">
        <p14:creationId xmlns:p14="http://schemas.microsoft.com/office/powerpoint/2010/main" val="765725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302FEDE9-1A66-491F-9EC3-6152B2D40FBF}"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D7673-BE24-47BB-99C1-56198160C415}" type="slidenum">
              <a:rPr lang="en-US" smtClean="0"/>
              <a:t>‹#›</a:t>
            </a:fld>
            <a:endParaRPr lang="en-US"/>
          </a:p>
        </p:txBody>
      </p:sp>
    </p:spTree>
    <p:extLst>
      <p:ext uri="{BB962C8B-B14F-4D97-AF65-F5344CB8AC3E}">
        <p14:creationId xmlns:p14="http://schemas.microsoft.com/office/powerpoint/2010/main" val="13311732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302FEDE9-1A66-491F-9EC3-6152B2D40FBF}" type="datetimeFigureOut">
              <a:rPr lang="en-US" smtClean="0"/>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4D7673-BE24-47BB-99C1-56198160C415}" type="slidenum">
              <a:rPr lang="en-US" smtClean="0"/>
              <a:t>‹#›</a:t>
            </a:fld>
            <a:endParaRPr lang="en-US"/>
          </a:p>
        </p:txBody>
      </p:sp>
    </p:spTree>
    <p:extLst>
      <p:ext uri="{BB962C8B-B14F-4D97-AF65-F5344CB8AC3E}">
        <p14:creationId xmlns:p14="http://schemas.microsoft.com/office/powerpoint/2010/main" val="1754357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302FEDE9-1A66-491F-9EC3-6152B2D40FBF}" type="datetimeFigureOut">
              <a:rPr lang="en-US" smtClean="0"/>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4D7673-BE24-47BB-99C1-56198160C415}" type="slidenum">
              <a:rPr lang="en-US" smtClean="0"/>
              <a:t>‹#›</a:t>
            </a:fld>
            <a:endParaRPr lang="en-US"/>
          </a:p>
        </p:txBody>
      </p:sp>
    </p:spTree>
    <p:extLst>
      <p:ext uri="{BB962C8B-B14F-4D97-AF65-F5344CB8AC3E}">
        <p14:creationId xmlns:p14="http://schemas.microsoft.com/office/powerpoint/2010/main" val="1566426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2FEDE9-1A66-491F-9EC3-6152B2D40FBF}" type="datetimeFigureOut">
              <a:rPr lang="en-US" smtClean="0"/>
              <a:t>4/10/2020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4D7673-BE24-47BB-99C1-56198160C415}" type="slidenum">
              <a:rPr lang="en-US" smtClean="0"/>
              <a:t>‹#›</a:t>
            </a:fld>
            <a:endParaRPr lang="en-US"/>
          </a:p>
        </p:txBody>
      </p:sp>
    </p:spTree>
    <p:extLst>
      <p:ext uri="{BB962C8B-B14F-4D97-AF65-F5344CB8AC3E}">
        <p14:creationId xmlns:p14="http://schemas.microsoft.com/office/powerpoint/2010/main" val="7106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2FEDE9-1A66-491F-9EC3-6152B2D40FBF}"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D7673-BE24-47BB-99C1-56198160C415}" type="slidenum">
              <a:rPr lang="en-US" smtClean="0"/>
              <a:t>‹#›</a:t>
            </a:fld>
            <a:endParaRPr lang="en-US"/>
          </a:p>
        </p:txBody>
      </p:sp>
    </p:spTree>
    <p:extLst>
      <p:ext uri="{BB962C8B-B14F-4D97-AF65-F5344CB8AC3E}">
        <p14:creationId xmlns:p14="http://schemas.microsoft.com/office/powerpoint/2010/main" val="1084893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02FEDE9-1A66-491F-9EC3-6152B2D40FBF}"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D7673-BE24-47BB-99C1-56198160C415}" type="slidenum">
              <a:rPr lang="en-US" smtClean="0"/>
              <a:t>‹#›</a:t>
            </a:fld>
            <a:endParaRPr lang="en-US"/>
          </a:p>
        </p:txBody>
      </p:sp>
    </p:spTree>
    <p:extLst>
      <p:ext uri="{BB962C8B-B14F-4D97-AF65-F5344CB8AC3E}">
        <p14:creationId xmlns:p14="http://schemas.microsoft.com/office/powerpoint/2010/main" val="1916507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2FEDE9-1A66-491F-9EC3-6152B2D40FBF}" type="datetimeFigureOut">
              <a:rPr lang="en-US" smtClean="0"/>
              <a:t>4/10/2020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4D7673-BE24-47BB-99C1-56198160C415}" type="slidenum">
              <a:rPr lang="en-US" smtClean="0"/>
              <a:t>‹#›</a:t>
            </a:fld>
            <a:endParaRPr lang="en-US"/>
          </a:p>
        </p:txBody>
      </p:sp>
    </p:spTree>
    <p:extLst>
      <p:ext uri="{BB962C8B-B14F-4D97-AF65-F5344CB8AC3E}">
        <p14:creationId xmlns:p14="http://schemas.microsoft.com/office/powerpoint/2010/main" val="253542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hyperlink" Target="http://www.payamesalamat.com/wp-content/uploads/2016/01/Carbohydrates-1.jpg"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hyperlink" Target="http://www.payamesalamat.com/%d8%a7%d9%86%d9%88%d8%a7%d8%b9-%d8%b3%da%a9%d8%aa%d9%87-%d9%85%d8%ba%d8%b2%db%8c-%d9%88-%d8%b9%d9%84%d9%84-%d8%a7%db%8c%d8%ac%d8%a7%d8%af-%d8%a2%d9%86%d9%87%d8%a7-2/"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25381"/>
            <a:ext cx="9144000" cy="2387600"/>
          </a:xfrm>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4_579614044707199548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59454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5910" y="685800"/>
            <a:ext cx="10515600" cy="5982999"/>
          </a:xfrm>
        </p:spPr>
        <p:txBody>
          <a:bodyPr>
            <a:normAutofit fontScale="92500" lnSpcReduction="20000"/>
          </a:bodyPr>
          <a:lstStyle/>
          <a:p>
            <a:pPr marL="0" indent="0" algn="r">
              <a:buNone/>
            </a:pPr>
            <a:r>
              <a:rPr lang="ar-SA" sz="3500" dirty="0">
                <a:solidFill>
                  <a:srgbClr val="FF0000"/>
                </a:solidFill>
                <a:cs typeface="B Titr" panose="00000700000000000000" pitchFamily="2" charset="-78"/>
              </a:rPr>
              <a:t>عوامل ناشی از کمبود پروتئین ها</a:t>
            </a:r>
            <a:endParaRPr lang="en-US" sz="3500" dirty="0">
              <a:solidFill>
                <a:srgbClr val="FF0000"/>
              </a:solidFill>
              <a:cs typeface="B Titr" panose="00000700000000000000" pitchFamily="2" charset="-78"/>
            </a:endParaRPr>
          </a:p>
          <a:p>
            <a:pPr marL="0" indent="0" algn="r" rtl="1">
              <a:buNone/>
            </a:pPr>
            <a:r>
              <a:rPr lang="ar-SA" sz="3300" dirty="0">
                <a:cs typeface="B Nazanin" panose="00000400000000000000" pitchFamily="2" charset="-78"/>
              </a:rPr>
              <a:t>میلیون‌ها نفر در سراسر جهان مقدار کافی پروتئین دریافت نمی‌کنند. سوءتغذیه پروتئین به عارضه‌ای به نام کواشیوکور می‌انجامد. عدم دریافت پروتئین از راه غذا ممکن است باعث اختلال رشد، از دست رفتن توده عضلانی، کاهش قدرت دستگاه ایمنی بدن، ضعف قلب و دستگاه تنفسی و مرگ منجر ميشود.هنگامی که کمبود انرژی داشته باشیم ، این کمبود با کمبود پروتئین توأم می شود . زیرا زمانی که بدن با کمبود انرژی مواجه به همین دلیل سوء تغذیه پروتئین ميشود به ناچارپروتئين مي سوزند ودچار بيماري ماراسموس می شود که با لاغری شدید و مفرط همراه است . در بیماری ماراسموس معمولاً به علت تحلیل رفتن چربی و عضلات بدن، فرد دچار لاغری مفرط می شود و این بیماری بیشتر در کودکان ۶ ماهه تا سه ساله و </a:t>
            </a:r>
            <a:r>
              <a:rPr lang="ar-SA" sz="3300" dirty="0" smtClean="0">
                <a:cs typeface="B Nazanin" panose="00000400000000000000" pitchFamily="2" charset="-78"/>
              </a:rPr>
              <a:t>مخصو</a:t>
            </a:r>
            <a:r>
              <a:rPr lang="fa-IR" sz="3300" dirty="0" smtClean="0">
                <a:cs typeface="B Nazanin" panose="00000400000000000000" pitchFamily="2" charset="-78"/>
              </a:rPr>
              <a:t>ص</a:t>
            </a:r>
            <a:r>
              <a:rPr lang="ar-SA" sz="3300" dirty="0" smtClean="0">
                <a:cs typeface="B Nazanin" panose="00000400000000000000" pitchFamily="2" charset="-78"/>
              </a:rPr>
              <a:t>اً </a:t>
            </a:r>
            <a:r>
              <a:rPr lang="ar-SA" sz="3300" dirty="0">
                <a:cs typeface="B Nazanin" panose="00000400000000000000" pitchFamily="2" charset="-78"/>
              </a:rPr>
              <a:t>کودکانی که از شیر مادر تغذیه نمی شوند و با شیر بطری تغذیه می شوند و غلظت شیر رعایت نمی شود و یا به علت عدم رعایت بهداشت ، کودک دچار اسهال های مداوم می شود و لاغری مفرط اتفاق می </a:t>
            </a:r>
            <a:r>
              <a:rPr lang="ar-SA" sz="3300" dirty="0" smtClean="0">
                <a:cs typeface="B Nazanin" panose="00000400000000000000" pitchFamily="2" charset="-78"/>
              </a:rPr>
              <a:t>افتد</a:t>
            </a:r>
            <a:endParaRPr lang="fa-IR" sz="3300" dirty="0" smtClean="0">
              <a:cs typeface="B Nazanin" panose="00000400000000000000" pitchFamily="2" charset="-78"/>
            </a:endParaRPr>
          </a:p>
          <a:p>
            <a:pPr marL="0" indent="0" algn="r">
              <a:buNone/>
            </a:pPr>
            <a:r>
              <a:rPr lang="ar-SA" sz="3500" dirty="0">
                <a:solidFill>
                  <a:srgbClr val="FF0000"/>
                </a:solidFill>
                <a:cs typeface="B Titr" panose="00000700000000000000" pitchFamily="2" charset="-78"/>
              </a:rPr>
              <a:t>عوامل موثر بر نیاز به </a:t>
            </a:r>
            <a:r>
              <a:rPr lang="ar-SA" sz="3500" dirty="0" smtClean="0">
                <a:solidFill>
                  <a:srgbClr val="FF0000"/>
                </a:solidFill>
                <a:cs typeface="B Titr" panose="00000700000000000000" pitchFamily="2" charset="-78"/>
              </a:rPr>
              <a:t>پروتئین</a:t>
            </a:r>
            <a:endParaRPr lang="fa-IR" sz="3500" dirty="0">
              <a:solidFill>
                <a:srgbClr val="FF0000"/>
              </a:solidFill>
              <a:cs typeface="B Titr" panose="00000700000000000000" pitchFamily="2" charset="-78"/>
            </a:endParaRPr>
          </a:p>
          <a:p>
            <a:pPr marL="0" indent="0" algn="r">
              <a:buNone/>
            </a:pPr>
            <a:r>
              <a:rPr lang="ar-SA" sz="4500" dirty="0" smtClean="0">
                <a:cs typeface="B Nazanin" panose="00000400000000000000" pitchFamily="2" charset="-78"/>
              </a:rPr>
              <a:t> سن</a:t>
            </a:r>
            <a:r>
              <a:rPr lang="fa-IR" sz="4500" dirty="0" smtClean="0">
                <a:cs typeface="B Nazanin" panose="00000400000000000000" pitchFamily="2" charset="-78"/>
              </a:rPr>
              <a:t> ،</a:t>
            </a:r>
            <a:r>
              <a:rPr lang="ar-SA" sz="4500" dirty="0" smtClean="0">
                <a:cs typeface="B Nazanin" panose="00000400000000000000" pitchFamily="2" charset="-78"/>
              </a:rPr>
              <a:t>کیفیت پروتئین</a:t>
            </a:r>
            <a:r>
              <a:rPr lang="fa-IR" sz="4500" dirty="0" smtClean="0">
                <a:cs typeface="B Nazanin" panose="00000400000000000000" pitchFamily="2" charset="-78"/>
              </a:rPr>
              <a:t> و </a:t>
            </a:r>
            <a:r>
              <a:rPr lang="ar-SA" sz="4500" dirty="0" smtClean="0">
                <a:cs typeface="B Nazanin" panose="00000400000000000000" pitchFamily="2" charset="-78"/>
              </a:rPr>
              <a:t>شرایط </a:t>
            </a:r>
            <a:r>
              <a:rPr lang="ar-SA" sz="4500" dirty="0">
                <a:cs typeface="B Nazanin" panose="00000400000000000000" pitchFamily="2" charset="-78"/>
              </a:rPr>
              <a:t>فیزیولوژیک</a:t>
            </a:r>
            <a:endParaRPr lang="en-US" sz="4500" dirty="0">
              <a:cs typeface="B Nazanin" panose="00000400000000000000" pitchFamily="2" charset="-78"/>
            </a:endParaRPr>
          </a:p>
          <a:p>
            <a:pPr marL="0" indent="0" algn="r">
              <a:buNone/>
            </a:pPr>
            <a:endParaRPr lang="en-US" dirty="0"/>
          </a:p>
          <a:p>
            <a:pPr marL="0" indent="0" algn="r">
              <a:buNone/>
            </a:pPr>
            <a:endParaRPr lang="en-US" dirty="0"/>
          </a:p>
          <a:p>
            <a:pPr marL="0" indent="0" algn="r">
              <a:buNone/>
            </a:pPr>
            <a:endParaRPr lang="en-US" dirty="0"/>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2"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1071734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SA" sz="3600" dirty="0">
                <a:solidFill>
                  <a:srgbClr val="FF0000"/>
                </a:solidFill>
                <a:cs typeface="B Titr" panose="00000700000000000000" pitchFamily="2" charset="-78"/>
              </a:rPr>
              <a:t>کربوهیدرات</a:t>
            </a:r>
            <a:r>
              <a:rPr lang="en-US" sz="3600" dirty="0">
                <a:solidFill>
                  <a:srgbClr val="FF0000"/>
                </a:solidFill>
                <a:cs typeface="B Titr" panose="00000700000000000000" pitchFamily="2" charset="-78"/>
              </a:rPr>
              <a:t/>
            </a:r>
            <a:br>
              <a:rPr lang="en-US" sz="3600" dirty="0">
                <a:solidFill>
                  <a:srgbClr val="FF0000"/>
                </a:solidFill>
                <a:cs typeface="B Titr" panose="00000700000000000000" pitchFamily="2" charset="-78"/>
              </a:rPr>
            </a:br>
            <a:endParaRPr lang="en-US" sz="3600" dirty="0">
              <a:solidFill>
                <a:srgbClr val="FF0000"/>
              </a:solidFill>
              <a:cs typeface="B Titr" panose="00000700000000000000" pitchFamily="2" charset="-78"/>
            </a:endParaRPr>
          </a:p>
        </p:txBody>
      </p:sp>
      <p:sp>
        <p:nvSpPr>
          <p:cNvPr id="3" name="Content Placeholder 2"/>
          <p:cNvSpPr>
            <a:spLocks noGrp="1"/>
          </p:cNvSpPr>
          <p:nvPr>
            <p:ph idx="1"/>
          </p:nvPr>
        </p:nvSpPr>
        <p:spPr>
          <a:xfrm>
            <a:off x="838200" y="1316182"/>
            <a:ext cx="10515600" cy="4860781"/>
          </a:xfrm>
        </p:spPr>
        <p:txBody>
          <a:bodyPr/>
          <a:lstStyle/>
          <a:p>
            <a:pPr marL="0" indent="0" algn="r">
              <a:buNone/>
            </a:pPr>
            <a:endParaRPr lang="fa-IR" dirty="0">
              <a:cs typeface="B Nazanin" panose="00000400000000000000" pitchFamily="2" charset="-78"/>
            </a:endParaRPr>
          </a:p>
          <a:p>
            <a:pPr marL="0" indent="0" algn="r">
              <a:buNone/>
            </a:pPr>
            <a:r>
              <a:rPr lang="ar-SA" dirty="0" smtClean="0">
                <a:cs typeface="B Nazanin" panose="00000400000000000000" pitchFamily="2" charset="-78"/>
              </a:rPr>
              <a:t>کربوهیدرات‌ها </a:t>
            </a:r>
            <a:r>
              <a:rPr lang="ar-SA" dirty="0">
                <a:cs typeface="B Nazanin" panose="00000400000000000000" pitchFamily="2" charset="-78"/>
              </a:rPr>
              <a:t>جزو مواد بسیار مغذی محسوب می‌شوند و جزو </a:t>
            </a:r>
            <a:r>
              <a:rPr lang="fa-IR" dirty="0">
                <a:cs typeface="B Nazanin" panose="00000400000000000000" pitchFamily="2" charset="-78"/>
              </a:rPr>
              <a:t>۳</a:t>
            </a:r>
            <a:r>
              <a:rPr lang="ar-SA" dirty="0">
                <a:cs typeface="B Nazanin" panose="00000400000000000000" pitchFamily="2" charset="-78"/>
              </a:rPr>
              <a:t> منبع غذایی اصلی هستند که بدن برای تامین انرژی و کالری به آن‌ها احتیاج دارد. در اصل کربوهیدرات‌ها منبع اصلی انرژی بدن هستند. کربوهیدرات‌ها به دلیل وجود کربن، اکسیژن و هیدروژن در ترکیب شیمیایی آن‌ها با این نام خوانده می‌شوند. کربوهیدرات‌ها در واقع قندها، نشاسته‌ها و فیبرهایی هستند که در میوه‌ها، غلات، سبزیجات و لبنیات یافت </a:t>
            </a:r>
            <a:r>
              <a:rPr lang="ar-SA" dirty="0" smtClean="0">
                <a:cs typeface="B Nazanin" panose="00000400000000000000" pitchFamily="2" charset="-78"/>
              </a:rPr>
              <a:t>می‌شوند</a:t>
            </a:r>
            <a:endParaRPr lang="fa-IR" dirty="0" smtClean="0">
              <a:cs typeface="B Nazanin" panose="00000400000000000000" pitchFamily="2" charset="-78"/>
            </a:endParaRPr>
          </a:p>
          <a:p>
            <a:pPr marL="0" indent="0" algn="r">
              <a:buNone/>
            </a:pPr>
            <a:endParaRPr lang="en-US" dirty="0">
              <a:cs typeface="B Nazanin" panose="00000400000000000000" pitchFamily="2" charset="-78"/>
            </a:endParaRPr>
          </a:p>
          <a:p>
            <a:pPr marL="0" indent="0" algn="r">
              <a:buNone/>
            </a:pPr>
            <a:r>
              <a:rPr lang="ar-SA" dirty="0">
                <a:cs typeface="B Nazanin" panose="00000400000000000000" pitchFamily="2" charset="-78"/>
              </a:rPr>
              <a:t>انواع مختلفی از کربوهیدرات ها وجود دارد. آنها شامل مونوساکارید، دی ساکارید و پلی ساکارید هستند</a:t>
            </a:r>
            <a:endParaRPr lang="en-US" dirty="0">
              <a:cs typeface="B Nazanin" panose="00000400000000000000" pitchFamily="2" charset="-78"/>
            </a:endParaRPr>
          </a:p>
          <a:p>
            <a:pPr algn="r" rtl="1"/>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5"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1350578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9764" y="1382280"/>
            <a:ext cx="10515600" cy="4351338"/>
          </a:xfrm>
        </p:spPr>
        <p:txBody>
          <a:bodyPr>
            <a:normAutofit fontScale="92500" lnSpcReduction="20000"/>
          </a:bodyPr>
          <a:lstStyle/>
          <a:p>
            <a:pPr marL="0" indent="0" algn="r">
              <a:buNone/>
            </a:pPr>
            <a:r>
              <a:rPr lang="en-US" sz="3200" dirty="0">
                <a:solidFill>
                  <a:srgbClr val="FF0000"/>
                </a:solidFill>
                <a:cs typeface="B Titr" panose="00000700000000000000" pitchFamily="2" charset="-78"/>
              </a:rPr>
              <a:t> </a:t>
            </a:r>
            <a:r>
              <a:rPr lang="ar-SA" sz="3200" dirty="0">
                <a:solidFill>
                  <a:srgbClr val="FF0000"/>
                </a:solidFill>
                <a:cs typeface="B Titr" panose="00000700000000000000" pitchFamily="2" charset="-78"/>
              </a:rPr>
              <a:t>مونو </a:t>
            </a:r>
            <a:r>
              <a:rPr lang="ar-SA" sz="3200" dirty="0" smtClean="0">
                <a:solidFill>
                  <a:srgbClr val="FF0000"/>
                </a:solidFill>
                <a:cs typeface="B Titr" panose="00000700000000000000" pitchFamily="2" charset="-78"/>
              </a:rPr>
              <a:t>ساکارید</a:t>
            </a:r>
            <a:endParaRPr lang="fa-IR" sz="3200" dirty="0" smtClean="0">
              <a:solidFill>
                <a:srgbClr val="FF0000"/>
              </a:solidFill>
              <a:cs typeface="B Titr" panose="00000700000000000000" pitchFamily="2" charset="-78"/>
            </a:endParaRPr>
          </a:p>
          <a:p>
            <a:pPr marL="0" indent="0" algn="r">
              <a:buNone/>
            </a:pPr>
            <a:endParaRPr lang="en-US" sz="3200" dirty="0">
              <a:solidFill>
                <a:srgbClr val="FF0000"/>
              </a:solidFill>
              <a:cs typeface="B Titr" panose="00000700000000000000" pitchFamily="2" charset="-78"/>
            </a:endParaRPr>
          </a:p>
          <a:p>
            <a:pPr marL="0" indent="0" algn="r">
              <a:buNone/>
            </a:pPr>
            <a:r>
              <a:rPr lang="ar-SA" sz="3000" dirty="0">
                <a:cs typeface="B Nazanin" panose="00000400000000000000" pitchFamily="2" charset="-78"/>
              </a:rPr>
              <a:t>مونو ساکاریدها کوچکترین واحدهای قندی می باشند. گلوکز، گالاکتوز یا فروکتوز از جمله مونو ساکاریدها می باشند. گلوکز منبع اصلی تامین انرژی برای سلول ها است</a:t>
            </a:r>
            <a:endParaRPr lang="en-US" sz="3000" dirty="0">
              <a:cs typeface="B Nazanin" panose="00000400000000000000" pitchFamily="2" charset="-78"/>
            </a:endParaRPr>
          </a:p>
          <a:p>
            <a:pPr marL="0" indent="0" algn="r">
              <a:buNone/>
            </a:pPr>
            <a:r>
              <a:rPr lang="ar-SA" sz="3000" dirty="0">
                <a:cs typeface="B Nazanin" panose="00000400000000000000" pitchFamily="2" charset="-78"/>
              </a:rPr>
              <a:t> مونو ساکاریدها در تغذیه انسان به شرح زیر هستند</a:t>
            </a:r>
            <a:endParaRPr lang="en-US" sz="3000" dirty="0">
              <a:cs typeface="B Nazanin" panose="00000400000000000000" pitchFamily="2" charset="-78"/>
            </a:endParaRPr>
          </a:p>
          <a:p>
            <a:pPr marL="0" indent="0" algn="r">
              <a:buNone/>
            </a:pPr>
            <a:r>
              <a:rPr lang="ar-SA" sz="3000" dirty="0">
                <a:cs typeface="B Nazanin" panose="00000400000000000000" pitchFamily="2" charset="-78"/>
              </a:rPr>
              <a:t>گلوكز در شيرينجات و موادقندي وعسل وجود دارد</a:t>
            </a:r>
            <a:endParaRPr lang="en-US" sz="3000" dirty="0">
              <a:cs typeface="B Nazanin" panose="00000400000000000000" pitchFamily="2" charset="-78"/>
            </a:endParaRPr>
          </a:p>
          <a:p>
            <a:pPr marL="0" indent="0" algn="r">
              <a:buNone/>
            </a:pPr>
            <a:r>
              <a:rPr lang="ar-SA" sz="3000" dirty="0">
                <a:cs typeface="B Nazanin" panose="00000400000000000000" pitchFamily="2" charset="-78"/>
              </a:rPr>
              <a:t>گالاکتوز، بیشتر  در شیر و محصولات لبنی یافت می شود </a:t>
            </a:r>
            <a:endParaRPr lang="en-US" sz="3000" dirty="0">
              <a:cs typeface="B Nazanin" panose="00000400000000000000" pitchFamily="2" charset="-78"/>
            </a:endParaRPr>
          </a:p>
          <a:p>
            <a:pPr marL="0" indent="0" algn="r">
              <a:buNone/>
            </a:pPr>
            <a:r>
              <a:rPr lang="ar-SA" sz="3000" dirty="0">
                <a:cs typeface="B Nazanin" panose="00000400000000000000" pitchFamily="2" charset="-78"/>
              </a:rPr>
              <a:t>فروکتوز، بیشتر در سبزیجات و میوه ها یافت می شود</a:t>
            </a:r>
            <a:endParaRPr lang="en-US" sz="3000" dirty="0">
              <a:cs typeface="B Nazanin" panose="00000400000000000000" pitchFamily="2" charset="-78"/>
            </a:endParaRPr>
          </a:p>
          <a:p>
            <a:pPr marL="0" indent="0" algn="r">
              <a:buNone/>
            </a:pPr>
            <a:r>
              <a:rPr lang="ar-SA" sz="3000" dirty="0" smtClean="0">
                <a:cs typeface="B Nazanin" panose="00000400000000000000" pitchFamily="2" charset="-78"/>
              </a:rPr>
              <a:t>مونو </a:t>
            </a:r>
            <a:r>
              <a:rPr lang="ar-SA" sz="3000" dirty="0">
                <a:cs typeface="B Nazanin" panose="00000400000000000000" pitchFamily="2" charset="-78"/>
              </a:rPr>
              <a:t>ساکاریدها کوچکترین واحدهای قندی می باشند. گلوکز، گالاکتوز یا فروکتوز از جمله مونو ساکاریدها می باشند. گلوکز منبع اصلی تامین انرژی برای سلول ها </a:t>
            </a:r>
            <a:r>
              <a:rPr lang="ar-SA" sz="3000" dirty="0" smtClean="0">
                <a:cs typeface="B Nazanin" panose="00000400000000000000" pitchFamily="2" charset="-78"/>
              </a:rPr>
              <a:t>است</a:t>
            </a:r>
            <a:endParaRPr lang="en-US" sz="3000"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2"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3826705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57200"/>
            <a:ext cx="10515600" cy="5719763"/>
          </a:xfrm>
        </p:spPr>
        <p:txBody>
          <a:bodyPr>
            <a:normAutofit/>
          </a:bodyPr>
          <a:lstStyle/>
          <a:p>
            <a:pPr marL="0" indent="0">
              <a:buNone/>
            </a:pPr>
            <a:r>
              <a:rPr lang="en-US" dirty="0">
                <a:cs typeface="B Nazanin" panose="00000400000000000000" pitchFamily="2" charset="-78"/>
              </a:rPr>
              <a:t> </a:t>
            </a:r>
          </a:p>
          <a:p>
            <a:pPr marL="0" indent="0" algn="r">
              <a:buNone/>
            </a:pPr>
            <a:r>
              <a:rPr lang="ar-SA" dirty="0">
                <a:cs typeface="B Nazanin" panose="00000400000000000000" pitchFamily="2" charset="-78"/>
              </a:rPr>
              <a:t>دی ساکاریدها دو مولکول مونو ساکارید هستند که به هم متصل می شوند. لاکتوز، مالتوز و ساکارز از جمله دی ساکاریدها محسوب می </a:t>
            </a:r>
            <a:r>
              <a:rPr lang="ar-SA" dirty="0" smtClean="0">
                <a:cs typeface="B Nazanin" panose="00000400000000000000" pitchFamily="2" charset="-78"/>
              </a:rPr>
              <a:t>شوند</a:t>
            </a:r>
            <a:endParaRPr lang="en-US" dirty="0">
              <a:cs typeface="B Nazanin" panose="00000400000000000000" pitchFamily="2" charset="-78"/>
            </a:endParaRPr>
          </a:p>
          <a:p>
            <a:pPr marL="0" indent="0" algn="r">
              <a:buNone/>
            </a:pPr>
            <a:r>
              <a:rPr lang="ar-SA" dirty="0">
                <a:cs typeface="B Nazanin" panose="00000400000000000000" pitchFamily="2" charset="-78"/>
              </a:rPr>
              <a:t>پیوند یک مولکول گلوکز با یک مولکول گالاکتوز باعث تولید مولکول لاکتوز می شود. لاکتوز معمولا در شیر یافت می </a:t>
            </a:r>
            <a:r>
              <a:rPr lang="ar-SA" dirty="0" smtClean="0">
                <a:cs typeface="B Nazanin" panose="00000400000000000000" pitchFamily="2" charset="-78"/>
              </a:rPr>
              <a:t>شود</a:t>
            </a:r>
            <a:r>
              <a:rPr lang="fa-IR" dirty="0" smtClean="0">
                <a:cs typeface="B Nazanin" panose="00000400000000000000" pitchFamily="2" charset="-78"/>
              </a:rPr>
              <a:t>.</a:t>
            </a:r>
            <a:r>
              <a:rPr lang="ar-SA" dirty="0" smtClean="0">
                <a:cs typeface="B Nazanin" panose="00000400000000000000" pitchFamily="2" charset="-78"/>
              </a:rPr>
              <a:t>پیوند </a:t>
            </a:r>
            <a:r>
              <a:rPr lang="ar-SA" dirty="0">
                <a:cs typeface="B Nazanin" panose="00000400000000000000" pitchFamily="2" charset="-78"/>
              </a:rPr>
              <a:t>یک مولکول گلوکز با یک مولکول فروکتوز باعث تولید مولکول ساکاروز می </a:t>
            </a:r>
            <a:r>
              <a:rPr lang="ar-SA" dirty="0" smtClean="0">
                <a:cs typeface="B Nazanin" panose="00000400000000000000" pitchFamily="2" charset="-78"/>
              </a:rPr>
              <a:t>شود</a:t>
            </a:r>
            <a:endParaRPr lang="en-US" dirty="0">
              <a:cs typeface="B Nazanin" panose="00000400000000000000" pitchFamily="2" charset="-78"/>
            </a:endParaRPr>
          </a:p>
          <a:p>
            <a:pPr marL="0" indent="0" algn="r">
              <a:buNone/>
            </a:pPr>
            <a:r>
              <a:rPr lang="ar-SA" sz="3200" dirty="0">
                <a:solidFill>
                  <a:srgbClr val="FF0000"/>
                </a:solidFill>
                <a:cs typeface="B Titr" panose="00000700000000000000" pitchFamily="2" charset="-78"/>
              </a:rPr>
              <a:t>پلی ساکارید</a:t>
            </a:r>
            <a:endParaRPr lang="en-US" sz="3200" dirty="0">
              <a:solidFill>
                <a:srgbClr val="FF0000"/>
              </a:solidFill>
              <a:cs typeface="B Titr" panose="00000700000000000000" pitchFamily="2" charset="-78"/>
            </a:endParaRPr>
          </a:p>
          <a:p>
            <a:pPr marL="0" indent="0" algn="r">
              <a:buNone/>
            </a:pPr>
            <a:r>
              <a:rPr lang="ar-SA" dirty="0">
                <a:cs typeface="B Nazanin" panose="00000400000000000000" pitchFamily="2" charset="-78"/>
              </a:rPr>
              <a:t>پلی ساکارید ها در گیاهان و محصولات حیوانی مختلف وجود دارند. آن ها نقش ساختاری در دیواره سلول گیاهی و اسکلت حشرات بازی می کنند. پلی ساکارید ها یک زنجیره ای از دو یا چند مونوساکارید هستند. گلیکوژن یک پلی ساکارید است که بدن انسان و حیوانات آن را در کبد و ماهیچه های خود ذخیره می کند</a:t>
            </a:r>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2"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4256315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018" y="129598"/>
            <a:ext cx="10515600" cy="770948"/>
          </a:xfrm>
        </p:spPr>
        <p:txBody>
          <a:bodyPr>
            <a:normAutofit/>
          </a:bodyPr>
          <a:lstStyle/>
          <a:p>
            <a:pPr algn="r"/>
            <a:r>
              <a:rPr lang="fa-IR" sz="4000" dirty="0" smtClean="0">
                <a:solidFill>
                  <a:srgbClr val="FF0000"/>
                </a:solidFill>
                <a:cs typeface="B Titr" panose="00000700000000000000" pitchFamily="2" charset="-78"/>
              </a:rPr>
              <a:t>نشاسته</a:t>
            </a:r>
            <a:endParaRPr lang="en-US" sz="4000" dirty="0">
              <a:solidFill>
                <a:srgbClr val="FF0000"/>
              </a:solidFill>
              <a:cs typeface="B Titr" panose="00000700000000000000" pitchFamily="2" charset="-78"/>
            </a:endParaRPr>
          </a:p>
        </p:txBody>
      </p:sp>
      <p:sp>
        <p:nvSpPr>
          <p:cNvPr id="3" name="Content Placeholder 2"/>
          <p:cNvSpPr>
            <a:spLocks noGrp="1"/>
          </p:cNvSpPr>
          <p:nvPr>
            <p:ph idx="1"/>
          </p:nvPr>
        </p:nvSpPr>
        <p:spPr>
          <a:xfrm>
            <a:off x="1046018" y="0"/>
            <a:ext cx="10515600" cy="3314917"/>
          </a:xfrm>
        </p:spPr>
        <p:txBody>
          <a:bodyPr>
            <a:noAutofit/>
          </a:bodyPr>
          <a:lstStyle/>
          <a:p>
            <a:pPr algn="r"/>
            <a:endParaRPr lang="fa-IR" dirty="0" smtClean="0"/>
          </a:p>
          <a:p>
            <a:pPr marL="0" indent="0" algn="r">
              <a:buNone/>
            </a:pPr>
            <a:r>
              <a:rPr lang="en-US" dirty="0"/>
              <a:t> </a:t>
            </a:r>
          </a:p>
          <a:p>
            <a:pPr marL="0" indent="0" algn="r" rtl="1">
              <a:buNone/>
            </a:pPr>
            <a:r>
              <a:rPr lang="ar-SA" dirty="0"/>
              <a:t>سیب </a:t>
            </a:r>
            <a:r>
              <a:rPr lang="ar-SA" dirty="0" smtClean="0"/>
              <a:t>زمینی</a:t>
            </a:r>
            <a:endParaRPr lang="en-US" dirty="0"/>
          </a:p>
          <a:p>
            <a:pPr marL="0" indent="0" algn="r" rtl="1">
              <a:buNone/>
            </a:pPr>
            <a:r>
              <a:rPr lang="ar-SA" dirty="0" smtClean="0"/>
              <a:t>برنج</a:t>
            </a:r>
            <a:endParaRPr lang="en-US" dirty="0"/>
          </a:p>
          <a:p>
            <a:pPr marL="0" indent="0" algn="r" rtl="1">
              <a:buNone/>
            </a:pPr>
            <a:r>
              <a:rPr lang="ar-SA" dirty="0"/>
              <a:t>گندم</a:t>
            </a:r>
            <a:endParaRPr lang="en-US" dirty="0"/>
          </a:p>
          <a:p>
            <a:pPr marL="0" indent="0" algn="r" rtl="1">
              <a:buNone/>
            </a:pPr>
            <a:r>
              <a:rPr lang="ar-SA" dirty="0"/>
              <a:t>نشاسته محلول در آب نیست. به همین دلیل بدن انسان ها و حیوانات آن را با استفاده از آنزیم های آمیلاز هضم می کند. سلولز یکی از اجزای سازنده اصلی گیاهان است. چوب، کاغذ و پنبه بیشتر از سلولز ساخته شده اند</a:t>
            </a:r>
            <a:r>
              <a:rPr lang="en-US" dirty="0"/>
              <a:t>.</a:t>
            </a:r>
          </a:p>
          <a:p>
            <a:pPr marL="0" indent="0" algn="r" rtl="1">
              <a:buNone/>
            </a:pPr>
            <a:r>
              <a:rPr lang="ar-SA" dirty="0"/>
              <a:t>نشاسته کربوهیدرات ذخیره‌ای در گیاهان (سیب زمینی، نان، برنج و…) است که از بهم پیوستن تک قندی‌ها به اشکال مختلف حاصل می‌شوند و در بدن پس از گوارش مالتوز تبدیل شده و سرانجام به تک‌قندی‌های گلوکز، فروکتوز و گالاکتوز در می‌آیند. این سه تک‌قندی جذب خون شده و پس از عبور از کبد به وسیله گردش خون در سرتاسر بدن پخش می‌گردد</a:t>
            </a:r>
            <a:r>
              <a:rPr lang="en-US" dirty="0"/>
              <a:t>.</a:t>
            </a:r>
          </a:p>
          <a:p>
            <a:pPr marL="0" indent="0" algn="r" rtl="1">
              <a:buNone/>
            </a:pPr>
            <a:r>
              <a:rPr lang="ar-SA" dirty="0"/>
              <a:t> غذاهای نشاسته ای، مانند نان، برنج، سیب زمینی و ماکارونی هستند. نشاسته انرژی ماندگاری را در طول روز برای بدن فراهم می کند</a:t>
            </a:r>
            <a:r>
              <a:rPr lang="en-US" dirty="0"/>
              <a:t>.</a:t>
            </a: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5" name="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1618" y="0"/>
            <a:ext cx="609600" cy="609600"/>
          </a:xfrm>
          <a:prstGeom prst="rect">
            <a:avLst/>
          </a:prstGeom>
        </p:spPr>
      </p:pic>
    </p:spTree>
    <p:extLst>
      <p:ext uri="{BB962C8B-B14F-4D97-AF65-F5344CB8AC3E}">
        <p14:creationId xmlns:p14="http://schemas.microsoft.com/office/powerpoint/2010/main" val="4056080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rtl="1"/>
            <a:r>
              <a:rPr lang="en-US" sz="4000" dirty="0">
                <a:solidFill>
                  <a:srgbClr val="FF0000"/>
                </a:solidFill>
                <a:cs typeface="B Titr" panose="00000700000000000000" pitchFamily="2" charset="-78"/>
              </a:rPr>
              <a:t> </a:t>
            </a:r>
            <a:r>
              <a:rPr lang="ar-SA" sz="4000" dirty="0">
                <a:solidFill>
                  <a:srgbClr val="FF0000"/>
                </a:solidFill>
                <a:cs typeface="B Titr" panose="00000700000000000000" pitchFamily="2" charset="-78"/>
              </a:rPr>
              <a:t>فیبر ها</a:t>
            </a:r>
            <a:r>
              <a:rPr lang="en-US" sz="4000" dirty="0">
                <a:solidFill>
                  <a:srgbClr val="FF0000"/>
                </a:solidFill>
                <a:cs typeface="B Titr" panose="00000700000000000000" pitchFamily="2" charset="-78"/>
              </a:rPr>
              <a:t/>
            </a:r>
            <a:br>
              <a:rPr lang="en-US" sz="4000" dirty="0">
                <a:solidFill>
                  <a:srgbClr val="FF0000"/>
                </a:solidFill>
                <a:cs typeface="B Titr" panose="00000700000000000000" pitchFamily="2" charset="-78"/>
              </a:rPr>
            </a:br>
            <a:endParaRPr lang="en-US" sz="4000" dirty="0">
              <a:solidFill>
                <a:srgbClr val="FF0000"/>
              </a:solidFill>
              <a:cs typeface="B Titr" panose="00000700000000000000" pitchFamily="2" charset="-78"/>
            </a:endParaRPr>
          </a:p>
        </p:txBody>
      </p:sp>
      <p:sp>
        <p:nvSpPr>
          <p:cNvPr id="3" name="Content Placeholder 2"/>
          <p:cNvSpPr>
            <a:spLocks noGrp="1"/>
          </p:cNvSpPr>
          <p:nvPr>
            <p:ph idx="1"/>
          </p:nvPr>
        </p:nvSpPr>
        <p:spPr/>
        <p:txBody>
          <a:bodyPr>
            <a:normAutofit lnSpcReduction="10000"/>
          </a:bodyPr>
          <a:lstStyle/>
          <a:p>
            <a:pPr marL="0" indent="0" algn="r">
              <a:buNone/>
            </a:pPr>
            <a:r>
              <a:rPr lang="ar-SA" dirty="0" smtClean="0">
                <a:cs typeface="B Nazanin" panose="00000400000000000000" pitchFamily="2" charset="-78"/>
              </a:rPr>
              <a:t>تنها </a:t>
            </a:r>
            <a:r>
              <a:rPr lang="ar-SA" dirty="0">
                <a:cs typeface="B Nazanin" panose="00000400000000000000" pitchFamily="2" charset="-78"/>
              </a:rPr>
              <a:t>در غذاهایی که از گیاهان به دست می آید یافت می شود. فیبر به حفظ سلامت روده ها کمک می کند و بعضی از انواع آن برای کاهش کلسترول مفید هستند. تحقیقات در مورد تاثیر کربوهیدرات بر بدن نشان داده است که برنامه ی غذایی که در آن میزان فیبر مصرفی بالا باشد باعث کاهش خطر ابتلا به بیماری های قلبی عروقی، دیابت نوع دو و برخی از انواع سرطان </a:t>
            </a:r>
            <a:r>
              <a:rPr lang="fa-IR" dirty="0" smtClean="0">
                <a:cs typeface="B Nazanin" panose="00000400000000000000" pitchFamily="2" charset="-78"/>
              </a:rPr>
              <a:t>میشود</a:t>
            </a:r>
          </a:p>
          <a:p>
            <a:pPr marL="0" indent="0" algn="r">
              <a:buNone/>
            </a:pPr>
            <a:r>
              <a:rPr lang="ar-SA" dirty="0" smtClean="0">
                <a:cs typeface="B Nazanin" panose="00000400000000000000" pitchFamily="2" charset="-78"/>
              </a:rPr>
              <a:t>فیبر </a:t>
            </a:r>
            <a:r>
              <a:rPr lang="ar-SA" dirty="0">
                <a:cs typeface="B Nazanin" panose="00000400000000000000" pitchFamily="2" charset="-78"/>
              </a:rPr>
              <a:t>برای عمل هضم حیاتی است و باعث می‌شود که روده بهتر حرکت کند و همچنین خطر بیماری‌های مزمن مثل انسداد شریان‌های قلبی و دیابت را کاهش می‌دهد. همین‌طور بر خلاف قند و نشاسته، فیبرها به شکل ذرات کوچک‌تر جذب نمی‌شوند و به گلوکز هم تبدیل نمی‌شوند. در عوض به شکل ذرات سالم و بزرگ از روده عبور می‌کنند و در همان‌جا تبدیل به هیدروژن، کربن دی‌اکسید و اسیدهای چرب می‌شوند. پزشکان توصیه می‌کنند افراد به ازای هر ۱۰۰۰ کالری ۱۴ گرم فیبر مصرف کنند. منابع فیبر شامل میوه‌ها، غلات، سبزیجات و خصوصا حبوبات می‌شود.</a:t>
            </a:r>
            <a:endParaRPr lang="en-US" dirty="0">
              <a:cs typeface="B Nazanin" panose="00000400000000000000" pitchFamily="2" charset="-78"/>
            </a:endParaRPr>
          </a:p>
          <a:p>
            <a:pPr marL="0" indent="0" algn="r">
              <a:buNone/>
            </a:pPr>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5" nam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2776505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2364" y="988580"/>
            <a:ext cx="4752108" cy="5467639"/>
          </a:xfrm>
        </p:spPr>
        <p:txBody>
          <a:bodyPr>
            <a:noAutofit/>
          </a:bodyPr>
          <a:lstStyle/>
          <a:p>
            <a:pPr algn="r"/>
            <a:r>
              <a:rPr lang="en-US" sz="2800" dirty="0">
                <a:cs typeface="B Nazanin" panose="00000400000000000000" pitchFamily="2" charset="-78"/>
              </a:rPr>
              <a:t> </a:t>
            </a:r>
            <a:br>
              <a:rPr lang="en-US" sz="2800" dirty="0">
                <a:cs typeface="B Nazanin" panose="00000400000000000000" pitchFamily="2" charset="-78"/>
              </a:rPr>
            </a:br>
            <a:r>
              <a:rPr lang="ar-SA" sz="2800" dirty="0">
                <a:cs typeface="B Nazanin" panose="00000400000000000000" pitchFamily="2" charset="-78"/>
              </a:rPr>
              <a:t>کربوهیدرات های ساده که یک یا دو مولکول قند در ساختار شیمیایی آن ها وجود دارد.  این دسته نیز خود دارای دو زیر مجموعه مونوساکاریدها و دی ساکاریدها تقسیم می شود. مهمترین کربوهیدارت های مونوساکارید گلوکز، فروکتوز و گالاکتوز می باشند که به طور طبیعی در برخی میوه و محصولات لبنی وجود دارند.</a:t>
            </a:r>
            <a:r>
              <a:rPr lang="en-US" sz="2800" dirty="0">
                <a:cs typeface="B Nazanin" panose="00000400000000000000" pitchFamily="2" charset="-78"/>
              </a:rPr>
              <a:t> </a:t>
            </a:r>
            <a:r>
              <a:rPr lang="ar-SA" sz="2800" dirty="0">
                <a:cs typeface="B Nazanin" panose="00000400000000000000" pitchFamily="2" charset="-78"/>
              </a:rPr>
              <a:t>می شود</a:t>
            </a:r>
            <a:r>
              <a:rPr lang="en-US" sz="2800" dirty="0">
                <a:cs typeface="B Nazanin" panose="00000400000000000000" pitchFamily="2" charset="-78"/>
              </a:rPr>
              <a:t>.</a:t>
            </a:r>
            <a:br>
              <a:rPr lang="en-US" sz="2800" dirty="0">
                <a:cs typeface="B Nazanin" panose="00000400000000000000" pitchFamily="2" charset="-78"/>
              </a:rPr>
            </a:br>
            <a:r>
              <a:rPr lang="ar-SA" sz="2800" dirty="0">
                <a:cs typeface="B Nazanin" panose="00000400000000000000" pitchFamily="2" charset="-78"/>
              </a:rPr>
              <a:t> دی ساکاریدها هم به مالتوز، لاکتوز و ساکارز </a:t>
            </a:r>
            <a:r>
              <a:rPr lang="fa-IR" sz="2800" dirty="0" smtClean="0">
                <a:cs typeface="B Nazanin" panose="00000400000000000000" pitchFamily="2" charset="-78"/>
              </a:rPr>
              <a:t>تقسیم </a:t>
            </a:r>
            <a:r>
              <a:rPr lang="ar-SA" sz="2800" dirty="0" smtClean="0">
                <a:cs typeface="B Nazanin" panose="00000400000000000000" pitchFamily="2" charset="-78"/>
              </a:rPr>
              <a:t>شوند</a:t>
            </a:r>
            <a:r>
              <a:rPr lang="en-US" sz="2800" dirty="0">
                <a:cs typeface="B Nazanin" panose="00000400000000000000" pitchFamily="2" charset="-78"/>
              </a:rPr>
              <a:t/>
            </a:r>
            <a:br>
              <a:rPr lang="en-US" sz="2800" dirty="0">
                <a:cs typeface="B Nazanin" panose="00000400000000000000" pitchFamily="2" charset="-78"/>
              </a:rPr>
            </a:br>
            <a:endParaRPr lang="en-US" sz="2800" dirty="0">
              <a:cs typeface="B Nazanin" panose="00000400000000000000" pitchFamily="2" charset="-78"/>
            </a:endParaRPr>
          </a:p>
        </p:txBody>
      </p:sp>
      <p:pic>
        <p:nvPicPr>
          <p:cNvPr id="4" name="Content Placeholder 3" descr="با کربوهیدرات بیشتر آشنا شوید">
            <a:hlinkClick r:id="rId4"/>
          </p:cNvPr>
          <p:cNvPicPr>
            <a:picLocks noGrp="1"/>
          </p:cNvPicPr>
          <p:nvPr>
            <p:ph idx="1"/>
          </p:nvPr>
        </p:nvPicPr>
        <p:blipFill rotWithShape="1">
          <a:blip r:embed="rId5">
            <a:extLst>
              <a:ext uri="{28A0092B-C50C-407E-A947-70E740481C1C}">
                <a14:useLocalDpi xmlns:a14="http://schemas.microsoft.com/office/drawing/2010/main" val="0"/>
              </a:ext>
            </a:extLst>
          </a:blip>
          <a:srcRect l="2000" t="2490" r="2291" b="6890"/>
          <a:stretch/>
        </p:blipFill>
        <p:spPr bwMode="auto">
          <a:xfrm>
            <a:off x="803565" y="1311708"/>
            <a:ext cx="5320144" cy="4821381"/>
          </a:xfrm>
          <a:prstGeom prst="rect">
            <a:avLst/>
          </a:prstGeom>
          <a:ln>
            <a:noFill/>
          </a:ln>
          <a:effectLst>
            <a:softEdge rad="112500"/>
          </a:effectLst>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3" name="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2400" y="0"/>
            <a:ext cx="609600" cy="609600"/>
          </a:xfrm>
          <a:prstGeom prst="rect">
            <a:avLst/>
          </a:prstGeom>
        </p:spPr>
      </p:pic>
    </p:spTree>
    <p:extLst>
      <p:ext uri="{BB962C8B-B14F-4D97-AF65-F5344CB8AC3E}">
        <p14:creationId xmlns:p14="http://schemas.microsoft.com/office/powerpoint/2010/main" val="405510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7472" y="1451553"/>
            <a:ext cx="10515600" cy="4351338"/>
          </a:xfrm>
        </p:spPr>
        <p:txBody>
          <a:bodyPr>
            <a:noAutofit/>
          </a:bodyPr>
          <a:lstStyle/>
          <a:p>
            <a:pPr marL="0" indent="0" algn="r">
              <a:buNone/>
            </a:pPr>
            <a:r>
              <a:rPr lang="en-US" dirty="0">
                <a:cs typeface="B Nazanin" panose="00000400000000000000" pitchFamily="2" charset="-78"/>
              </a:rPr>
              <a:t> </a:t>
            </a:r>
          </a:p>
          <a:p>
            <a:pPr marL="0" indent="0" algn="r">
              <a:buNone/>
            </a:pPr>
            <a:r>
              <a:rPr lang="ar-SA" dirty="0">
                <a:cs typeface="B Nazanin" panose="00000400000000000000" pitchFamily="2" charset="-78"/>
              </a:rPr>
              <a:t>کربوهیدرات های پیچیده که سه یا بیشتر از سه مولکول قند در ساختار شیمیایی آن ها وجود دارد به عنوان مثال نشاسته و فیبر از این دست می باشند. این نوع از کربوهیدرات مدت طولانی تری طول می کشد تا هضم و جذب بدن شوند. منابع غذایی که شامل این گروه می شوند عبارتند از: برنج، ماکارونی، حبوبات، نشاسته سبزیجات، نان، غلات، برنج قهوه ای و … این گروه از کربو هیدارتها به دلیل آنکه مستقیم و سریع به انرژی تبدیل نمی شوند کمتر منجر به چاقی می شوند. اما در هر حال کربوهیدراتها به همان مقدار که مفید هستند در صورتی که بیش از حد استفاده شوند، چه نوع اول باشند و چه نوع دوم، چاق کننده می شوند</a:t>
            </a:r>
            <a:r>
              <a:rPr lang="en-US" dirty="0">
                <a:cs typeface="B Nazanin" panose="00000400000000000000" pitchFamily="2" charset="-78"/>
              </a:rPr>
              <a:t>.</a:t>
            </a:r>
          </a:p>
          <a:p>
            <a:pPr marL="0" indent="0" algn="r">
              <a:buNone/>
            </a:pPr>
            <a:r>
              <a:rPr lang="ar-SA" dirty="0">
                <a:cs typeface="B Nazanin" panose="00000400000000000000" pitchFamily="2" charset="-78"/>
              </a:rPr>
              <a:t>کربوهیدرات ها مولکول‌های زیستی تشکیل شده از اتم‌های کربن، هیدروژن و اکسیژن هستند یا به عبارت دیگر، کربوهیدرات ها از ترکیب اتم کربن با مولکول آب ایجاد می‌شوند. همین ترکیب باعث نام گذرای این مولکول‌های زیستی شده است. زنجیره کربوهیدرات ها طول‌های متفاوتی دارد.</a:t>
            </a:r>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2" name="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18110173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5909" y="1022061"/>
            <a:ext cx="10515600" cy="4351338"/>
          </a:xfrm>
        </p:spPr>
        <p:txBody>
          <a:bodyPr>
            <a:noAutofit/>
          </a:bodyPr>
          <a:lstStyle/>
          <a:p>
            <a:pPr marL="0" indent="0" algn="r" rtl="1">
              <a:buNone/>
            </a:pPr>
            <a:r>
              <a:rPr lang="ar-SA" dirty="0">
                <a:cs typeface="B Nazanin" panose="00000400000000000000" pitchFamily="2" charset="-78"/>
              </a:rPr>
              <a:t>گلیکوژن شکل ذخیره سازی گلوکوز در بدن انسان‌ها و سایر مهره داران به شمار می‌آید. گلیکوژن نیز مانند نشاسته پلیمری تشکیل شده از مونومرهای گلوکوز است و این ترکیب شاخه‌های بیشتر و سنگین‌تری نسبت به آمیلوپکتین در ساختار خود دارد</a:t>
            </a:r>
            <a:r>
              <a:rPr lang="en-US" dirty="0">
                <a:cs typeface="B Nazanin" panose="00000400000000000000" pitchFamily="2" charset="-78"/>
              </a:rPr>
              <a:t>.</a:t>
            </a:r>
          </a:p>
          <a:p>
            <a:pPr marL="0" indent="0" algn="r" rtl="1">
              <a:buNone/>
            </a:pPr>
            <a:r>
              <a:rPr lang="ar-SA" dirty="0">
                <a:cs typeface="B Nazanin" panose="00000400000000000000" pitchFamily="2" charset="-78"/>
              </a:rPr>
              <a:t>گلیکوژن در بدن انسان در بافت کبد و سلول‌های ماهیچه‌ای وجود دارد. زمانی که گلوکوز خون کاهش می‌یابد، گلیکوژن طی واکنش هیدرولیز شکسته شده و مونومرهای گلوکوز را آزاد می‌کند و در این حالت گلوکوز توسط سلول‌ها جذب شده و به عنوان سوخت برای انجام واکنش‌های حیاتی سلولی مورد مصرف قرار می‌گیرد</a:t>
            </a:r>
            <a:r>
              <a:rPr lang="en-US" dirty="0">
                <a:cs typeface="B Nazanin" panose="00000400000000000000" pitchFamily="2" charset="-78"/>
              </a:rPr>
              <a:t>.</a:t>
            </a:r>
          </a:p>
          <a:p>
            <a:pPr marL="0" indent="0" algn="r" rtl="1">
              <a:buNone/>
            </a:pPr>
            <a:r>
              <a:rPr lang="ar-SA" dirty="0">
                <a:cs typeface="B Nazanin" panose="00000400000000000000" pitchFamily="2" charset="-78"/>
              </a:rPr>
              <a:t>مصرف کربوهیدرات زیاد </a:t>
            </a:r>
            <a:endParaRPr lang="en-US" dirty="0">
              <a:cs typeface="B Nazanin" panose="00000400000000000000" pitchFamily="2" charset="-78"/>
            </a:endParaRPr>
          </a:p>
          <a:p>
            <a:pPr marL="0" indent="0" algn="r" rtl="1">
              <a:buNone/>
            </a:pPr>
            <a:r>
              <a:rPr lang="ar-SA" dirty="0">
                <a:cs typeface="B Nazanin" panose="00000400000000000000" pitchFamily="2" charset="-78"/>
              </a:rPr>
              <a:t>اگر بیش از حد کربوهیدرات مصرف کنید، قند خون شما بیش از حد افزایش پیدا می‌کند. این امر باعث می‌شود بدن انسولین بیشتری تولید کند که به سلول ها می‌گوید گلوکز اضافه را به عنوان چربی ذخیره کند. اگر کمی اضافه وزن داشته باشید، این مسئله خطرناک خواهد بود و می‌تواند منجر به بروز دیابت و سایر بیماری‌ها شود</a:t>
            </a:r>
            <a:r>
              <a:rPr lang="en-US" dirty="0">
                <a:cs typeface="B Nazanin" panose="00000400000000000000" pitchFamily="2" charset="-78"/>
              </a:rPr>
              <a:t>.</a:t>
            </a: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2" nam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80932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7236" y="-207818"/>
            <a:ext cx="9608126" cy="3574474"/>
          </a:xfrm>
        </p:spPr>
        <p:txBody>
          <a:bodyPr>
            <a:noAutofit/>
          </a:bodyPr>
          <a:lstStyle/>
          <a:p>
            <a:pPr marL="0" indent="0">
              <a:buNone/>
            </a:pPr>
            <a:r>
              <a:rPr lang="en-US" dirty="0">
                <a:cs typeface="B Nazanin" panose="00000400000000000000" pitchFamily="2" charset="-78"/>
              </a:rPr>
              <a:t> </a:t>
            </a:r>
          </a:p>
          <a:p>
            <a:pPr marL="0" indent="0" algn="r">
              <a:buNone/>
            </a:pPr>
            <a:r>
              <a:rPr lang="ar-SA" sz="2400" dirty="0">
                <a:cs typeface="B Nazanin" panose="00000400000000000000" pitchFamily="2" charset="-78"/>
              </a:rPr>
              <a:t>اگر کربوهیدرات به اندازه کافی در رژیم غذایی وجود نداشته باشد، به خاطر کمبود فیبر و مواد مغذی دچار یبوست خواهید شد. به علاوه بدن مجبور است برای تامین انرژی خود از پروتئین یا چربی استفاده کند. پروتئین ها مانند بلوک های ساختمانی در بدن هستند که اگر آنها را به عنوان سوخت مصرف کنید، پروتئین کافی برای ساخت سلول های بیشتر و همچنین حفظ سلامت سایر سلول ها نخواهید داشت</a:t>
            </a:r>
            <a:r>
              <a:rPr lang="en-US" dirty="0">
                <a:cs typeface="B Nazanin" panose="00000400000000000000" pitchFamily="2" charset="-78"/>
              </a:rPr>
              <a:t>.</a:t>
            </a:r>
          </a:p>
          <a:p>
            <a:pPr marL="0" indent="0" algn="r">
              <a:buNone/>
            </a:pPr>
            <a:r>
              <a:rPr lang="ar-SA" sz="3200" dirty="0">
                <a:solidFill>
                  <a:srgbClr val="FF0000"/>
                </a:solidFill>
                <a:cs typeface="B Titr" panose="00000700000000000000" pitchFamily="2" charset="-78"/>
              </a:rPr>
              <a:t>میزان مصرف کربوهیدرات </a:t>
            </a:r>
            <a:endParaRPr lang="en-US" sz="3200" dirty="0">
              <a:solidFill>
                <a:srgbClr val="FF0000"/>
              </a:solidFill>
              <a:cs typeface="B Titr" panose="00000700000000000000" pitchFamily="2" charset="-78"/>
            </a:endParaRPr>
          </a:p>
          <a:p>
            <a:pPr marL="0" indent="0" algn="r">
              <a:buNone/>
            </a:pPr>
            <a:r>
              <a:rPr lang="ar-SA" sz="2400" dirty="0">
                <a:cs typeface="B Nazanin" panose="00000400000000000000" pitchFamily="2" charset="-78"/>
              </a:rPr>
              <a:t>میزان مورد نیاز کربوهیدراتی بستگي به جنسیت، اندازه بدن و میزان فعالیت بستگی دارد و به یاد داشته باشد تمام این موارد با افزایش سن تغییر می‌کنند. اما به عنوان یک قانون کلی حدود نیمی از کالری روزانه شما باید از طریق کربوهیدرات‌های موجود در میوه‌ها، سبزی‌ها، غلات، لوبیا و محصولات لبنی تامین شود. همچنين توصيه ميشود که  کربوهیدرات های پیچیده بیشتر استفاده شود.و در مصرف کربوهیدرات ساده زیاده روی نشود. وظیفه اولیه و اصلی کربوهیدرات ارائه انرژی لازم به بدن به خصوص </a:t>
            </a:r>
            <a:r>
              <a:rPr lang="ar-SA" sz="2400" dirty="0">
                <a:cs typeface="B Nazanin" panose="00000400000000000000" pitchFamily="2" charset="-78"/>
                <a:hlinkClick r:id="rId4"/>
              </a:rPr>
              <a:t>مغز</a:t>
            </a:r>
            <a:r>
              <a:rPr lang="en-US" sz="2400" dirty="0">
                <a:cs typeface="B Nazanin" panose="00000400000000000000" pitchFamily="2" charset="-78"/>
              </a:rPr>
              <a:t> </a:t>
            </a:r>
            <a:r>
              <a:rPr lang="ar-SA" sz="2400" dirty="0" smtClean="0">
                <a:cs typeface="B Nazanin" panose="00000400000000000000" pitchFamily="2" charset="-78"/>
              </a:rPr>
              <a:t> </a:t>
            </a:r>
            <a:r>
              <a:rPr lang="ar-SA" sz="2400" dirty="0">
                <a:cs typeface="B Nazanin" panose="00000400000000000000" pitchFamily="2" charset="-78"/>
              </a:rPr>
              <a:t>سیستم عصبی است. این ماده در بدن ما به شکل گلوکز (قند خون) شکسته شده و به انرژی تبدیل می شود.مصرف کربوهیدرات هر فرد باید بین ۴۵ تا ۶۵ درصد از کل کالری دریافتی او باشد. هر یک گرم کربوهیدرات برابر با ۴ کالری است، پس یک رژیم غذایی با ۱۸۰۰ کالری در روز مساوی با مصرف حداقل ۲۰۲ گرم تا حداکثر ۲۹۲ گرم کربوهیدرات در روز می‌شود</a:t>
            </a:r>
            <a:r>
              <a:rPr lang="en-US" dirty="0">
                <a:cs typeface="B Nazanin" panose="00000400000000000000" pitchFamily="2" charset="-78"/>
              </a:rPr>
              <a:t>.</a:t>
            </a:r>
          </a:p>
          <a:p>
            <a:pPr marL="0" indent="0" algn="r">
              <a:buNone/>
            </a:pPr>
            <a:endParaRPr lang="en-US" dirty="0">
              <a:cs typeface="B Nazanin" panose="00000400000000000000" pitchFamily="2" charset="-78"/>
            </a:endParaRPr>
          </a:p>
        </p:txBody>
      </p:sp>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2" name="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0"/>
            <a:ext cx="609600" cy="609600"/>
          </a:xfrm>
          <a:prstGeom prst="rect">
            <a:avLst/>
          </a:prstGeom>
        </p:spPr>
      </p:pic>
    </p:spTree>
    <p:extLst>
      <p:ext uri="{BB962C8B-B14F-4D97-AF65-F5344CB8AC3E}">
        <p14:creationId xmlns:p14="http://schemas.microsoft.com/office/powerpoint/2010/main" val="4260266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12192000" cy="6857998"/>
          </a:xfrm>
          <a:prstGeom prst="rect">
            <a:avLst/>
          </a:prstGeom>
        </p:spPr>
      </p:pic>
      <p:sp>
        <p:nvSpPr>
          <p:cNvPr id="8" name="TextBox 7"/>
          <p:cNvSpPr txBox="1"/>
          <p:nvPr/>
        </p:nvSpPr>
        <p:spPr>
          <a:xfrm>
            <a:off x="2564173" y="1371600"/>
            <a:ext cx="7008225" cy="4154984"/>
          </a:xfrm>
          <a:prstGeom prst="rect">
            <a:avLst/>
          </a:prstGeom>
          <a:noFill/>
        </p:spPr>
        <p:txBody>
          <a:bodyPr wrap="square" rtlCol="1">
            <a:spAutoFit/>
          </a:bodyPr>
          <a:lstStyle/>
          <a:p>
            <a:pPr algn="ctr"/>
            <a:r>
              <a:rPr lang="fa-IR" sz="2400" b="1" dirty="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وزارت علوم تحقیقات </a:t>
            </a:r>
            <a:r>
              <a:rPr lang="fa-IR" sz="2400" b="1" dirty="0" smtClean="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فناوري</a:t>
            </a:r>
          </a:p>
          <a:p>
            <a:pPr algn="ctr"/>
            <a:endParaRPr lang="en-US" sz="2400" b="1" dirty="0" smtClean="0">
              <a:solidFill>
                <a:srgbClr val="00B050"/>
              </a:solidFill>
              <a:cs typeface="B Titr" panose="00000700000000000000" pitchFamily="2" charset="-78"/>
            </a:endParaRPr>
          </a:p>
          <a:p>
            <a:pPr algn="ctr"/>
            <a:r>
              <a:rPr lang="fa-IR" sz="2400" b="1" dirty="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دانشگاه فنی و حرفه </a:t>
            </a:r>
            <a:r>
              <a:rPr lang="fa-IR" sz="2400" b="1" dirty="0" smtClean="0">
                <a:ln w="13462">
                  <a:solidFill>
                    <a:schemeClr val="bg1"/>
                  </a:solidFill>
                  <a:prstDash val="solid"/>
                </a:ln>
                <a:solidFill>
                  <a:srgbClr val="00B050"/>
                </a:solidFill>
                <a:effectLst>
                  <a:outerShdw dist="38100" dir="2700000" algn="bl" rotWithShape="0">
                    <a:schemeClr val="accent5"/>
                  </a:outerShdw>
                </a:effectLst>
                <a:cs typeface="B Titr" panose="00000700000000000000" pitchFamily="2" charset="-78"/>
              </a:rPr>
              <a:t>اي</a:t>
            </a:r>
          </a:p>
          <a:p>
            <a:pPr algn="ctr"/>
            <a:endParaRPr lang="en-US" sz="2400" b="1" dirty="0">
              <a:solidFill>
                <a:srgbClr val="00B050"/>
              </a:solidFill>
              <a:cs typeface="B Titr" panose="00000700000000000000" pitchFamily="2" charset="-78"/>
            </a:endParaRPr>
          </a:p>
          <a:p>
            <a:pPr algn="ctr"/>
            <a:r>
              <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rPr>
              <a:t>آموزشکده فنی و حرفه ای دختران ارومیه</a:t>
            </a:r>
          </a:p>
          <a:p>
            <a:pPr algn="ctr"/>
            <a:endPar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endParaRPr>
          </a:p>
          <a:p>
            <a:pPr algn="ctr"/>
            <a:r>
              <a:rPr lang="fa-IR" sz="2400" b="1" dirty="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rPr>
              <a:t>مدرس:حمیده ژاله </a:t>
            </a:r>
            <a:r>
              <a:rPr lang="fa-IR" sz="2400" b="1" dirty="0" smtClean="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rPr>
              <a:t>رضایی</a:t>
            </a:r>
          </a:p>
          <a:p>
            <a:pPr algn="ctr"/>
            <a:endParaRPr lang="en-US" sz="2400" b="1" dirty="0" smtClean="0">
              <a:ln w="13462">
                <a:solidFill>
                  <a:schemeClr val="bg1"/>
                </a:solidFill>
                <a:prstDash val="solid"/>
              </a:ln>
              <a:solidFill>
                <a:srgbClr val="0070C0"/>
              </a:solidFill>
              <a:effectLst>
                <a:outerShdw dist="38100" dir="2700000" algn="bl" rotWithShape="0">
                  <a:schemeClr val="accent5"/>
                </a:outerShdw>
              </a:effectLst>
              <a:cs typeface="B Titr" panose="00000700000000000000" pitchFamily="2" charset="-78"/>
            </a:endParaRPr>
          </a:p>
          <a:p>
            <a:pPr algn="ct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مقطع کاردانی _ </a:t>
            </a:r>
            <a:r>
              <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رشته صنایع </a:t>
            </a: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غذایی</a:t>
            </a:r>
            <a:endParaRPr lang="fa-IR" sz="2400" b="1"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cs typeface="B Titr" panose="00000700000000000000" pitchFamily="2" charset="-78"/>
            </a:endParaRPr>
          </a:p>
          <a:p>
            <a:pPr algn="ctr"/>
            <a:endPar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endParaRPr>
          </a:p>
          <a:p>
            <a:pPr algn="ctr"/>
            <a:r>
              <a:rPr lang="fa-IR" sz="2400" b="1" dirty="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درس تغذیه </a:t>
            </a:r>
            <a:r>
              <a:rPr lang="fa-IR" sz="2400" b="1" dirty="0" smtClean="0">
                <a:ln w="13462">
                  <a:solidFill>
                    <a:schemeClr val="bg1"/>
                  </a:solidFill>
                  <a:prstDash val="solid"/>
                </a:ln>
                <a:solidFill>
                  <a:srgbClr val="FF0000"/>
                </a:solidFill>
                <a:effectLst>
                  <a:outerShdw dist="38100" dir="2700000" algn="bl" rotWithShape="0">
                    <a:schemeClr val="accent5"/>
                  </a:outerShdw>
                </a:effectLst>
                <a:cs typeface="B Titr" panose="00000700000000000000" pitchFamily="2" charset="-78"/>
              </a:rPr>
              <a:t>کاربردی</a:t>
            </a:r>
          </a:p>
        </p:txBody>
      </p:sp>
      <p:pic>
        <p:nvPicPr>
          <p:cNvPr id="2" name="24760B8E">
            <a:hlinkClick r:id="" action="ppaction://media"/>
            <a:extLst>
              <a:ext uri="{FF2B5EF4-FFF2-40B4-BE49-F238E27FC236}">
                <a16:creationId xmlns:a16="http://schemas.microsoft.com/office/drawing/2014/main" id="{41D35FDC-6041-48A3-AA61-4C3E25BA3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399" y="2"/>
            <a:ext cx="609600" cy="609600"/>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6" name="Picture 5"/>
          <p:cNvPicPr>
            <a:picLocks noChangeAspect="1"/>
          </p:cNvPicPr>
          <p:nvPr/>
        </p:nvPicPr>
        <p:blipFill>
          <a:blip r:embed="rId8" cstate="print">
            <a:extLst>
              <a:ext uri="{BEBA8EAE-BF5A-486C-A8C5-ECC9F3942E4B}">
                <a14:imgProps xmlns:a14="http://schemas.microsoft.com/office/drawing/2010/main">
                  <a14:imgLayer r:embed="rId9">
                    <a14:imgEffect>
                      <a14:backgroundRemoval t="238" b="100000" l="0" r="100000">
                        <a14:backgroundMark x1="9048" y1="11429" x2="9048" y2="11429"/>
                        <a14:backgroundMark x1="2262" y1="23571" x2="22143" y2="4048"/>
                        <a14:backgroundMark x1="3452" y1="66905" x2="30714" y2="93810"/>
                        <a14:backgroundMark x1="61190" y1="94524" x2="89762" y2="85000"/>
                        <a14:backgroundMark x1="79048" y1="7619" x2="95000" y2="22143"/>
                      </a14:backgroundRemoval>
                    </a14:imgEffect>
                  </a14:imgLayer>
                </a14:imgProps>
              </a:ext>
              <a:ext uri="{28A0092B-C50C-407E-A947-70E740481C1C}">
                <a14:useLocalDpi xmlns:a14="http://schemas.microsoft.com/office/drawing/2010/main" val="0"/>
              </a:ext>
            </a:extLst>
          </a:blip>
          <a:stretch>
            <a:fillRect/>
          </a:stretch>
        </p:blipFill>
        <p:spPr>
          <a:xfrm>
            <a:off x="4429368" y="0"/>
            <a:ext cx="3333254" cy="1546321"/>
          </a:xfrm>
          <a:prstGeom prst="rect">
            <a:avLst/>
          </a:prstGeom>
          <a:ln>
            <a:noFill/>
          </a:ln>
          <a:effectLst>
            <a:softEdge rad="112500"/>
          </a:effectLst>
        </p:spPr>
      </p:pic>
    </p:spTree>
    <p:extLst>
      <p:ext uri="{BB962C8B-B14F-4D97-AF65-F5344CB8AC3E}">
        <p14:creationId xmlns:p14="http://schemas.microsoft.com/office/powerpoint/2010/main" val="120994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3727" y="1080654"/>
            <a:ext cx="10515600" cy="5608927"/>
          </a:xfrm>
        </p:spPr>
        <p:txBody>
          <a:bodyPr>
            <a:normAutofit/>
          </a:bodyPr>
          <a:lstStyle/>
          <a:p>
            <a:pPr marL="0" indent="0" algn="r" rtl="1">
              <a:buNone/>
            </a:pPr>
            <a:r>
              <a:rPr lang="ar-SA" dirty="0">
                <a:cs typeface="B Nazanin" panose="00000400000000000000" pitchFamily="2" charset="-78"/>
              </a:rPr>
              <a:t>محققان پیشنهاد می‌کنند بهتر است که در درجه اول کربوهیدرات‌های پیچیده در رژیم غذایی خود مصرف کنید که شامل سبزیجات و غذاهای چند غله و گندم کامل می‌شود.</a:t>
            </a:r>
            <a:endParaRPr lang="en-US" dirty="0">
              <a:cs typeface="B Nazanin" panose="00000400000000000000" pitchFamily="2" charset="-78"/>
            </a:endParaRPr>
          </a:p>
          <a:p>
            <a:pPr marL="0" indent="0" algn="r" rtl="1">
              <a:buNone/>
            </a:pPr>
            <a:r>
              <a:rPr lang="ar-SA" dirty="0">
                <a:cs typeface="B Nazanin" panose="00000400000000000000" pitchFamily="2" charset="-78"/>
              </a:rPr>
              <a:t>کربوهیدرات‌ها در بدن ما تبدیل به ذرات بسیار کوچک‌تر قند مثل گلوکز و </a:t>
            </a:r>
            <a:r>
              <a:rPr lang="ar-SA" dirty="0" smtClean="0">
                <a:cs typeface="B Nazanin" panose="00000400000000000000" pitchFamily="2" charset="-78"/>
              </a:rPr>
              <a:t>فر</a:t>
            </a:r>
            <a:r>
              <a:rPr lang="fa-IR" dirty="0" smtClean="0">
                <a:cs typeface="B Nazanin" panose="00000400000000000000" pitchFamily="2" charset="-78"/>
              </a:rPr>
              <a:t>و</a:t>
            </a:r>
            <a:r>
              <a:rPr lang="ar-SA" dirty="0" smtClean="0">
                <a:cs typeface="B Nazanin" panose="00000400000000000000" pitchFamily="2" charset="-78"/>
              </a:rPr>
              <a:t>کتوز </a:t>
            </a:r>
            <a:r>
              <a:rPr lang="ar-SA" dirty="0">
                <a:cs typeface="B Nazanin" panose="00000400000000000000" pitchFamily="2" charset="-78"/>
              </a:rPr>
              <a:t>می‌شوند. روده کوچک وظیفه جذب این ذرات کوچک را دارد که بعد از آن وارد جریان خون می‌شوند و به کبد سفر می‌کنند. کبد تمام این قندها را به گلوکز تبدیل می‌کند که دوباره توسط خون به همراه انسولین حمل می‌شوند و تبدیل به انرژی برای عملکردهای حرکتی اولیه فیزیکی می‌شوند. اگر بدن به صورت فوری به گلوکز نیاز نداشته باشد، بدن توانایی نگهداری تا ۲ هزار کالری از آن را در کبد و عضلات اسکلتی دارد. به محض این‌که ظرفیت ذخیره کردن این قندها به اتمام برسد، کربوهیدرات به عنوان چربی ذخیره می‌شود. اگر شما به اندازه نیاز خود کربوهیدرات مصرف نکنید یا در بدن ذخیره کافی از آن نداشته باشید، بدن از پروتئین به جای سوخت مورد نیاز خود استفاده می‌کند و این کار مشکل‌ساز می‌شود چراکه بدن برای عضله سازی به پروتئین احتیاج دارد. سوختن پروتئین به جای کربوهیدرات علاوه‌ براین به کلیه‌ها هم فشار وارد می‌کند و باعث ورود ضایعات مضر به ادرار می‌شود.</a:t>
            </a:r>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2" name="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9327" y="0"/>
            <a:ext cx="609600" cy="609600"/>
          </a:xfrm>
          <a:prstGeom prst="rect">
            <a:avLst/>
          </a:prstGeom>
        </p:spPr>
      </p:pic>
    </p:spTree>
    <p:extLst>
      <p:ext uri="{BB962C8B-B14F-4D97-AF65-F5344CB8AC3E}">
        <p14:creationId xmlns:p14="http://schemas.microsoft.com/office/powerpoint/2010/main" val="867845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4000" dirty="0" smtClean="0">
                <a:solidFill>
                  <a:srgbClr val="FF0000"/>
                </a:solidFill>
                <a:cs typeface="B Titr" panose="00000700000000000000" pitchFamily="2" charset="-78"/>
              </a:rPr>
              <a:t>چربیها</a:t>
            </a:r>
            <a:endParaRPr lang="en-US" dirty="0">
              <a:solidFill>
                <a:srgbClr val="FF0000"/>
              </a:solidFill>
              <a:cs typeface="B Titr" panose="00000700000000000000" pitchFamily="2" charset="-78"/>
            </a:endParaRPr>
          </a:p>
        </p:txBody>
      </p:sp>
      <p:sp>
        <p:nvSpPr>
          <p:cNvPr id="3" name="Content Placeholder 2"/>
          <p:cNvSpPr>
            <a:spLocks noGrp="1"/>
          </p:cNvSpPr>
          <p:nvPr>
            <p:ph idx="1"/>
          </p:nvPr>
        </p:nvSpPr>
        <p:spPr/>
        <p:txBody>
          <a:bodyPr>
            <a:normAutofit/>
          </a:bodyPr>
          <a:lstStyle/>
          <a:p>
            <a:pPr marL="0" indent="0" algn="r">
              <a:buNone/>
            </a:pPr>
            <a:r>
              <a:rPr lang="ar-SA" dirty="0">
                <a:cs typeface="B Nazanin" panose="00000400000000000000" pitchFamily="2" charset="-78"/>
              </a:rPr>
              <a:t> </a:t>
            </a:r>
            <a:endParaRPr lang="en-US" dirty="0">
              <a:cs typeface="B Nazanin" panose="00000400000000000000" pitchFamily="2" charset="-78"/>
            </a:endParaRPr>
          </a:p>
          <a:p>
            <a:pPr marL="0" indent="0" algn="r" rtl="1">
              <a:buNone/>
            </a:pPr>
            <a:r>
              <a:rPr lang="ar-SA" dirty="0">
                <a:cs typeface="B Nazanin" panose="00000400000000000000" pitchFamily="2" charset="-78"/>
              </a:rPr>
              <a:t> ارزش انرژی زایی چربیها معادل دو برابر قندها و پروتئین ها و مقدار 9 کالری به ازای هر گرم چربی است . چربیها علاوه بر نقش انرژی زایی ، در ساختمان سلول ها نیز شرکت دارند . تمام چربیهای غذایی از یک مولکول گلیسیرول تشکیل شده است . گلیسیرول یک الکل سه کربنه است . </a:t>
            </a:r>
            <a:endParaRPr lang="fa-IR" dirty="0" smtClean="0">
              <a:cs typeface="B Nazanin" panose="00000400000000000000" pitchFamily="2" charset="-78"/>
            </a:endParaRPr>
          </a:p>
          <a:p>
            <a:pPr marL="0" indent="0" algn="r" rtl="1">
              <a:buNone/>
            </a:pPr>
            <a:r>
              <a:rPr lang="ar-SA" dirty="0" smtClean="0">
                <a:cs typeface="B Nazanin" panose="00000400000000000000" pitchFamily="2" charset="-78"/>
              </a:rPr>
              <a:t>اکثر </a:t>
            </a:r>
            <a:r>
              <a:rPr lang="ar-SA" dirty="0">
                <a:cs typeface="B Nazanin" panose="00000400000000000000" pitchFamily="2" charset="-78"/>
              </a:rPr>
              <a:t>چربی های موجود در مواد غذایی و ذخیره بدن به شکل تری گلیسیرید می باشد . تری گلیسیریدها از گلیسرول و اسید چرب ساخته شده اند</a:t>
            </a:r>
            <a:r>
              <a:rPr lang="en-US" dirty="0">
                <a:cs typeface="B Nazanin" panose="00000400000000000000" pitchFamily="2" charset="-78"/>
              </a:rPr>
              <a:t> .</a:t>
            </a:r>
          </a:p>
          <a:p>
            <a:pPr marL="0" indent="0" algn="r" rtl="1">
              <a:buNone/>
            </a:pPr>
            <a:r>
              <a:rPr lang="ar-SA" dirty="0">
                <a:cs typeface="B Nazanin" panose="00000400000000000000" pitchFamily="2" charset="-78"/>
              </a:rPr>
              <a:t>طبقه بندی چربیها : چربیها به سه دسته چربیهای ساده ، چربیهای مرکب و چربیهای مشتق تقسیم می شوند .</a:t>
            </a:r>
            <a:endParaRPr lang="en-US" dirty="0">
              <a:cs typeface="B Nazanin" panose="00000400000000000000" pitchFamily="2" charset="-78"/>
            </a:endParaRPr>
          </a:p>
          <a:p>
            <a:pPr marL="0" indent="0" algn="r" rtl="1">
              <a:buNone/>
            </a:pPr>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5" nam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1052633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7473" y="1191491"/>
            <a:ext cx="10515600" cy="5525799"/>
          </a:xfrm>
        </p:spPr>
        <p:txBody>
          <a:bodyPr/>
          <a:lstStyle/>
          <a:p>
            <a:pPr marL="0" indent="0" algn="r" rtl="1">
              <a:buNone/>
            </a:pPr>
            <a:r>
              <a:rPr lang="ar-SA" dirty="0">
                <a:cs typeface="B Nazanin" panose="00000400000000000000" pitchFamily="2" charset="-78"/>
              </a:rPr>
              <a:t>الف) چربیهای ساده : شامل اسیدهای چرب , چربی های خنثی (گلیسریدها) و مومها می شوند .</a:t>
            </a:r>
            <a:endParaRPr lang="en-US" dirty="0">
              <a:cs typeface="B Nazanin" panose="00000400000000000000" pitchFamily="2" charset="-78"/>
            </a:endParaRPr>
          </a:p>
          <a:p>
            <a:pPr marL="0" indent="0" algn="r" rtl="1">
              <a:buNone/>
            </a:pPr>
            <a:r>
              <a:rPr lang="ar-SA" dirty="0">
                <a:cs typeface="B Nazanin" panose="00000400000000000000" pitchFamily="2" charset="-78"/>
              </a:rPr>
              <a:t>مهمترین اسیدهای چرب اشباع شده عبارتند از اسید استیک ، اسید بوتیریک ، اسد پالمیتیک ، اسید استئاریک .</a:t>
            </a:r>
            <a:endParaRPr lang="en-US" dirty="0">
              <a:cs typeface="B Nazanin" panose="00000400000000000000" pitchFamily="2" charset="-78"/>
            </a:endParaRPr>
          </a:p>
          <a:p>
            <a:pPr marL="0" indent="0" algn="r" rtl="1">
              <a:buNone/>
            </a:pPr>
            <a:r>
              <a:rPr lang="ar-SA" dirty="0">
                <a:cs typeface="B Nazanin" panose="00000400000000000000" pitchFamily="2" charset="-78"/>
              </a:rPr>
              <a:t>اسیدهای چرب اشباع شده به مقدار فراوان در روغن های حیوانی از قبیل گوشت گاو، خوک ، مرغ و در زرده تخم مرغ ، خامه ها ، شیر و پنیر ، خرچنگ و ماهی های صدفدار یافت می شوند . مصرف بیش از اندازه چربی های اشباع شده ، بالا رفتن سطح کلسترول خون ، تصلب شرایین، بیماری های قلبی و چاقی را به دنبال دارد .</a:t>
            </a:r>
            <a:endParaRPr lang="en-US" dirty="0">
              <a:cs typeface="B Nazanin" panose="00000400000000000000" pitchFamily="2" charset="-78"/>
            </a:endParaRPr>
          </a:p>
          <a:p>
            <a:pPr marL="0" indent="0" algn="r" rtl="1">
              <a:buNone/>
            </a:pPr>
            <a:r>
              <a:rPr lang="ar-SA" dirty="0">
                <a:cs typeface="B Nazanin" panose="00000400000000000000" pitchFamily="2" charset="-78"/>
              </a:rPr>
              <a:t>اسیدهای چرب اشباع نشده مابین اتم های کربنش یک یا چند پیوند یا اتصال مضاعف برقرار است</a:t>
            </a:r>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2" nam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838330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9764" y="1939637"/>
            <a:ext cx="10515600" cy="3588327"/>
          </a:xfrm>
        </p:spPr>
        <p:txBody>
          <a:bodyPr>
            <a:normAutofit/>
          </a:bodyPr>
          <a:lstStyle/>
          <a:p>
            <a:pPr marL="0" indent="0" algn="r">
              <a:buNone/>
            </a:pPr>
            <a:r>
              <a:rPr lang="ar-SA" dirty="0">
                <a:cs typeface="B Nazanin" panose="00000400000000000000" pitchFamily="2" charset="-78"/>
              </a:rPr>
              <a:t> </a:t>
            </a:r>
            <a:endParaRPr lang="en-US" dirty="0">
              <a:cs typeface="B Nazanin" panose="00000400000000000000" pitchFamily="2" charset="-78"/>
            </a:endParaRPr>
          </a:p>
          <a:p>
            <a:pPr marL="0" indent="0" algn="r">
              <a:buNone/>
            </a:pPr>
            <a:r>
              <a:rPr lang="ar-SA" dirty="0">
                <a:cs typeface="B Nazanin" panose="00000400000000000000" pitchFamily="2" charset="-78"/>
              </a:rPr>
              <a:t>اتصالات مضاعف این اسیدهای </a:t>
            </a:r>
            <a:r>
              <a:rPr lang="ar-SA" dirty="0" smtClean="0">
                <a:cs typeface="B Nazanin" panose="00000400000000000000" pitchFamily="2" charset="-78"/>
              </a:rPr>
              <a:t>چرب</a:t>
            </a:r>
            <a:r>
              <a:rPr lang="fa-IR" dirty="0" smtClean="0">
                <a:cs typeface="B Nazanin" panose="00000400000000000000" pitchFamily="2" charset="-78"/>
              </a:rPr>
              <a:t> </a:t>
            </a:r>
            <a:r>
              <a:rPr lang="ar-SA" dirty="0" smtClean="0">
                <a:cs typeface="B Nazanin" panose="00000400000000000000" pitchFamily="2" charset="-78"/>
              </a:rPr>
              <a:t>به </a:t>
            </a:r>
            <a:r>
              <a:rPr lang="ar-SA" dirty="0">
                <a:cs typeface="B Nazanin" panose="00000400000000000000" pitchFamily="2" charset="-78"/>
              </a:rPr>
              <a:t>ناپایداری آنها منجر شده و در فرایند گوارش زودتر هضم می شوند . اسیدهای چرب اشباع نشده عمدتا از منابع گیاهی تهیه می شوند و در حرارت معمولی بصورت مایع می باشند . ویتامین های محلول در چربی بیشتر در این دسته از چربی ها وجود دارند . اکسیداسیون اسیدهای چرب غیر اشباع در بدن به سهولت انجام می گیرد ، با این حال مصرف زیاد چربی ها ( اشباع شده و اشباع نشده ) با بسیاری از بیماری ها ارتباط دارد و توصیه می شود که بیش از 35 درصد از کل انژری مورد نیاز بدن از چربی ها تامین نشود .</a:t>
            </a:r>
            <a:endParaRPr lang="en-US" dirty="0">
              <a:cs typeface="B Nazanin" panose="00000400000000000000" pitchFamily="2" charset="-78"/>
            </a:endParaRPr>
          </a:p>
          <a:p>
            <a:pPr marL="0" indent="0" algn="r">
              <a:buNone/>
            </a:pPr>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2" name="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1836035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13164"/>
            <a:ext cx="10515600" cy="4763799"/>
          </a:xfrm>
        </p:spPr>
        <p:txBody>
          <a:bodyPr/>
          <a:lstStyle/>
          <a:p>
            <a:pPr marL="0" indent="0" algn="r">
              <a:buNone/>
            </a:pPr>
            <a:r>
              <a:rPr lang="ar-SA" dirty="0">
                <a:cs typeface="B Nazanin" panose="00000400000000000000" pitchFamily="2" charset="-78"/>
              </a:rPr>
              <a:t>چربیهای خنثی : فراوانترین نوع لیپیدها به شمار می آیند و بیشتر در دانه و مغز نباتات وجود دارند . تری گلیسریدهای </a:t>
            </a:r>
            <a:r>
              <a:rPr lang="ar-SA" dirty="0" smtClean="0">
                <a:cs typeface="B Nazanin" panose="00000400000000000000" pitchFamily="2" charset="-78"/>
              </a:rPr>
              <a:t>جام</a:t>
            </a:r>
            <a:r>
              <a:rPr lang="fa-IR" dirty="0" smtClean="0">
                <a:cs typeface="B Nazanin" panose="00000400000000000000" pitchFamily="2" charset="-78"/>
              </a:rPr>
              <a:t>د</a:t>
            </a:r>
            <a:r>
              <a:rPr lang="ar-SA" dirty="0" smtClean="0">
                <a:cs typeface="B Nazanin" panose="00000400000000000000" pitchFamily="2" charset="-78"/>
              </a:rPr>
              <a:t> </a:t>
            </a:r>
            <a:r>
              <a:rPr lang="ar-SA" dirty="0">
                <a:cs typeface="B Nazanin" panose="00000400000000000000" pitchFamily="2" charset="-78"/>
              </a:rPr>
              <a:t>و مایع را در دمای اتاق به ترتیب چربی و روغن می نامند .</a:t>
            </a:r>
            <a:endParaRPr lang="en-US" dirty="0">
              <a:cs typeface="B Nazanin" panose="00000400000000000000" pitchFamily="2" charset="-78"/>
            </a:endParaRPr>
          </a:p>
          <a:p>
            <a:pPr marL="0" indent="0" algn="r">
              <a:buNone/>
            </a:pPr>
            <a:r>
              <a:rPr lang="ar-SA" dirty="0">
                <a:cs typeface="B Nazanin" panose="00000400000000000000" pitchFamily="2" charset="-78"/>
              </a:rPr>
              <a:t>ب) چربی های مرکب: از اجتماع یک چربی ساده (خنثی) با مواد شیمیایی دیگر به وجود می آیند </a:t>
            </a:r>
            <a:r>
              <a:rPr lang="ar-SA" dirty="0" smtClean="0">
                <a:cs typeface="B Nazanin" panose="00000400000000000000" pitchFamily="2" charset="-78"/>
              </a:rPr>
              <a:t>.</a:t>
            </a:r>
            <a:endParaRPr lang="fa-IR" dirty="0" smtClean="0">
              <a:cs typeface="B Nazanin" panose="00000400000000000000" pitchFamily="2" charset="-78"/>
            </a:endParaRPr>
          </a:p>
          <a:p>
            <a:pPr marL="0" indent="0" algn="r">
              <a:buNone/>
            </a:pPr>
            <a:r>
              <a:rPr lang="ar-SA" dirty="0" smtClean="0">
                <a:cs typeface="B Nazanin" panose="00000400000000000000" pitchFamily="2" charset="-78"/>
              </a:rPr>
              <a:t> </a:t>
            </a:r>
            <a:r>
              <a:rPr lang="ar-SA" dirty="0">
                <a:cs typeface="B Nazanin" panose="00000400000000000000" pitchFamily="2" charset="-78"/>
              </a:rPr>
              <a:t>فسفولیپیدها مخلوطی از یک یا چند مولکول اسید چرب با اسید فسفریک و یک زمینه نیتروژنی اند . فسفولیپیدها در عوامل بنیادی سلول به ویژه ساختار غشای سلولی و غشای اجزای درون سلولی سهیم اند . همچنین در سوخت و ساز عمومی بدن و انتقال چربی های خون نقش مهمی بر عهده دارند . این مواد در اکثر بافت های نباتی و حیوانی به ویژه در ذرت و سویا و زرده تخم مرغ یافت می شوند .</a:t>
            </a:r>
            <a:endParaRPr lang="en-US" dirty="0">
              <a:cs typeface="B Nazanin" panose="00000400000000000000" pitchFamily="2" charset="-78"/>
            </a:endParaRPr>
          </a:p>
          <a:p>
            <a:pPr marL="0" indent="0">
              <a:buNone/>
            </a:pPr>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2" name="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8548757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r" rtl="1">
              <a:buNone/>
            </a:pPr>
            <a:r>
              <a:rPr lang="ar-SA" dirty="0">
                <a:cs typeface="B Nazanin" panose="00000400000000000000" pitchFamily="2" charset="-78"/>
              </a:rPr>
              <a:t>گلیکولیپیدها از اتصال اسیدهای چرب با کربوهیدراتها و نیتروژن به وجود می آیند و از عوامل بنیادی و سازنده بافت عصبی (نرون) به شمار می روند و در ساختار غشاهای سلولی نیز سهیمند و در انتقال یون ها در بدن نقش مهمی ایفا می کنند .</a:t>
            </a:r>
            <a:endParaRPr lang="en-US" dirty="0">
              <a:cs typeface="B Nazanin" panose="00000400000000000000" pitchFamily="2" charset="-78"/>
            </a:endParaRPr>
          </a:p>
          <a:p>
            <a:pPr marL="0" indent="0" algn="r" rtl="1">
              <a:buNone/>
            </a:pPr>
            <a:r>
              <a:rPr lang="ar-SA" dirty="0">
                <a:cs typeface="B Nazanin" panose="00000400000000000000" pitchFamily="2" charset="-78"/>
              </a:rPr>
              <a:t>لیپوپروتئین ها از اجتماع گلیسریدها ، فسفولیپیدها یا گلیسرول با پروتئین تشکیل می شوند .  لیپوپروتئین ها عامل اصلی حرکت دادن چربی در خون محسوب می شوند . این ترکیبات چربیها را از روده به کبد و از کبد به بافت چربی و سایر بافتهای بدن منتقل می کنند . در انتقال چربیها لیپوپروتئین ها با چگالی بالا کلسترول را از بافتهای محیطی به کبد انتقال می دهند ، از این رو ، این نوع لیپوپروتئین در جلوگیری از تصلب شرایین و فشار خون بالا نقش مهمی دارد . فعالیت های ورزشی به افزایش این نوع لیپوپروتئین در بدن منجر می شوند </a:t>
            </a:r>
            <a:r>
              <a:rPr lang="ar-SA" dirty="0" smtClean="0">
                <a:cs typeface="B Nazanin" panose="00000400000000000000" pitchFamily="2" charset="-78"/>
              </a:rPr>
              <a:t>.</a:t>
            </a:r>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2" name="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2357080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5909" y="1354571"/>
            <a:ext cx="10515600" cy="4351338"/>
          </a:xfrm>
        </p:spPr>
        <p:txBody>
          <a:bodyPr>
            <a:normAutofit lnSpcReduction="10000"/>
          </a:bodyPr>
          <a:lstStyle/>
          <a:p>
            <a:pPr marL="0" indent="0" algn="r" rtl="1">
              <a:buNone/>
            </a:pPr>
            <a:r>
              <a:rPr lang="ar-SA" dirty="0" smtClean="0">
                <a:cs typeface="B Nazanin" panose="00000400000000000000" pitchFamily="2" charset="-78"/>
              </a:rPr>
              <a:t>چربیهای </a:t>
            </a:r>
            <a:r>
              <a:rPr lang="ar-SA" dirty="0">
                <a:cs typeface="B Nazanin" panose="00000400000000000000" pitchFamily="2" charset="-78"/>
              </a:rPr>
              <a:t>مشتق: این گروه از چربیها شامل موادی است که از چربیهای ساده یا مرکب به دست می آیند که مشتمل بر استروئیدها هستند .</a:t>
            </a:r>
            <a:endParaRPr lang="en-US" dirty="0">
              <a:cs typeface="B Nazanin" panose="00000400000000000000" pitchFamily="2" charset="-78"/>
            </a:endParaRPr>
          </a:p>
          <a:p>
            <a:pPr marL="0" indent="0" algn="r" rtl="1">
              <a:buNone/>
            </a:pPr>
            <a:r>
              <a:rPr lang="ar-SA" dirty="0">
                <a:cs typeface="B Nazanin" panose="00000400000000000000" pitchFamily="2" charset="-78"/>
              </a:rPr>
              <a:t>مهمترین استروئیدها عبارتند از : اسیدهای صفراوی ، هورمونهای جنسی ، ویتامین </a:t>
            </a:r>
            <a:r>
              <a:rPr lang="en-US" dirty="0">
                <a:cs typeface="B Nazanin" panose="00000400000000000000" pitchFamily="2" charset="-78"/>
              </a:rPr>
              <a:t>D</a:t>
            </a:r>
            <a:r>
              <a:rPr lang="ar-SA" dirty="0">
                <a:cs typeface="B Nazanin" panose="00000400000000000000" pitchFamily="2" charset="-78"/>
              </a:rPr>
              <a:t> و کلسترول </a:t>
            </a:r>
            <a:endParaRPr lang="fa-IR" dirty="0" smtClean="0">
              <a:cs typeface="B Nazanin" panose="00000400000000000000" pitchFamily="2" charset="-78"/>
            </a:endParaRPr>
          </a:p>
          <a:p>
            <a:pPr marL="0" indent="0" algn="r" rtl="1">
              <a:buNone/>
            </a:pPr>
            <a:endParaRPr lang="en-US" dirty="0">
              <a:cs typeface="B Nazanin" panose="00000400000000000000" pitchFamily="2" charset="-78"/>
            </a:endParaRPr>
          </a:p>
          <a:p>
            <a:pPr marL="0" indent="0" algn="r" rtl="1">
              <a:buNone/>
            </a:pPr>
            <a:r>
              <a:rPr lang="ar-SA" dirty="0">
                <a:cs typeface="B Nazanin" panose="00000400000000000000" pitchFamily="2" charset="-78"/>
              </a:rPr>
              <a:t>یکی از مهمترین استروئیدها کلسترول است که بیشتر در کبد و در دیواره روده از طریق اسید استیک و یا استیل کوآنزیم </a:t>
            </a:r>
            <a:r>
              <a:rPr lang="en-US" dirty="0">
                <a:cs typeface="B Nazanin" panose="00000400000000000000" pitchFamily="2" charset="-78"/>
              </a:rPr>
              <a:t>A</a:t>
            </a:r>
            <a:r>
              <a:rPr lang="ar-SA" dirty="0">
                <a:cs typeface="B Nazanin" panose="00000400000000000000" pitchFamily="2" charset="-78"/>
              </a:rPr>
              <a:t> ساخته می شود . کلسترول عایق بسیار مناسبی است و در ساختمان مغز و اعصاب </a:t>
            </a:r>
            <a:r>
              <a:rPr lang="ar-SA" dirty="0" smtClean="0">
                <a:cs typeface="B Nazanin" panose="00000400000000000000" pitchFamily="2" charset="-78"/>
              </a:rPr>
              <a:t>نقش </a:t>
            </a:r>
            <a:r>
              <a:rPr lang="ar-SA" dirty="0">
                <a:cs typeface="B Nazanin" panose="00000400000000000000" pitchFamily="2" charset="-78"/>
              </a:rPr>
              <a:t>عایق را بازی می کند . کلسترول در بدن به اسیدهای صفراوی و هورمون های جنسی و استروئیدهای مترشحه از غده فوق کلیوی تبدیل می شود .</a:t>
            </a:r>
            <a:endParaRPr lang="en-US" dirty="0">
              <a:cs typeface="B Nazanin" panose="00000400000000000000" pitchFamily="2" charset="-78"/>
            </a:endParaRPr>
          </a:p>
          <a:p>
            <a:pPr marL="0" indent="0" algn="r" rtl="1">
              <a:buNone/>
            </a:pPr>
            <a:r>
              <a:rPr lang="ar-SA" dirty="0">
                <a:cs typeface="B Nazanin" panose="00000400000000000000" pitchFamily="2" charset="-78"/>
              </a:rPr>
              <a:t>اسیدهای صفراوی ترکیباتی اند که در کبد از اکسیداسیون کلسترول به وجود می آیند و در جذب چربیها و ویتامینهای محلول در چربی نقش مهمی ایفا می کنند .</a:t>
            </a:r>
            <a:endParaRPr lang="en-US" dirty="0">
              <a:cs typeface="B Nazanin" panose="00000400000000000000" pitchFamily="2" charset="-78"/>
            </a:endParaRPr>
          </a:p>
          <a:p>
            <a:pPr marL="0" indent="0">
              <a:buNone/>
            </a:pPr>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2" name="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3511788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ar-SA" sz="4000" b="1" dirty="0">
                <a:solidFill>
                  <a:srgbClr val="FF0000"/>
                </a:solidFill>
                <a:cs typeface="B Titr" panose="00000700000000000000" pitchFamily="2" charset="-78"/>
              </a:rPr>
              <a:t>نقش چربیها در </a:t>
            </a:r>
            <a:r>
              <a:rPr lang="ar-SA" sz="4000" b="1" dirty="0" smtClean="0">
                <a:solidFill>
                  <a:srgbClr val="FF0000"/>
                </a:solidFill>
                <a:cs typeface="B Titr" panose="00000700000000000000" pitchFamily="2" charset="-78"/>
              </a:rPr>
              <a:t>بدن</a:t>
            </a:r>
            <a:r>
              <a:rPr lang="fa-IR" sz="4000" b="1" dirty="0" smtClean="0">
                <a:solidFill>
                  <a:srgbClr val="FF0000"/>
                </a:solidFill>
                <a:cs typeface="B Titr" panose="00000700000000000000" pitchFamily="2" charset="-78"/>
              </a:rPr>
              <a:t/>
            </a:r>
            <a:br>
              <a:rPr lang="fa-IR" sz="4000" b="1" dirty="0" smtClean="0">
                <a:solidFill>
                  <a:srgbClr val="FF0000"/>
                </a:solidFill>
                <a:cs typeface="B Titr" panose="00000700000000000000" pitchFamily="2" charset="-78"/>
              </a:rPr>
            </a:br>
            <a:r>
              <a:rPr lang="en-US" sz="4000" dirty="0">
                <a:cs typeface="B Titr" panose="00000700000000000000" pitchFamily="2" charset="-78"/>
              </a:rPr>
              <a:t/>
            </a:r>
            <a:br>
              <a:rPr lang="en-US" sz="4000" dirty="0">
                <a:cs typeface="B Titr" panose="00000700000000000000" pitchFamily="2" charset="-78"/>
              </a:rPr>
            </a:br>
            <a:endParaRPr lang="en-US" sz="4000" dirty="0">
              <a:cs typeface="B Titr" panose="00000700000000000000" pitchFamily="2" charset="-78"/>
            </a:endParaRPr>
          </a:p>
        </p:txBody>
      </p:sp>
      <p:sp>
        <p:nvSpPr>
          <p:cNvPr id="3" name="Content Placeholder 2"/>
          <p:cNvSpPr>
            <a:spLocks noGrp="1"/>
          </p:cNvSpPr>
          <p:nvPr>
            <p:ph idx="1"/>
          </p:nvPr>
        </p:nvSpPr>
        <p:spPr>
          <a:xfrm>
            <a:off x="838200" y="1027906"/>
            <a:ext cx="10515600" cy="4351338"/>
          </a:xfrm>
        </p:spPr>
        <p:txBody>
          <a:bodyPr>
            <a:noAutofit/>
          </a:bodyPr>
          <a:lstStyle/>
          <a:p>
            <a:pPr marL="0" indent="0" algn="r">
              <a:buNone/>
            </a:pPr>
            <a:r>
              <a:rPr lang="ar-SA" dirty="0" smtClean="0">
                <a:cs typeface="B Nazanin" panose="00000400000000000000" pitchFamily="2" charset="-78"/>
              </a:rPr>
              <a:t>وظایف </a:t>
            </a:r>
            <a:r>
              <a:rPr lang="ar-SA" dirty="0">
                <a:cs typeface="B Nazanin" panose="00000400000000000000" pitchFamily="2" charset="-78"/>
              </a:rPr>
              <a:t>مهم چربی ها در بدن عبارت است از :</a:t>
            </a:r>
            <a:endParaRPr lang="en-US" dirty="0">
              <a:cs typeface="B Nazanin" panose="00000400000000000000" pitchFamily="2" charset="-78"/>
            </a:endParaRPr>
          </a:p>
          <a:p>
            <a:pPr marL="0" indent="0" algn="r">
              <a:buNone/>
            </a:pPr>
            <a:r>
              <a:rPr lang="ar-SA" dirty="0">
                <a:cs typeface="B Nazanin" panose="00000400000000000000" pitchFamily="2" charset="-78"/>
              </a:rPr>
              <a:t>1 – بهترین منابع انرژی غذایی اند . (هر گرم 9 کالری انرژی دارد )</a:t>
            </a:r>
            <a:endParaRPr lang="en-US" dirty="0">
              <a:cs typeface="B Nazanin" panose="00000400000000000000" pitchFamily="2" charset="-78"/>
            </a:endParaRPr>
          </a:p>
          <a:p>
            <a:pPr marL="0" indent="0" algn="r">
              <a:buNone/>
            </a:pPr>
            <a:r>
              <a:rPr lang="ar-SA" dirty="0">
                <a:cs typeface="B Nazanin" panose="00000400000000000000" pitchFamily="2" charset="-78"/>
              </a:rPr>
              <a:t>2 – حاوی ویتامین های محلول در چربی</a:t>
            </a:r>
            <a:endParaRPr lang="en-US" dirty="0">
              <a:cs typeface="B Nazanin" panose="00000400000000000000" pitchFamily="2" charset="-78"/>
            </a:endParaRPr>
          </a:p>
          <a:p>
            <a:pPr marL="0" indent="0" algn="r">
              <a:buNone/>
            </a:pPr>
            <a:r>
              <a:rPr lang="ar-SA" dirty="0">
                <a:cs typeface="B Nazanin" panose="00000400000000000000" pitchFamily="2" charset="-78"/>
              </a:rPr>
              <a:t>3 – اسیدهای چرب ضروری را تامین می کنند ، اسیدهای چرب ضروری خصوصیاتی مشابه ویتامین ها دارند .</a:t>
            </a:r>
            <a:endParaRPr lang="en-US" dirty="0">
              <a:cs typeface="B Nazanin" panose="00000400000000000000" pitchFamily="2" charset="-78"/>
            </a:endParaRPr>
          </a:p>
          <a:p>
            <a:pPr marL="0" indent="0" algn="r">
              <a:buNone/>
            </a:pPr>
            <a:r>
              <a:rPr lang="ar-SA" dirty="0">
                <a:cs typeface="B Nazanin" panose="00000400000000000000" pitchFamily="2" charset="-78"/>
              </a:rPr>
              <a:t>4 – چون دیر هضمند در ایجاد سیری موثرند .</a:t>
            </a:r>
            <a:endParaRPr lang="en-US" dirty="0">
              <a:cs typeface="B Nazanin" panose="00000400000000000000" pitchFamily="2" charset="-78"/>
            </a:endParaRPr>
          </a:p>
          <a:p>
            <a:pPr marL="0" indent="0" algn="r">
              <a:buNone/>
            </a:pPr>
            <a:r>
              <a:rPr lang="ar-SA" dirty="0">
                <a:cs typeface="B Nazanin" panose="00000400000000000000" pitchFamily="2" charset="-78"/>
              </a:rPr>
              <a:t>5 – موجب خوش طعمی غذا می شوند </a:t>
            </a:r>
            <a:endParaRPr lang="en-US" dirty="0">
              <a:cs typeface="B Nazanin" panose="00000400000000000000" pitchFamily="2" charset="-78"/>
            </a:endParaRPr>
          </a:p>
          <a:p>
            <a:pPr marL="0" indent="0" algn="r">
              <a:buNone/>
            </a:pPr>
            <a:r>
              <a:rPr lang="ar-SA" dirty="0">
                <a:cs typeface="B Nazanin" panose="00000400000000000000" pitchFamily="2" charset="-78"/>
              </a:rPr>
              <a:t>6 – لیپیدها تا زمان احتیاج به انرژی در بدن ذخیره می شوند .</a:t>
            </a:r>
            <a:endParaRPr lang="en-US" dirty="0">
              <a:cs typeface="B Nazanin" panose="00000400000000000000" pitchFamily="2" charset="-78"/>
            </a:endParaRPr>
          </a:p>
          <a:p>
            <a:pPr marL="0" indent="0" algn="r">
              <a:buNone/>
            </a:pPr>
            <a:r>
              <a:rPr lang="ar-SA" dirty="0">
                <a:cs typeface="B Nazanin" panose="00000400000000000000" pitchFamily="2" charset="-78"/>
              </a:rPr>
              <a:t>7 – چربی ها هادی حرارت نیستند ، از این رو از دفع حرارت از بدن و نفوذ سرما به آن جلوگیری می کنند .</a:t>
            </a:r>
            <a:endParaRPr lang="en-US" dirty="0">
              <a:cs typeface="B Nazanin" panose="00000400000000000000" pitchFamily="2" charset="-78"/>
            </a:endParaRPr>
          </a:p>
          <a:p>
            <a:pPr marL="0" indent="0" algn="r">
              <a:buNone/>
            </a:pPr>
            <a:r>
              <a:rPr lang="ar-SA" dirty="0">
                <a:cs typeface="B Nazanin" panose="00000400000000000000" pitchFamily="2" charset="-78"/>
              </a:rPr>
              <a:t>8 – محافظ و پوشاننده اندامهای حیاتی بدن ، همچون قلب و کلیه اند و آن ها را در مقابل فشار و آسیب محافظت می کنند </a:t>
            </a:r>
            <a:endParaRPr lang="en-US" dirty="0">
              <a:cs typeface="B Nazanin" panose="00000400000000000000" pitchFamily="2" charset="-78"/>
            </a:endParaRPr>
          </a:p>
          <a:p>
            <a:pPr algn="r"/>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5" name="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1819813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solidFill>
                  <a:schemeClr val="accent4"/>
                </a:solidFill>
                <a:cs typeface="B Titr" panose="00000700000000000000" pitchFamily="2" charset="-78"/>
              </a:rPr>
              <a:t>آزمون فصل </a:t>
            </a:r>
            <a:r>
              <a:rPr lang="fa-IR" b="1" dirty="0" smtClean="0">
                <a:solidFill>
                  <a:schemeClr val="accent4"/>
                </a:solidFill>
                <a:cs typeface="B Titr" panose="00000700000000000000" pitchFamily="2" charset="-78"/>
              </a:rPr>
              <a:t>پنجم </a:t>
            </a:r>
            <a:r>
              <a:rPr lang="fa-IR" b="1" dirty="0">
                <a:solidFill>
                  <a:schemeClr val="accent4"/>
                </a:solidFill>
                <a:cs typeface="B Titr" panose="00000700000000000000" pitchFamily="2" charset="-78"/>
              </a:rPr>
              <a:t>درس تغذيه كاربردي</a:t>
            </a:r>
            <a:r>
              <a:rPr lang="fa-IR" dirty="0">
                <a:solidFill>
                  <a:schemeClr val="accent4"/>
                </a:solidFill>
                <a:cs typeface="B Titr" panose="00000700000000000000" pitchFamily="2" charset="-78"/>
              </a:rPr>
              <a:t> </a:t>
            </a:r>
            <a:r>
              <a:rPr lang="en-US" dirty="0">
                <a:solidFill>
                  <a:schemeClr val="accent4"/>
                </a:solidFill>
                <a:cs typeface="B Titr" panose="00000700000000000000" pitchFamily="2" charset="-78"/>
              </a:rPr>
              <a:t/>
            </a:r>
            <a:br>
              <a:rPr lang="en-US" dirty="0">
                <a:solidFill>
                  <a:schemeClr val="accent4"/>
                </a:solidFill>
                <a:cs typeface="B Titr" panose="00000700000000000000" pitchFamily="2" charset="-78"/>
              </a:rPr>
            </a:br>
            <a:endParaRPr lang="en-US" dirty="0"/>
          </a:p>
        </p:txBody>
      </p:sp>
      <p:sp>
        <p:nvSpPr>
          <p:cNvPr id="3" name="Content Placeholder 2"/>
          <p:cNvSpPr>
            <a:spLocks noGrp="1"/>
          </p:cNvSpPr>
          <p:nvPr>
            <p:ph idx="1"/>
          </p:nvPr>
        </p:nvSpPr>
        <p:spPr/>
        <p:txBody>
          <a:bodyPr>
            <a:normAutofit/>
          </a:bodyPr>
          <a:lstStyle/>
          <a:p>
            <a:pPr marL="0" indent="0" algn="r">
              <a:buNone/>
            </a:pPr>
            <a:r>
              <a:rPr lang="fa-IR" dirty="0" smtClean="0">
                <a:solidFill>
                  <a:srgbClr val="00B050"/>
                </a:solidFill>
                <a:cs typeface="B Nazanin" panose="00000400000000000000" pitchFamily="2" charset="-78"/>
              </a:rPr>
              <a:t>1-</a:t>
            </a:r>
            <a:r>
              <a:rPr lang="fa-IR" dirty="0" smtClean="0">
                <a:cs typeface="B Nazanin" panose="00000400000000000000" pitchFamily="2" charset="-78"/>
              </a:rPr>
              <a:t> اسيدآمينه هاي ضروري را توضيح دهيد؟</a:t>
            </a:r>
          </a:p>
          <a:p>
            <a:pPr marL="0" indent="0" algn="r">
              <a:buNone/>
            </a:pPr>
            <a:r>
              <a:rPr lang="fa-IR" dirty="0" smtClean="0">
                <a:solidFill>
                  <a:srgbClr val="00B050"/>
                </a:solidFill>
                <a:cs typeface="B Nazanin" panose="00000400000000000000" pitchFamily="2" charset="-78"/>
              </a:rPr>
              <a:t>2-</a:t>
            </a:r>
            <a:r>
              <a:rPr lang="fa-IR" dirty="0" smtClean="0">
                <a:cs typeface="B Nazanin" panose="00000400000000000000" pitchFamily="2" charset="-78"/>
              </a:rPr>
              <a:t>چرا تخم مرغ را بعنوان بعنوان منبع استاندارد براي پروتئين در نظر مي گيرند؟</a:t>
            </a:r>
          </a:p>
          <a:p>
            <a:pPr marL="0" indent="0" algn="r">
              <a:buNone/>
            </a:pPr>
            <a:r>
              <a:rPr lang="fa-IR" dirty="0" smtClean="0">
                <a:solidFill>
                  <a:srgbClr val="00B050"/>
                </a:solidFill>
                <a:cs typeface="B Nazanin" panose="00000400000000000000" pitchFamily="2" charset="-78"/>
              </a:rPr>
              <a:t>3-</a:t>
            </a:r>
            <a:r>
              <a:rPr lang="fa-IR" dirty="0" smtClean="0">
                <a:cs typeface="B Nazanin" panose="00000400000000000000" pitchFamily="2" charset="-78"/>
              </a:rPr>
              <a:t> مهمترين منابع پروتئين حيواني و گياهي را توضيح دهيد؟</a:t>
            </a:r>
            <a:endParaRPr lang="fa-IR" dirty="0">
              <a:cs typeface="B Nazanin" panose="00000400000000000000" pitchFamily="2" charset="-78"/>
            </a:endParaRPr>
          </a:p>
          <a:p>
            <a:pPr marL="0" indent="0" algn="r">
              <a:buNone/>
            </a:pPr>
            <a:r>
              <a:rPr lang="fa-IR" dirty="0" smtClean="0">
                <a:solidFill>
                  <a:srgbClr val="00B050"/>
                </a:solidFill>
                <a:cs typeface="B Nazanin" panose="00000400000000000000" pitchFamily="2" charset="-78"/>
              </a:rPr>
              <a:t>4-</a:t>
            </a:r>
            <a:r>
              <a:rPr lang="ar-SA" dirty="0" smtClean="0">
                <a:cs typeface="B Nazanin" panose="00000400000000000000" pitchFamily="2" charset="-78"/>
              </a:rPr>
              <a:t> گلیکوژن</a:t>
            </a:r>
            <a:r>
              <a:rPr lang="fa-IR" dirty="0" smtClean="0">
                <a:cs typeface="B Nazanin" panose="00000400000000000000" pitchFamily="2" charset="-78"/>
              </a:rPr>
              <a:t> چيست؟</a:t>
            </a:r>
          </a:p>
          <a:p>
            <a:pPr marL="0" indent="0" algn="r">
              <a:buNone/>
            </a:pPr>
            <a:r>
              <a:rPr lang="fa-IR" dirty="0" smtClean="0">
                <a:solidFill>
                  <a:srgbClr val="00B050"/>
                </a:solidFill>
                <a:cs typeface="B Nazanin" panose="00000400000000000000" pitchFamily="2" charset="-78"/>
              </a:rPr>
              <a:t>5-</a:t>
            </a:r>
            <a:r>
              <a:rPr lang="fa-IR" dirty="0" smtClean="0">
                <a:cs typeface="B Nazanin" panose="00000400000000000000" pitchFamily="2" charset="-78"/>
              </a:rPr>
              <a:t>چهار نفش مهم چربيها در بدن را توضيح دهيد</a:t>
            </a:r>
          </a:p>
          <a:p>
            <a:pPr marL="0" indent="0" algn="r">
              <a:buNone/>
            </a:pPr>
            <a:r>
              <a:rPr lang="fa-IR" dirty="0" smtClean="0">
                <a:cs typeface="B Nazanin" panose="00000400000000000000" pitchFamily="2" charset="-78"/>
              </a:rPr>
              <a:t> </a:t>
            </a:r>
            <a:r>
              <a:rPr lang="fa-IR" dirty="0" smtClean="0">
                <a:solidFill>
                  <a:srgbClr val="00B050"/>
                </a:solidFill>
                <a:cs typeface="B Nazanin" panose="00000400000000000000" pitchFamily="2" charset="-78"/>
              </a:rPr>
              <a:t>6-</a:t>
            </a:r>
            <a:r>
              <a:rPr lang="fa-IR" dirty="0" smtClean="0">
                <a:cs typeface="B Nazanin" panose="00000400000000000000" pitchFamily="2" charset="-78"/>
              </a:rPr>
              <a:t>چرا مصرف کربوهيدراتهاي پيچيده براي انسان توصيه ميشود؟</a:t>
            </a:r>
          </a:p>
          <a:p>
            <a:pPr marL="0" indent="0" algn="r">
              <a:buNone/>
            </a:pPr>
            <a:r>
              <a:rPr lang="fa-IR" dirty="0" smtClean="0">
                <a:solidFill>
                  <a:srgbClr val="00B050"/>
                </a:solidFill>
                <a:cs typeface="B Nazanin" panose="00000400000000000000" pitchFamily="2" charset="-78"/>
              </a:rPr>
              <a:t>7-</a:t>
            </a:r>
            <a:r>
              <a:rPr lang="fa-IR" dirty="0" smtClean="0">
                <a:cs typeface="B Nazanin" panose="00000400000000000000" pitchFamily="2" charset="-78"/>
              </a:rPr>
              <a:t> تفاوت چربيها و روغن چيست؟</a:t>
            </a:r>
          </a:p>
          <a:p>
            <a:pPr marL="0" indent="0" algn="r">
              <a:buNone/>
            </a:pPr>
            <a:r>
              <a:rPr lang="fa-IR" dirty="0" smtClean="0">
                <a:solidFill>
                  <a:srgbClr val="00B050"/>
                </a:solidFill>
                <a:cs typeface="B Nazanin" panose="00000400000000000000" pitchFamily="2" charset="-78"/>
              </a:rPr>
              <a:t>8-</a:t>
            </a:r>
            <a:r>
              <a:rPr lang="fa-IR" dirty="0" smtClean="0">
                <a:cs typeface="B Nazanin" panose="00000400000000000000" pitchFamily="2" charset="-78"/>
              </a:rPr>
              <a:t> کداميک از گروههاي غذايي در بدن انسان انرژي بيشتري توليد ميکنند؟</a:t>
            </a:r>
            <a:endParaRPr lang="en-US" dirty="0">
              <a:cs typeface="B Nazanin" panose="00000400000000000000" pitchFamily="2" charset="-78"/>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2407889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018"/>
            <a:ext cx="10515600" cy="1325563"/>
          </a:xfrm>
        </p:spPr>
        <p:txBody>
          <a:bodyPr/>
          <a:lstStyle/>
          <a:p>
            <a:pPr algn="ctr"/>
            <a:r>
              <a:rPr lang="fa-IR" dirty="0" smtClean="0">
                <a:solidFill>
                  <a:srgbClr val="FFC000"/>
                </a:solidFill>
                <a:cs typeface="B Titr" panose="00000700000000000000" pitchFamily="2" charset="-78"/>
              </a:rPr>
              <a:t>خلاصه ي فصل پنجم</a:t>
            </a:r>
            <a:endParaRPr lang="en-US" dirty="0">
              <a:solidFill>
                <a:srgbClr val="FFC000"/>
              </a:solidFill>
              <a:cs typeface="B Titr" panose="00000700000000000000" pitchFamily="2" charset="-78"/>
            </a:endParaRPr>
          </a:p>
        </p:txBody>
      </p:sp>
      <p:sp>
        <p:nvSpPr>
          <p:cNvPr id="3" name="Content Placeholder 2"/>
          <p:cNvSpPr>
            <a:spLocks noGrp="1"/>
          </p:cNvSpPr>
          <p:nvPr>
            <p:ph idx="1"/>
          </p:nvPr>
        </p:nvSpPr>
        <p:spPr>
          <a:xfrm>
            <a:off x="838200" y="1394618"/>
            <a:ext cx="10515600" cy="4351338"/>
          </a:xfrm>
        </p:spPr>
        <p:txBody>
          <a:bodyPr>
            <a:noAutofit/>
          </a:bodyPr>
          <a:lstStyle/>
          <a:p>
            <a:pPr marL="0" indent="0" algn="r">
              <a:buNone/>
            </a:pPr>
            <a:r>
              <a:rPr lang="ar-SA" b="1" dirty="0">
                <a:cs typeface="B Nazanin" panose="00000400000000000000" pitchFamily="2" charset="-78"/>
              </a:rPr>
              <a:t>اسیدآمینه‌های ضروری </a:t>
            </a:r>
            <a:r>
              <a:rPr lang="ar-SA" dirty="0">
                <a:cs typeface="B Nazanin" panose="00000400000000000000" pitchFamily="2" charset="-78"/>
              </a:rPr>
              <a:t>آن دسته از اسیدآمینه‌های هستند که بدن به مقدار کافی قادر به ساخت آن‌ها نیست و باید از طریق مواد غذایی وارد بدن شوند. لوسین، ایزولوسین، والین، فنیل الانین، ترئونین، متیونین، تریپتوفان و </a:t>
            </a:r>
            <a:r>
              <a:rPr lang="ar-SA" dirty="0" smtClean="0">
                <a:cs typeface="B Nazanin" panose="00000400000000000000" pitchFamily="2" charset="-78"/>
              </a:rPr>
              <a:t>لیزین</a:t>
            </a:r>
            <a:endParaRPr lang="fa-IR" dirty="0" smtClean="0">
              <a:cs typeface="B Nazanin" panose="00000400000000000000" pitchFamily="2" charset="-78"/>
            </a:endParaRPr>
          </a:p>
          <a:p>
            <a:pPr marL="0" indent="0" algn="r">
              <a:buNone/>
            </a:pPr>
            <a:r>
              <a:rPr lang="ar-SA" dirty="0" smtClean="0">
                <a:cs typeface="B Nazanin" panose="00000400000000000000" pitchFamily="2" charset="-78"/>
              </a:rPr>
              <a:t>بهترین </a:t>
            </a:r>
            <a:r>
              <a:rPr lang="ar-SA" dirty="0">
                <a:cs typeface="B Nazanin" panose="00000400000000000000" pitchFamily="2" charset="-78"/>
              </a:rPr>
              <a:t>منبع غذایی پروتئینی ، منبع حيواني ميباشد .کیفیت عالی پروتئین سفیده تخم مرغ از نظر كيفيت بهترين ميباشد به همین علت ارزش بیولوژیکی آن را ۱۰۰ در نظر می </a:t>
            </a:r>
            <a:r>
              <a:rPr lang="ar-SA" dirty="0" smtClean="0">
                <a:cs typeface="B Nazanin" panose="00000400000000000000" pitchFamily="2" charset="-78"/>
              </a:rPr>
              <a:t>گیرند</a:t>
            </a:r>
            <a:endParaRPr lang="fa-IR" dirty="0" smtClean="0">
              <a:cs typeface="B Nazanin" panose="00000400000000000000" pitchFamily="2" charset="-78"/>
            </a:endParaRPr>
          </a:p>
          <a:p>
            <a:pPr marL="0" indent="0" algn="r">
              <a:buNone/>
            </a:pPr>
            <a:r>
              <a:rPr lang="ar-SA" dirty="0" smtClean="0">
                <a:cs typeface="B Nazanin" panose="00000400000000000000" pitchFamily="2" charset="-78"/>
              </a:rPr>
              <a:t>کربوهیدرات </a:t>
            </a:r>
            <a:r>
              <a:rPr lang="fa-IR" dirty="0" smtClean="0">
                <a:cs typeface="B Nazanin" panose="00000400000000000000" pitchFamily="2" charset="-78"/>
              </a:rPr>
              <a:t>پيچيده </a:t>
            </a:r>
            <a:r>
              <a:rPr lang="ar-SA" dirty="0" smtClean="0">
                <a:cs typeface="B Nazanin" panose="00000400000000000000" pitchFamily="2" charset="-78"/>
              </a:rPr>
              <a:t>مدت </a:t>
            </a:r>
            <a:r>
              <a:rPr lang="ar-SA" dirty="0">
                <a:cs typeface="B Nazanin" panose="00000400000000000000" pitchFamily="2" charset="-78"/>
              </a:rPr>
              <a:t>طولانی تری </a:t>
            </a:r>
            <a:r>
              <a:rPr lang="fa-IR" dirty="0" smtClean="0">
                <a:cs typeface="B Nazanin" panose="00000400000000000000" pitchFamily="2" charset="-78"/>
              </a:rPr>
              <a:t>لازم دارند</a:t>
            </a:r>
            <a:r>
              <a:rPr lang="ar-SA" dirty="0" smtClean="0">
                <a:cs typeface="B Nazanin" panose="00000400000000000000" pitchFamily="2" charset="-78"/>
              </a:rPr>
              <a:t>تا </a:t>
            </a:r>
            <a:r>
              <a:rPr lang="ar-SA" dirty="0">
                <a:cs typeface="B Nazanin" panose="00000400000000000000" pitchFamily="2" charset="-78"/>
              </a:rPr>
              <a:t>هضم و جذب بدن شوند. منابع غذایی که شامل این گروه می شوند عبارتند از: برنج، ماکارونی، حبوبات، نشاسته سبزیجات، نان، غلات، برنج قهوه ای و … این گروه </a:t>
            </a:r>
            <a:r>
              <a:rPr lang="ar-SA" dirty="0" smtClean="0">
                <a:cs typeface="B Nazanin" panose="00000400000000000000" pitchFamily="2" charset="-78"/>
              </a:rPr>
              <a:t>به </a:t>
            </a:r>
            <a:r>
              <a:rPr lang="ar-SA" dirty="0">
                <a:cs typeface="B Nazanin" panose="00000400000000000000" pitchFamily="2" charset="-78"/>
              </a:rPr>
              <a:t>دلیل آنکه مستقیم و سریع به انرژی تبدیل نمی شوند کمتر منجر به چاقی </a:t>
            </a:r>
            <a:r>
              <a:rPr lang="fa-IR" dirty="0" smtClean="0">
                <a:cs typeface="B Nazanin" panose="00000400000000000000" pitchFamily="2" charset="-78"/>
              </a:rPr>
              <a:t>انسان </a:t>
            </a:r>
            <a:r>
              <a:rPr lang="ar-SA" dirty="0" smtClean="0">
                <a:cs typeface="B Nazanin" panose="00000400000000000000" pitchFamily="2" charset="-78"/>
              </a:rPr>
              <a:t>می </a:t>
            </a:r>
            <a:r>
              <a:rPr lang="ar-SA" dirty="0">
                <a:cs typeface="B Nazanin" panose="00000400000000000000" pitchFamily="2" charset="-78"/>
              </a:rPr>
              <a:t>شوند.</a:t>
            </a:r>
            <a:endParaRPr lang="fa-IR" dirty="0" smtClean="0">
              <a:cs typeface="B Nazanin" panose="00000400000000000000" pitchFamily="2" charset="-78"/>
            </a:endParaRPr>
          </a:p>
          <a:p>
            <a:pPr marL="0" indent="0" algn="r">
              <a:buNone/>
            </a:pPr>
            <a:r>
              <a:rPr lang="ar-SA" dirty="0">
                <a:cs typeface="B Nazanin" panose="00000400000000000000" pitchFamily="2" charset="-78"/>
              </a:rPr>
              <a:t>پروتئین ها در یک رژیم غذایی متعادل باید ۱۰ تا ۱۵ درصد انرژی ایجاد یا تأمین </a:t>
            </a:r>
            <a:r>
              <a:rPr lang="ar-SA" dirty="0" smtClean="0">
                <a:cs typeface="B Nazanin" panose="00000400000000000000" pitchFamily="2" charset="-78"/>
              </a:rPr>
              <a:t>کنند</a:t>
            </a:r>
            <a:endParaRPr lang="fa-IR" dirty="0" smtClean="0">
              <a:cs typeface="B Nazanin" panose="00000400000000000000" pitchFamily="2" charset="-78"/>
            </a:endParaRPr>
          </a:p>
          <a:p>
            <a:pPr marL="0" indent="0" algn="r">
              <a:buNone/>
            </a:pPr>
            <a:r>
              <a:rPr lang="ar-SA" dirty="0" smtClean="0">
                <a:cs typeface="B Nazanin" panose="00000400000000000000" pitchFamily="2" charset="-78"/>
              </a:rPr>
              <a:t>مصرف </a:t>
            </a:r>
            <a:r>
              <a:rPr lang="ar-SA" dirty="0">
                <a:cs typeface="B Nazanin" panose="00000400000000000000" pitchFamily="2" charset="-78"/>
              </a:rPr>
              <a:t>کربوهیدرات هر فرد باید بین ۴۵ تا ۶۵ درصد از کل کالری دریافتی او باشد</a:t>
            </a:r>
            <a:r>
              <a:rPr lang="ar-SA" dirty="0" smtClean="0">
                <a:cs typeface="B Nazanin" panose="00000400000000000000" pitchFamily="2" charset="-78"/>
              </a:rPr>
              <a:t>.</a:t>
            </a:r>
            <a:endParaRPr lang="fa-IR" dirty="0" smtClean="0">
              <a:cs typeface="B Nazanin" panose="00000400000000000000" pitchFamily="2" charset="-78"/>
            </a:endParaRPr>
          </a:p>
          <a:p>
            <a:pPr marL="0" indent="0" algn="r">
              <a:buNone/>
            </a:pPr>
            <a:r>
              <a:rPr lang="fa-IR" dirty="0" smtClean="0">
                <a:cs typeface="B Nazanin" panose="00000400000000000000" pitchFamily="2" charset="-78"/>
              </a:rPr>
              <a:t>مصرف حداکثر</a:t>
            </a:r>
            <a:r>
              <a:rPr lang="ar-SA" dirty="0" smtClean="0">
                <a:cs typeface="B Nazanin" panose="00000400000000000000" pitchFamily="2" charset="-78"/>
              </a:rPr>
              <a:t> 35 </a:t>
            </a:r>
            <a:r>
              <a:rPr lang="ar-SA" dirty="0">
                <a:cs typeface="B Nazanin" panose="00000400000000000000" pitchFamily="2" charset="-78"/>
              </a:rPr>
              <a:t>درصد از کل انژری مورد نیاز </a:t>
            </a:r>
            <a:r>
              <a:rPr lang="ar-SA" dirty="0" smtClean="0">
                <a:cs typeface="B Nazanin" panose="00000400000000000000" pitchFamily="2" charset="-78"/>
              </a:rPr>
              <a:t>بدن</a:t>
            </a:r>
            <a:r>
              <a:rPr lang="fa-IR" dirty="0" smtClean="0">
                <a:cs typeface="B Nazanin" panose="00000400000000000000" pitchFamily="2" charset="-78"/>
              </a:rPr>
              <a:t> بايد</a:t>
            </a:r>
            <a:r>
              <a:rPr lang="ar-SA" dirty="0" smtClean="0">
                <a:cs typeface="B Nazanin" panose="00000400000000000000" pitchFamily="2" charset="-78"/>
              </a:rPr>
              <a:t> </a:t>
            </a:r>
            <a:r>
              <a:rPr lang="ar-SA" dirty="0">
                <a:cs typeface="B Nazanin" panose="00000400000000000000" pitchFamily="2" charset="-78"/>
              </a:rPr>
              <a:t>از چربی ها </a:t>
            </a:r>
            <a:r>
              <a:rPr lang="fa-IR" dirty="0" smtClean="0">
                <a:cs typeface="B Nazanin" panose="00000400000000000000" pitchFamily="2" charset="-78"/>
              </a:rPr>
              <a:t>باشد</a:t>
            </a:r>
            <a:r>
              <a:rPr lang="ar-SA" dirty="0" smtClean="0">
                <a:cs typeface="B Nazanin" panose="00000400000000000000" pitchFamily="2" charset="-78"/>
              </a:rPr>
              <a:t>.</a:t>
            </a:r>
            <a:endParaRPr lang="en-US" dirty="0"/>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spTree>
    <p:extLst>
      <p:ext uri="{BB962C8B-B14F-4D97-AF65-F5344CB8AC3E}">
        <p14:creationId xmlns:p14="http://schemas.microsoft.com/office/powerpoint/2010/main" val="403843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4836" y="392835"/>
            <a:ext cx="9678199" cy="1651244"/>
          </a:xfrm>
        </p:spPr>
        <p:txBody>
          <a:bodyPr>
            <a:normAutofit/>
          </a:bodyPr>
          <a:lstStyle/>
          <a:p>
            <a:pPr algn="ctr"/>
            <a:r>
              <a:rPr lang="ar-SA" sz="3200" b="1" dirty="0">
                <a:solidFill>
                  <a:srgbClr val="00B050"/>
                </a:solidFill>
                <a:cs typeface="B Titr" panose="00000700000000000000" pitchFamily="2" charset="-78"/>
              </a:rPr>
              <a:t>فصل پنجم :ارزش تغذیه ای </a:t>
            </a:r>
            <a:r>
              <a:rPr lang="ar-SA" sz="3200" b="1" dirty="0" smtClean="0">
                <a:solidFill>
                  <a:srgbClr val="00B050"/>
                </a:solidFill>
                <a:cs typeface="B Titr" panose="00000700000000000000" pitchFamily="2" charset="-78"/>
              </a:rPr>
              <a:t>مواد،</a:t>
            </a:r>
            <a:r>
              <a:rPr lang="ar-SA" sz="3200" dirty="0">
                <a:solidFill>
                  <a:srgbClr val="FF0000"/>
                </a:solidFill>
                <a:cs typeface="B Titr" panose="00000700000000000000" pitchFamily="2" charset="-78"/>
              </a:rPr>
              <a:t> </a:t>
            </a:r>
            <a:r>
              <a:rPr lang="ar-SA" sz="3200" b="1" dirty="0">
                <a:solidFill>
                  <a:srgbClr val="00B050"/>
                </a:solidFill>
                <a:cs typeface="B Titr" panose="00000700000000000000" pitchFamily="2" charset="-78"/>
              </a:rPr>
              <a:t>پروتئین ها  </a:t>
            </a:r>
            <a:r>
              <a:rPr lang="fa-IR" sz="3200" b="1" dirty="0" smtClean="0">
                <a:solidFill>
                  <a:srgbClr val="00B050"/>
                </a:solidFill>
                <a:cs typeface="B Titr" panose="00000700000000000000" pitchFamily="2" charset="-78"/>
              </a:rPr>
              <a:t>،</a:t>
            </a:r>
            <a:r>
              <a:rPr lang="ar-SA" sz="3200" b="1" dirty="0" smtClean="0">
                <a:solidFill>
                  <a:srgbClr val="00B050"/>
                </a:solidFill>
                <a:cs typeface="B Titr" panose="00000700000000000000" pitchFamily="2" charset="-78"/>
              </a:rPr>
              <a:t>کربوهیدراتها </a:t>
            </a:r>
            <a:r>
              <a:rPr lang="ar-SA" sz="3200" b="1" dirty="0">
                <a:solidFill>
                  <a:srgbClr val="00B050"/>
                </a:solidFill>
                <a:cs typeface="B Titr" panose="00000700000000000000" pitchFamily="2" charset="-78"/>
              </a:rPr>
              <a:t>و چربیها </a:t>
            </a:r>
            <a:r>
              <a:rPr lang="ar-SA" sz="3200" b="1" dirty="0" smtClean="0">
                <a:solidFill>
                  <a:srgbClr val="00B050"/>
                </a:solidFill>
                <a:cs typeface="B Titr" panose="00000700000000000000" pitchFamily="2" charset="-78"/>
              </a:rPr>
              <a:t>ونقش </a:t>
            </a:r>
            <a:r>
              <a:rPr lang="ar-SA" sz="3200" b="1" dirty="0">
                <a:solidFill>
                  <a:srgbClr val="00B050"/>
                </a:solidFill>
                <a:cs typeface="B Titr" panose="00000700000000000000" pitchFamily="2" charset="-78"/>
              </a:rPr>
              <a:t>آنها درسلامتی و بیماری انسان</a:t>
            </a:r>
            <a:r>
              <a:rPr lang="en-US" sz="3200" dirty="0">
                <a:solidFill>
                  <a:srgbClr val="00B050"/>
                </a:solidFill>
                <a:cs typeface="B Titr" panose="00000700000000000000" pitchFamily="2" charset="-78"/>
              </a:rPr>
              <a:t/>
            </a:r>
            <a:br>
              <a:rPr lang="en-US" sz="3200" dirty="0">
                <a:solidFill>
                  <a:srgbClr val="00B050"/>
                </a:solidFill>
                <a:cs typeface="B Titr" panose="00000700000000000000" pitchFamily="2" charset="-78"/>
              </a:rPr>
            </a:br>
            <a:endParaRPr lang="en-US" sz="3200" dirty="0">
              <a:solidFill>
                <a:srgbClr val="00B050"/>
              </a:solidFill>
              <a:cs typeface="B Titr" panose="00000700000000000000" pitchFamily="2" charset="-78"/>
            </a:endParaRPr>
          </a:p>
        </p:txBody>
      </p:sp>
      <p:sp>
        <p:nvSpPr>
          <p:cNvPr id="3" name="Content Placeholder 2"/>
          <p:cNvSpPr>
            <a:spLocks noGrp="1"/>
          </p:cNvSpPr>
          <p:nvPr>
            <p:ph idx="1"/>
          </p:nvPr>
        </p:nvSpPr>
        <p:spPr>
          <a:xfrm>
            <a:off x="838200" y="1617785"/>
            <a:ext cx="10697308" cy="5364906"/>
          </a:xfrm>
        </p:spPr>
        <p:txBody>
          <a:bodyPr>
            <a:normAutofit lnSpcReduction="10000"/>
          </a:bodyPr>
          <a:lstStyle/>
          <a:p>
            <a:pPr marL="0" indent="0" algn="r">
              <a:buNone/>
            </a:pPr>
            <a:r>
              <a:rPr lang="ar-SA" sz="3000" dirty="0" smtClean="0">
                <a:solidFill>
                  <a:srgbClr val="FF0000"/>
                </a:solidFill>
                <a:cs typeface="B Titr" panose="00000700000000000000" pitchFamily="2" charset="-78"/>
              </a:rPr>
              <a:t>پروتئین </a:t>
            </a:r>
            <a:r>
              <a:rPr lang="ar-SA" sz="3000" dirty="0">
                <a:solidFill>
                  <a:srgbClr val="FF0000"/>
                </a:solidFill>
                <a:cs typeface="B Titr" panose="00000700000000000000" pitchFamily="2" charset="-78"/>
              </a:rPr>
              <a:t>ها </a:t>
            </a:r>
            <a:endParaRPr lang="en-US" sz="3000" dirty="0">
              <a:solidFill>
                <a:srgbClr val="FF0000"/>
              </a:solidFill>
              <a:cs typeface="B Titr" panose="00000700000000000000" pitchFamily="2" charset="-78"/>
            </a:endParaRPr>
          </a:p>
          <a:p>
            <a:pPr marL="0" indent="0" algn="r">
              <a:buNone/>
            </a:pPr>
            <a:r>
              <a:rPr lang="ar-SA" dirty="0">
                <a:cs typeface="B Nazanin" panose="00000400000000000000" pitchFamily="2" charset="-78"/>
              </a:rPr>
              <a:t>پروتئين از کربن ، هیدروژن ، اکسیژن و ازت ( نیتروژن ) ساخته شده اند . وجود عنصر ازت در ساختمان پروتئینها عنصری اختصاصی است و تمام ویژگیهای مولکول پروتئین و اعمال مختلف بدن در حقیقت بعلت  وجود عنصر ازت </a:t>
            </a:r>
            <a:r>
              <a:rPr lang="ar-SA" dirty="0" smtClean="0">
                <a:cs typeface="B Nazanin" panose="00000400000000000000" pitchFamily="2" charset="-78"/>
              </a:rPr>
              <a:t>است</a:t>
            </a:r>
            <a:r>
              <a:rPr lang="en-US" dirty="0" smtClean="0">
                <a:cs typeface="B Nazanin" panose="00000400000000000000" pitchFamily="2" charset="-78"/>
              </a:rPr>
              <a:t> </a:t>
            </a:r>
            <a:br>
              <a:rPr lang="en-US" dirty="0" smtClean="0">
                <a:cs typeface="B Nazanin" panose="00000400000000000000" pitchFamily="2" charset="-78"/>
              </a:rPr>
            </a:br>
            <a:r>
              <a:rPr lang="ar-SA" dirty="0" smtClean="0">
                <a:cs typeface="B Nazanin" panose="00000400000000000000" pitchFamily="2" charset="-78"/>
              </a:rPr>
              <a:t>واحد </a:t>
            </a:r>
            <a:r>
              <a:rPr lang="ar-SA" dirty="0">
                <a:cs typeface="B Nazanin" panose="00000400000000000000" pitchFamily="2" charset="-78"/>
              </a:rPr>
              <a:t>ساختمانی پروتئین ها ، اسید آمینه است ، ۲۰ نوع اسید آمینه در ترکیب مواد غذایی و همچنین در ساختمان بدن انسان وجود دارد</a:t>
            </a:r>
            <a:r>
              <a:rPr lang="en-US" dirty="0">
                <a:cs typeface="B Nazanin" panose="00000400000000000000" pitchFamily="2" charset="-78"/>
              </a:rPr>
              <a:t> .</a:t>
            </a:r>
          </a:p>
          <a:p>
            <a:pPr marL="0" indent="0" algn="r">
              <a:buNone/>
            </a:pPr>
            <a:r>
              <a:rPr lang="ar-SA" sz="3000" dirty="0">
                <a:solidFill>
                  <a:srgbClr val="FF0000"/>
                </a:solidFill>
                <a:cs typeface="B Titr" panose="00000700000000000000" pitchFamily="2" charset="-78"/>
              </a:rPr>
              <a:t>انواع آمینو اسید</a:t>
            </a:r>
            <a:endParaRPr lang="en-US" sz="3000" dirty="0">
              <a:solidFill>
                <a:srgbClr val="FF0000"/>
              </a:solidFill>
              <a:cs typeface="B Titr" panose="00000700000000000000" pitchFamily="2" charset="-78"/>
            </a:endParaRPr>
          </a:p>
          <a:p>
            <a:pPr marL="0" indent="0" algn="r">
              <a:buNone/>
            </a:pPr>
            <a:r>
              <a:rPr lang="ar-SA" b="1" dirty="0">
                <a:cs typeface="B Nazanin" panose="00000400000000000000" pitchFamily="2" charset="-78"/>
              </a:rPr>
              <a:t>اسیدآمینه‌های ضروری </a:t>
            </a:r>
            <a:r>
              <a:rPr lang="ar-SA" dirty="0">
                <a:cs typeface="B Nazanin" panose="00000400000000000000" pitchFamily="2" charset="-78"/>
              </a:rPr>
              <a:t>آن دسته از اسیدآمینه‌های هستند که بدن به مقدار کافی قادر به ساخت آن‌ها نیست و باید از طریق مواد غذایی وارد بدن شوند. لوسین، ایزولوسین، والین، فنیل الانین، ترئونین، متیونین، تریپتوفان و لیزین جز اسیدهای آمینه ضروری به حساب می‌آیند </a:t>
            </a:r>
            <a:endParaRPr lang="en-US" dirty="0" smtClean="0">
              <a:cs typeface="B Nazanin" panose="00000400000000000000" pitchFamily="2" charset="-78"/>
            </a:endParaRPr>
          </a:p>
          <a:p>
            <a:pPr marL="0" indent="0" algn="r" rtl="1">
              <a:buNone/>
            </a:pPr>
            <a:r>
              <a:rPr lang="en-US" dirty="0" smtClean="0">
                <a:cs typeface="B Nazanin" panose="00000400000000000000" pitchFamily="2" charset="-78"/>
              </a:rPr>
              <a:t> </a:t>
            </a:r>
            <a:r>
              <a:rPr lang="ar-SA" b="1" dirty="0" smtClean="0">
                <a:cs typeface="B Nazanin" panose="00000400000000000000" pitchFamily="2" charset="-78"/>
              </a:rPr>
              <a:t>اسيد آمينه هاي غير ضروري </a:t>
            </a:r>
            <a:r>
              <a:rPr lang="ar-SA" dirty="0" smtClean="0">
                <a:cs typeface="B Nazanin" panose="00000400000000000000" pitchFamily="2" charset="-78"/>
              </a:rPr>
              <a:t>:اسیدهای آمینه ای هستند که در صورت فقدان آنها در غذا بدن قادر است از متابولیسم چربی ها ، پروتئین ها و عامل آمینی سایر اسیدهای آمینه آنها را منتشر کند. بنابراین در اعمال حیاتی مشکلی ایجاد نمی شود</a:t>
            </a:r>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5"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2380819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9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5182" y="1052945"/>
            <a:ext cx="10515600" cy="5484236"/>
          </a:xfrm>
        </p:spPr>
        <p:txBody>
          <a:bodyPr/>
          <a:lstStyle/>
          <a:p>
            <a:pPr marL="0" indent="0" algn="r">
              <a:buNone/>
            </a:pPr>
            <a:r>
              <a:rPr lang="en-US" dirty="0">
                <a:cs typeface="B Nazanin" panose="00000400000000000000" pitchFamily="2" charset="-78"/>
              </a:rPr>
              <a:t> </a:t>
            </a:r>
          </a:p>
          <a:p>
            <a:pPr marL="0" indent="0" algn="r" rtl="1">
              <a:buNone/>
            </a:pPr>
            <a:r>
              <a:rPr lang="ar-SA" dirty="0">
                <a:cs typeface="B Nazanin" panose="00000400000000000000" pitchFamily="2" charset="-78"/>
              </a:rPr>
              <a:t>پروتئینها دو دسته اند: پروتئینهای رشته ای و كروي</a:t>
            </a:r>
            <a:endParaRPr lang="en-US" dirty="0">
              <a:cs typeface="B Nazanin" panose="00000400000000000000" pitchFamily="2" charset="-78"/>
            </a:endParaRPr>
          </a:p>
          <a:p>
            <a:pPr marL="0" indent="0" algn="r" rtl="1">
              <a:buNone/>
            </a:pPr>
            <a:r>
              <a:rPr lang="ar-SA" dirty="0" smtClean="0">
                <a:cs typeface="B Nazanin" panose="00000400000000000000" pitchFamily="2" charset="-78"/>
              </a:rPr>
              <a:t>بعضی از پروتئینها در آب محلول هستند و برخی دیگر در آب نامحلول هستند . معمولاً پروتئینهای رشته ای در آب نا محلول هستند . هنگامی که پروتئینها در برابر عوامل فیزیکی و شیمیایی مثل حرارت و محیط اسیدی یا قلیایی قرار می گیرند . ویژگیهای طبیعی خود را از دست می دهند . به عنوان مثال پختن پروتئینهای غذایی موجب تخریب مولکول پروتئینی آنها می شود و از نظر فعالیت بیولوژیکی نمی تواند اعمال قبلی خود را انجام دهد . منتها از نظر تغذیه ای مشکلی ایجاد نمی کند و به عنوان یک ماده مغذی برای بدن قابل استفاده است</a:t>
            </a:r>
            <a:r>
              <a:rPr lang="en-US" dirty="0" smtClean="0">
                <a:cs typeface="B Nazanin" panose="00000400000000000000" pitchFamily="2" charset="-78"/>
              </a:rPr>
              <a:t> .</a:t>
            </a:r>
            <a:br>
              <a:rPr lang="en-US" dirty="0" smtClean="0">
                <a:cs typeface="B Nazanin" panose="00000400000000000000" pitchFamily="2" charset="-78"/>
              </a:rPr>
            </a:br>
            <a:endParaRPr lang="en-US" dirty="0" smtClean="0">
              <a:cs typeface="B Nazanin" panose="00000400000000000000" pitchFamily="2" charset="-78"/>
            </a:endParaRPr>
          </a:p>
          <a:p>
            <a:pPr marL="0" indent="0" algn="r">
              <a:buNone/>
            </a:pPr>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2"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504901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ar-SA" sz="3600" b="1" dirty="0">
                <a:solidFill>
                  <a:srgbClr val="FF0000"/>
                </a:solidFill>
                <a:cs typeface="B Titr" panose="00000700000000000000" pitchFamily="2" charset="-78"/>
              </a:rPr>
              <a:t>منابع غذایی پروتئین</a:t>
            </a:r>
            <a:r>
              <a:rPr lang="en-US" sz="3600" dirty="0">
                <a:solidFill>
                  <a:srgbClr val="FF0000"/>
                </a:solidFill>
                <a:cs typeface="B Titr" panose="00000700000000000000" pitchFamily="2" charset="-78"/>
              </a:rPr>
              <a:t/>
            </a:r>
            <a:br>
              <a:rPr lang="en-US" sz="3600" dirty="0">
                <a:solidFill>
                  <a:srgbClr val="FF0000"/>
                </a:solidFill>
                <a:cs typeface="B Titr" panose="00000700000000000000" pitchFamily="2" charset="-78"/>
              </a:rPr>
            </a:br>
            <a:endParaRPr lang="en-US" sz="3600" dirty="0">
              <a:solidFill>
                <a:srgbClr val="FF0000"/>
              </a:solidFill>
              <a:cs typeface="B Titr" panose="00000700000000000000" pitchFamily="2" charset="-78"/>
            </a:endParaRPr>
          </a:p>
        </p:txBody>
      </p:sp>
      <p:sp>
        <p:nvSpPr>
          <p:cNvPr id="3" name="Content Placeholder 2"/>
          <p:cNvSpPr>
            <a:spLocks noGrp="1"/>
          </p:cNvSpPr>
          <p:nvPr>
            <p:ph idx="1"/>
          </p:nvPr>
        </p:nvSpPr>
        <p:spPr>
          <a:xfrm>
            <a:off x="644237" y="1285299"/>
            <a:ext cx="10515600" cy="4351338"/>
          </a:xfrm>
        </p:spPr>
        <p:txBody>
          <a:bodyPr>
            <a:noAutofit/>
          </a:bodyPr>
          <a:lstStyle/>
          <a:p>
            <a:pPr marL="0" indent="0" algn="r">
              <a:buNone/>
            </a:pPr>
            <a:r>
              <a:rPr lang="ar-SA" dirty="0" smtClean="0">
                <a:cs typeface="B Nazanin" panose="00000400000000000000" pitchFamily="2" charset="-78"/>
              </a:rPr>
              <a:t>پروتئین </a:t>
            </a:r>
            <a:r>
              <a:rPr lang="ar-SA" dirty="0">
                <a:cs typeface="B Nazanin" panose="00000400000000000000" pitchFamily="2" charset="-78"/>
              </a:rPr>
              <a:t>ها دو منبع دارند حيواني و گياهي </a:t>
            </a:r>
            <a:endParaRPr lang="en-US" dirty="0">
              <a:cs typeface="B Nazanin" panose="00000400000000000000" pitchFamily="2" charset="-78"/>
            </a:endParaRPr>
          </a:p>
          <a:p>
            <a:pPr marL="0" indent="0" algn="r">
              <a:buNone/>
            </a:pPr>
            <a:r>
              <a:rPr lang="ar-SA" dirty="0">
                <a:cs typeface="B Nazanin" panose="00000400000000000000" pitchFamily="2" charset="-78"/>
              </a:rPr>
              <a:t>منابع حیوانی بهترین منبع غذایی پروتئینی ، منبع حيواني ميباشد .کیفیت عالی پروتئین سفیده تخم مرغ از نظر كيفيت بهترين ميباشد به همین علت ارزش بیولوژیکی آن را ۱۰۰ در نظر می گیرند</a:t>
            </a:r>
            <a:r>
              <a:rPr lang="en-US" dirty="0">
                <a:cs typeface="B Nazanin" panose="00000400000000000000" pitchFamily="2" charset="-78"/>
              </a:rPr>
              <a:t> .</a:t>
            </a:r>
            <a:br>
              <a:rPr lang="en-US" dirty="0">
                <a:cs typeface="B Nazanin" panose="00000400000000000000" pitchFamily="2" charset="-78"/>
              </a:rPr>
            </a:br>
            <a:r>
              <a:rPr lang="ar-SA" dirty="0">
                <a:cs typeface="B Nazanin" panose="00000400000000000000" pitchFamily="2" charset="-78"/>
              </a:rPr>
              <a:t>پروتئین شیر و لبنیات تقریباً مشابه پروتئین سفیده تخم مرغ است و ارزشی حدود ۹۶ دارد و بعد از آن پروتئین گوشتها اعم از گوشت سفید و قرمز قرار می گیرد از نظر ارزش بیولوژیکی ، بالاترین ارزش را پروتئین سفیده تخم مرغ دارد . بعد از آن شیر ، ماست و پنیر قرار دارد و پروتئین گوشت ها بعد از این در گروه قرار دارد</a:t>
            </a:r>
            <a:r>
              <a:rPr lang="en-US" dirty="0">
                <a:cs typeface="B Nazanin" panose="00000400000000000000" pitchFamily="2" charset="-78"/>
              </a:rPr>
              <a:t> .</a:t>
            </a:r>
            <a:br>
              <a:rPr lang="en-US" dirty="0">
                <a:cs typeface="B Nazanin" panose="00000400000000000000" pitchFamily="2" charset="-78"/>
              </a:rPr>
            </a:br>
            <a:r>
              <a:rPr lang="ar-SA" dirty="0">
                <a:cs typeface="B Nazanin" panose="00000400000000000000" pitchFamily="2" charset="-78"/>
              </a:rPr>
              <a:t>بنابراین منابع غذایی حیوانی شامل گوشت ، مرغ ، ماهی ، تخم مرغ ، شیر و لبنیات بهترین منابع پروتئین حیوانی هستند</a:t>
            </a:r>
            <a:endParaRPr lang="en-US" dirty="0">
              <a:cs typeface="B Nazanin" panose="00000400000000000000" pitchFamily="2" charset="-78"/>
            </a:endParaRPr>
          </a:p>
          <a:p>
            <a:pPr marL="0" indent="0" algn="r">
              <a:buNone/>
            </a:pPr>
            <a:r>
              <a:rPr lang="ar-SA" dirty="0">
                <a:cs typeface="B Nazanin" panose="00000400000000000000" pitchFamily="2" charset="-78"/>
              </a:rPr>
              <a:t>منابع گیاهی پروتئین  </a:t>
            </a:r>
            <a:endParaRPr lang="en-US" dirty="0">
              <a:cs typeface="B Nazanin" panose="00000400000000000000" pitchFamily="2" charset="-78"/>
            </a:endParaRPr>
          </a:p>
          <a:p>
            <a:pPr marL="0" indent="0" algn="r" rtl="1">
              <a:buNone/>
            </a:pPr>
            <a:r>
              <a:rPr lang="ar-SA" dirty="0">
                <a:cs typeface="B Nazanin" panose="00000400000000000000" pitchFamily="2" charset="-78"/>
              </a:rPr>
              <a:t>غلات و حبوبات است ( نان ، برنج ، ماکارونی ، رشته ها ، لوبیا ، عدس و ماش )</a:t>
            </a:r>
            <a:endParaRPr lang="en-US" dirty="0">
              <a:cs typeface="B Nazanin" panose="00000400000000000000" pitchFamily="2" charset="-78"/>
            </a:endParaRPr>
          </a:p>
          <a:p>
            <a:pPr marL="0" indent="0" algn="r">
              <a:buNone/>
            </a:pPr>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5"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7763" y="0"/>
            <a:ext cx="609600" cy="609600"/>
          </a:xfrm>
          <a:prstGeom prst="rect">
            <a:avLst/>
          </a:prstGeom>
        </p:spPr>
      </p:pic>
    </p:spTree>
    <p:extLst>
      <p:ext uri="{BB962C8B-B14F-4D97-AF65-F5344CB8AC3E}">
        <p14:creationId xmlns:p14="http://schemas.microsoft.com/office/powerpoint/2010/main" val="4063434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ar-SA" sz="3600" dirty="0">
                <a:solidFill>
                  <a:srgbClr val="FF0000"/>
                </a:solidFill>
                <a:cs typeface="B Titr" panose="00000700000000000000" pitchFamily="2" charset="-78"/>
              </a:rPr>
              <a:t>کیفیت پروتئینی منابع غذایی حیوانی و گیاهی</a:t>
            </a:r>
            <a:r>
              <a:rPr lang="en-US" sz="3600" dirty="0">
                <a:solidFill>
                  <a:srgbClr val="FF0000"/>
                </a:solidFill>
                <a:cs typeface="B Titr" panose="00000700000000000000" pitchFamily="2" charset="-78"/>
              </a:rPr>
              <a:t/>
            </a:r>
            <a:br>
              <a:rPr lang="en-US" sz="3600" dirty="0">
                <a:solidFill>
                  <a:srgbClr val="FF0000"/>
                </a:solidFill>
                <a:cs typeface="B Titr" panose="00000700000000000000" pitchFamily="2" charset="-78"/>
              </a:rPr>
            </a:br>
            <a:endParaRPr lang="en-US" sz="3600" dirty="0">
              <a:solidFill>
                <a:srgbClr val="FF0000"/>
              </a:solidFill>
              <a:cs typeface="B Titr" panose="00000700000000000000" pitchFamily="2" charset="-78"/>
            </a:endParaRPr>
          </a:p>
        </p:txBody>
      </p:sp>
      <p:sp>
        <p:nvSpPr>
          <p:cNvPr id="3" name="Content Placeholder 2"/>
          <p:cNvSpPr>
            <a:spLocks noGrp="1"/>
          </p:cNvSpPr>
          <p:nvPr>
            <p:ph idx="1"/>
          </p:nvPr>
        </p:nvSpPr>
        <p:spPr>
          <a:xfrm>
            <a:off x="838200" y="1537855"/>
            <a:ext cx="10515600" cy="4639108"/>
          </a:xfrm>
        </p:spPr>
        <p:txBody>
          <a:bodyPr>
            <a:normAutofit/>
          </a:bodyPr>
          <a:lstStyle/>
          <a:p>
            <a:pPr marL="0" indent="0" algn="r">
              <a:buNone/>
            </a:pPr>
            <a:r>
              <a:rPr lang="ar-SA" dirty="0" smtClean="0">
                <a:cs typeface="B Nazanin" panose="00000400000000000000" pitchFamily="2" charset="-78"/>
              </a:rPr>
              <a:t>پروتئین </a:t>
            </a:r>
            <a:r>
              <a:rPr lang="ar-SA" dirty="0">
                <a:cs typeface="B Nazanin" panose="00000400000000000000" pitchFamily="2" charset="-78"/>
              </a:rPr>
              <a:t>سفید تخم مرغ مرغوبتر ميباشد ولي املاح آن در حد گوشت نيست . بنابراین از نظر کیفیت ، بعد از گوشت ها و حبوبات قرار می گیرند .  کیفیت پروتئینی حبوبات ( پروتئین گیاهی ) پایین تر از انواع پروتئین های حیوانی است .گوشت قرمز بیشتر از نظر ویتامین مورد نظر منبع پروتئینی اش و املاحی که با منابع گوشتی به بدن ما می رسد اهمیت زیادی دارد نه از نظر منبع پروتئینی . پس با حذف گوشت ها و مخصوصاً گوشت قرمز از رژیم غذایی ، نمی توانیم مقدار کافی آهن دریافت کنیم . بنابراین گوشت جایگاه خود را دارد . </a:t>
            </a:r>
            <a:r>
              <a:rPr lang="en-US" dirty="0">
                <a:cs typeface="B Nazanin" panose="00000400000000000000" pitchFamily="2" charset="-78"/>
              </a:rPr>
              <a:t>.</a:t>
            </a:r>
            <a:br>
              <a:rPr lang="en-US" dirty="0">
                <a:cs typeface="B Nazanin" panose="00000400000000000000" pitchFamily="2" charset="-78"/>
              </a:rPr>
            </a:br>
            <a:r>
              <a:rPr lang="ar-SA" dirty="0">
                <a:cs typeface="B Nazanin" panose="00000400000000000000" pitchFamily="2" charset="-78"/>
              </a:rPr>
              <a:t>کشک خشک معمولاً بین ۵۵ تا ۷۵ درصد پروتئین دارد و هیچ ماده غذایی به این میزان پروتئین ندارد . بعد از کشک ، سویا بهترین منبع پروتئینی است و حدود ۴۰ درصد پروتئین دارد در سویا حدود ۴۰ درصد پروتئین و ۲۰ درصد چربی وجود دارد  بنابراین سویا یک منبع پروتئینی گیاهی بسیار خوب است ، در ضمن سویا فیتواستروژنهای گیاهی دارد که برای خانمها بعد از یائسگی منبع پروتئینی خوبی است و می تواند تا حدودی از عوارض دوران یائسگی را كاهش دهد.</a:t>
            </a:r>
            <a:r>
              <a:rPr lang="en-US" dirty="0">
                <a:cs typeface="B Nazanin" panose="00000400000000000000" pitchFamily="2" charset="-78"/>
              </a:rPr>
              <a:t> </a:t>
            </a:r>
          </a:p>
          <a:p>
            <a:pPr marL="0" indent="0" algn="r" rtl="1">
              <a:buNone/>
            </a:pPr>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5"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2593881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6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9982" y="537152"/>
            <a:ext cx="10515600" cy="4351338"/>
          </a:xfrm>
        </p:spPr>
        <p:txBody>
          <a:bodyPr>
            <a:noAutofit/>
          </a:bodyPr>
          <a:lstStyle/>
          <a:p>
            <a:pPr marL="0" indent="0" algn="r">
              <a:buNone/>
            </a:pPr>
            <a:r>
              <a:rPr lang="fa-IR" dirty="0">
                <a:cs typeface="B Nazanin" panose="00000400000000000000" pitchFamily="2" charset="-78"/>
              </a:rPr>
              <a:t>حبوبات خشك بین ۱۴ تا ۲۵ درصد پروتئین دارندپروتئین غلات از نظر کیفیت بعد از حبوبات قرار می گیرند . سیب زمینی هم به مقدار بسیار کم ( حدود ۲ درصد ) پروتئین دارد . در حقیقت زمانی که به مقدار قابل توجهی در برنامه غذایی گنجانده شود می تواند در تأمین پروتئین سهمی داشته باشد </a:t>
            </a:r>
          </a:p>
          <a:p>
            <a:pPr marL="0" indent="0" algn="r">
              <a:buNone/>
            </a:pPr>
            <a:r>
              <a:rPr lang="fa-IR" dirty="0" smtClean="0">
                <a:cs typeface="B Nazanin" panose="00000400000000000000" pitchFamily="2" charset="-78"/>
              </a:rPr>
              <a:t>اگر </a:t>
            </a:r>
            <a:r>
              <a:rPr lang="fa-IR" dirty="0">
                <a:cs typeface="B Nazanin" panose="00000400000000000000" pitchFamily="2" charset="-78"/>
              </a:rPr>
              <a:t>بخواهیم پروتئین‌ها را به ترتیب کیفیت ارزیابی کنیم ابتدا تخم مرغ سپس شیر، فرآورده‌های گوشتی، حبوبات و مغزها، غلات و سبزی‌ها و درنهایت میوه‌ها در پایین‌ترین سطح قرار می‌گیرند.</a:t>
            </a:r>
          </a:p>
          <a:p>
            <a:pPr marL="0" indent="0" algn="r">
              <a:buNone/>
            </a:pPr>
            <a:r>
              <a:rPr lang="fa-IR" dirty="0" smtClean="0">
                <a:cs typeface="B Nazanin" panose="00000400000000000000" pitchFamily="2" charset="-78"/>
              </a:rPr>
              <a:t>تمامی </a:t>
            </a:r>
            <a:r>
              <a:rPr lang="fa-IR" dirty="0">
                <a:cs typeface="B Nazanin" panose="00000400000000000000" pitchFamily="2" charset="-78"/>
              </a:rPr>
              <a:t>پروتئین‌های حیوانی مثل محصولات لبنی، گوشت، تخم مرغ و غیره به جز ژلاتین از لحاظ تعداد و کیفیت آمینو اسید‌های ضروری بدن هیچ مشکلی ندارند. اما پروتئین‌های گیاهی در تعداد آمینواسید‌ دچار کمبود هستند. بنابراین گیاه‌خوارانی که هیچ فرآورده حیوانی مصرف نمی‌کنند باید با ترکیب مناسبی از مواد غذایی، آمینواسید‌های ضروری مورد نیاز خود را تامین کنند. بهترین حالت برای تامین اسید‌های آمینه مورد نیاز مصرف مقادیر کم مواد غذایی حیوانی با مقادیر زیاد مواد غذایی گیاهی است.</a:t>
            </a:r>
          </a:p>
          <a:p>
            <a:pPr marL="0" indent="0" algn="r">
              <a:buNone/>
            </a:pPr>
            <a:r>
              <a:rPr lang="fa-IR" dirty="0">
                <a:cs typeface="B Nazanin" panose="00000400000000000000" pitchFamily="2" charset="-78"/>
              </a:rPr>
              <a:t>میزان پروتئین گوشت ، مرغ و ماکیان بر حسب نوع بین ۲۰ تا ۲۵ درصد است . مقدار پروتئین ماهی ها متغیر است ، حدود ۱۵ تا ۲۵ درصد بر حسب نوع است . بعد از حبوبات غلات قرار دارند در نان ۱۰ درصد ، ذرت حدود ۱۰ درصد و برنج ۷ تا ۹ درصد پروتئین وجود دارد</a:t>
            </a:r>
          </a:p>
          <a:p>
            <a:pPr marL="0" indent="0" algn="r" rtl="1">
              <a:buNone/>
            </a:pPr>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2"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2337215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3727" y="454025"/>
            <a:ext cx="10515600" cy="4351338"/>
          </a:xfrm>
        </p:spPr>
        <p:txBody>
          <a:bodyPr>
            <a:noAutofit/>
          </a:bodyPr>
          <a:lstStyle/>
          <a:p>
            <a:pPr marL="0" indent="0" algn="r">
              <a:buNone/>
            </a:pPr>
            <a:r>
              <a:rPr lang="ar-SA" sz="3200" dirty="0">
                <a:solidFill>
                  <a:srgbClr val="FF0000"/>
                </a:solidFill>
                <a:cs typeface="B Titr" panose="00000700000000000000" pitchFamily="2" charset="-78"/>
              </a:rPr>
              <a:t>اعمال </a:t>
            </a:r>
            <a:r>
              <a:rPr lang="ar-SA" sz="3200" dirty="0" smtClean="0">
                <a:solidFill>
                  <a:srgbClr val="FF0000"/>
                </a:solidFill>
                <a:cs typeface="B Titr" panose="00000700000000000000" pitchFamily="2" charset="-78"/>
              </a:rPr>
              <a:t>پروتئين</a:t>
            </a:r>
            <a:endParaRPr lang="fa-IR" sz="3200" dirty="0" smtClean="0">
              <a:solidFill>
                <a:srgbClr val="FF0000"/>
              </a:solidFill>
              <a:cs typeface="B Titr" panose="00000700000000000000" pitchFamily="2" charset="-78"/>
            </a:endParaRPr>
          </a:p>
          <a:p>
            <a:pPr marL="0" indent="0" algn="r">
              <a:buNone/>
            </a:pPr>
            <a:r>
              <a:rPr lang="en-US" sz="3200" dirty="0">
                <a:cs typeface="B Titr" panose="00000700000000000000" pitchFamily="2" charset="-78"/>
              </a:rPr>
              <a:t/>
            </a:r>
            <a:br>
              <a:rPr lang="en-US" sz="3200" dirty="0">
                <a:cs typeface="B Titr" panose="00000700000000000000" pitchFamily="2" charset="-78"/>
              </a:rPr>
            </a:br>
            <a:r>
              <a:rPr lang="ar-SA" dirty="0">
                <a:cs typeface="B Nazanin" panose="00000400000000000000" pitchFamily="2" charset="-78"/>
              </a:rPr>
              <a:t>بیشترین ماده ای که در بدن ما وجود دارد پروتئین است ۷۵ درصد وزن خشک بدن ما را پروتئین ها تشکیل می دهند و این امر ، اهمیت پروتئین در بدن ما و جایگاه آن را در تغذیه نشان می دهد. پروتئین بافتهای بدن ما ساختمان پایداري ندارند و دائماً درحال تجدید ساختمان هستند </a:t>
            </a:r>
            <a:r>
              <a:rPr lang="en-US" dirty="0">
                <a:cs typeface="B Nazanin" panose="00000400000000000000" pitchFamily="2" charset="-78"/>
              </a:rPr>
              <a:t>.</a:t>
            </a:r>
            <a:br>
              <a:rPr lang="en-US" dirty="0">
                <a:cs typeface="B Nazanin" panose="00000400000000000000" pitchFamily="2" charset="-78"/>
              </a:rPr>
            </a:br>
            <a:r>
              <a:rPr lang="ar-SA" dirty="0">
                <a:cs typeface="B Nazanin" panose="00000400000000000000" pitchFamily="2" charset="-78"/>
              </a:rPr>
              <a:t>به عنوان مثال نيمه عمر پروتئین های سرم خون و کبد در حدود ۱۰ روز است یعنی هر ۱۰ روز یک بار پروتئین های آنها تجدید می شود و یا طولانی ترین نمیه عمر پروتئین ها مربوط به عضله است که حدود ۱۹۰ روز است یعنی پروتئین موجود در عضلات بدن ما پس از ۱۹۰ روز تجدید ساختمان پیدا می کند.پس بدن انسان نياز دائمي به مصرف پروتئين دارد</a:t>
            </a:r>
            <a:endParaRPr lang="en-US" dirty="0">
              <a:cs typeface="B Nazanin" panose="00000400000000000000" pitchFamily="2" charset="-78"/>
            </a:endParaRPr>
          </a:p>
          <a:p>
            <a:pPr marL="0" indent="0" algn="r">
              <a:buNone/>
            </a:pPr>
            <a:r>
              <a:rPr lang="ar-SA" dirty="0">
                <a:cs typeface="B Nazanin" panose="00000400000000000000" pitchFamily="2" charset="-78"/>
              </a:rPr>
              <a:t>پروتئین‌ها را در سراسر بدن می‌توان یافت در عضلات، استخوان‌ها، پوست، مو و تقریباً هر بخش یا بافت بدنی. پروتئین‌ها همچنین ساختمان آنزیم‌ها را می‌سازند که بسیاری از واکنش‌های شیمیایی در بدن را تسهیل می‌کنند و همچنین در ساختمان هموگلوبین به‌کاررفته‌اند که اکسیژن را در خون حمل می‌کند. دست‌کم ۱۰۰۰۰ پروتئین متفاوت در ساختمان و کارکرد بدن نقش دارند</a:t>
            </a:r>
            <a:endParaRPr lang="en-US" dirty="0">
              <a:cs typeface="B Nazanin" panose="00000400000000000000" pitchFamily="2" charset="-78"/>
            </a:endParaRPr>
          </a:p>
          <a:p>
            <a:pPr marL="0" indent="0" algn="r" rtl="1">
              <a:buNone/>
            </a:pPr>
            <a:endParaRPr lang="en-US"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2"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647307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8527" y="346363"/>
            <a:ext cx="10467109" cy="5761327"/>
          </a:xfrm>
        </p:spPr>
        <p:txBody>
          <a:bodyPr>
            <a:noAutofit/>
          </a:bodyPr>
          <a:lstStyle/>
          <a:p>
            <a:pPr marL="0" indent="0" algn="r">
              <a:buNone/>
            </a:pPr>
            <a:r>
              <a:rPr lang="ar-SA" sz="2400" dirty="0">
                <a:cs typeface="B Nazanin" panose="00000400000000000000" pitchFamily="2" charset="-78"/>
              </a:rPr>
              <a:t>انسان‌ها باید روزانه پروتئین‌ها را از راه مواد غذایی دریافت کنند. توصیه می‌شود افراد بزرگ‌سال به ازای هر کیلوگرم وزن بدنشان در هرروز ۰.۸ گرم مواد پروتئینی دریافت کنند. مقدار قابل‌قبول دریافت پروتئین روزانه از راه مواد غذایی می‌تواند از ۱۰ تا ۵ درصد کالری مصرفی روزانه متفاوت </a:t>
            </a:r>
            <a:r>
              <a:rPr lang="ar-SA" sz="2400" dirty="0" smtClean="0">
                <a:cs typeface="B Nazanin" panose="00000400000000000000" pitchFamily="2" charset="-78"/>
              </a:rPr>
              <a:t>باشد</a:t>
            </a:r>
            <a:endParaRPr lang="fa-IR" sz="2400" dirty="0" smtClean="0">
              <a:cs typeface="B Nazanin" panose="00000400000000000000" pitchFamily="2" charset="-78"/>
            </a:endParaRPr>
          </a:p>
          <a:p>
            <a:pPr marL="0" indent="0" algn="r">
              <a:buNone/>
            </a:pPr>
            <a:r>
              <a:rPr lang="ar-SA" sz="3200" dirty="0" smtClean="0">
                <a:solidFill>
                  <a:schemeClr val="accent2"/>
                </a:solidFill>
                <a:cs typeface="B Nazanin" panose="00000400000000000000" pitchFamily="2" charset="-78"/>
              </a:rPr>
              <a:t>عملکرد </a:t>
            </a:r>
            <a:r>
              <a:rPr lang="ar-SA" sz="3200" dirty="0">
                <a:solidFill>
                  <a:schemeClr val="accent2"/>
                </a:solidFill>
                <a:cs typeface="B Nazanin" panose="00000400000000000000" pitchFamily="2" charset="-78"/>
              </a:rPr>
              <a:t>پروتئین</a:t>
            </a:r>
            <a:endParaRPr lang="en-US" sz="3200" dirty="0">
              <a:solidFill>
                <a:schemeClr val="accent2"/>
              </a:solidFill>
              <a:cs typeface="B Nazanin" panose="00000400000000000000" pitchFamily="2" charset="-78"/>
            </a:endParaRPr>
          </a:p>
          <a:p>
            <a:pPr marL="0" indent="0" algn="r">
              <a:buNone/>
            </a:pPr>
            <a:r>
              <a:rPr lang="ar-SA" sz="2400" dirty="0">
                <a:cs typeface="B Nazanin" panose="00000400000000000000" pitchFamily="2" charset="-78"/>
              </a:rPr>
              <a:t>سیستم ایمنی بدن نيزساختمان پروتئینی دارد.</a:t>
            </a:r>
            <a:endParaRPr lang="en-US" sz="2400" dirty="0">
              <a:cs typeface="B Nazanin" panose="00000400000000000000" pitchFamily="2" charset="-78"/>
            </a:endParaRPr>
          </a:p>
          <a:p>
            <a:pPr marL="0" indent="0" algn="r">
              <a:buNone/>
            </a:pPr>
            <a:r>
              <a:rPr lang="ar-SA" sz="2400" dirty="0">
                <a:cs typeface="B Nazanin" panose="00000400000000000000" pitchFamily="2" charset="-78"/>
              </a:rPr>
              <a:t>هورمونها و آنزیم ها که اعمال حیاتی بدن ما را تنظیم می کنند </a:t>
            </a:r>
            <a:r>
              <a:rPr lang="ar-SA" sz="2400" dirty="0" smtClean="0">
                <a:cs typeface="B Nazanin" panose="00000400000000000000" pitchFamily="2" charset="-78"/>
              </a:rPr>
              <a:t>پروتئین </a:t>
            </a:r>
            <a:r>
              <a:rPr lang="ar-SA" sz="2400" dirty="0">
                <a:cs typeface="B Nazanin" panose="00000400000000000000" pitchFamily="2" charset="-78"/>
              </a:rPr>
              <a:t>ها نقش ساختمانی دارند ، بنابراین برای ساخته شدن بافت در ترمیم زخم ها و رشد جنین در زنان باردار ، نیاز به پروتئین بسیار ضروری است.</a:t>
            </a:r>
            <a:r>
              <a:rPr lang="en-US" sz="2400" dirty="0">
                <a:cs typeface="B Nazanin" panose="00000400000000000000" pitchFamily="2" charset="-78"/>
              </a:rPr>
              <a:t>.</a:t>
            </a:r>
          </a:p>
          <a:p>
            <a:pPr marL="0" indent="0" algn="r">
              <a:buNone/>
            </a:pPr>
            <a:r>
              <a:rPr lang="ar-SA" sz="2400" dirty="0">
                <a:cs typeface="B Nazanin" panose="00000400000000000000" pitchFamily="2" charset="-78"/>
              </a:rPr>
              <a:t>پروتئین ها در حفظ تعادل فشار اسمزی هم نقش دارند. یعنی وقتی به مقدار کافی در بدن و خون پروتئین باشد تعادل برقرار است اما وقتی دچار کمبود می شویم آلبومین خون کاهش پیدا می کند. تعادل فشار اسمزی بین عروق خونی و مایع فضای سلولی به هم می خورد</a:t>
            </a:r>
            <a:endParaRPr lang="en-US" sz="2400" dirty="0">
              <a:cs typeface="B Nazanin" panose="00000400000000000000" pitchFamily="2" charset="-78"/>
            </a:endParaRPr>
          </a:p>
          <a:p>
            <a:pPr marL="0" indent="0" algn="r">
              <a:buNone/>
            </a:pPr>
            <a:r>
              <a:rPr lang="ar-SA" sz="2400" dirty="0">
                <a:cs typeface="B Nazanin" panose="00000400000000000000" pitchFamily="2" charset="-78"/>
              </a:rPr>
              <a:t>پروتئین ها می توانند متابولیزم شوند و ایجاد انرژی کنند منتها جایگاه و سهم آنها نسبت به کربوهیدراتها و چربی ها خیلی محدودتر است </a:t>
            </a:r>
            <a:endParaRPr lang="en-US" sz="2400" dirty="0">
              <a:cs typeface="B Nazanin" panose="00000400000000000000" pitchFamily="2" charset="-78"/>
            </a:endParaRPr>
          </a:p>
          <a:p>
            <a:pPr marL="0" indent="0" algn="r">
              <a:buNone/>
            </a:pPr>
            <a:r>
              <a:rPr lang="ar-SA" sz="2400" dirty="0">
                <a:cs typeface="B Nazanin" panose="00000400000000000000" pitchFamily="2" charset="-78"/>
              </a:rPr>
              <a:t>پروتئین ها در یک رژیم غذایی متعادل باید ۱۰ تا ۱۵ درصد انرژی ایجاد یا تأمین کنند و یا انرژی که از سوخت پروتئین حاصل می شود بین ۱۰ تا ۱۵ درصد باشد</a:t>
            </a:r>
            <a:r>
              <a:rPr lang="en-US" sz="2400" dirty="0">
                <a:cs typeface="B Nazanin" panose="00000400000000000000" pitchFamily="2" charset="-78"/>
              </a:rPr>
              <a:t> </a:t>
            </a:r>
            <a:br>
              <a:rPr lang="en-US" sz="2400" dirty="0">
                <a:cs typeface="B Nazanin" panose="00000400000000000000" pitchFamily="2" charset="-78"/>
              </a:rPr>
            </a:br>
            <a:endParaRPr lang="en-US" sz="2400" dirty="0">
              <a:cs typeface="B Nazanin" panose="00000400000000000000" pitchFamily="2" charset="-78"/>
            </a:endParaRPr>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535" b="99465" l="0" r="99332">
                        <a14:foregroundMark x1="30749" y1="13369" x2="30749" y2="13369"/>
                        <a14:foregroundMark x1="63235" y1="32219" x2="63235" y2="32219"/>
                        <a14:foregroundMark x1="8289" y1="78610" x2="8289" y2="78610"/>
                        <a14:foregroundMark x1="17380" y1="68583" x2="17380" y2="68583"/>
                        <a14:foregroundMark x1="24465" y1="72861" x2="24465" y2="72861"/>
                        <a14:foregroundMark x1="31818" y1="69251" x2="31818" y2="69251"/>
                        <a14:foregroundMark x1="25401" y1="58289" x2="25401" y2="58289"/>
                        <a14:foregroundMark x1="38369" y1="68984" x2="38369" y2="68984"/>
                        <a14:foregroundMark x1="42513" y1="74866" x2="42513" y2="74866"/>
                        <a14:foregroundMark x1="48529" y1="56417" x2="48529" y2="56417"/>
                        <a14:foregroundMark x1="43048" y1="67513" x2="43048" y2="67513"/>
                        <a14:foregroundMark x1="41578" y1="71791" x2="43850" y2="64572"/>
                        <a14:foregroundMark x1="3342" y1="73396" x2="6016" y2="66979"/>
                        <a14:foregroundMark x1="56818" y1="69519" x2="56818" y2="69519"/>
                        <a14:foregroundMark x1="61765" y1="74465" x2="61765" y2="74465"/>
                        <a14:foregroundMark x1="61096" y1="60294" x2="61096" y2="60294"/>
                        <a14:foregroundMark x1="61497" y1="59225" x2="61497" y2="59225"/>
                        <a14:foregroundMark x1="61631" y1="58422" x2="61631" y2="58422"/>
                        <a14:foregroundMark x1="72193" y1="54679" x2="72193" y2="54679"/>
                        <a14:foregroundMark x1="69519" y1="55348" x2="69519" y2="55348"/>
                        <a14:foregroundMark x1="66043" y1="58957" x2="69652" y2="55214"/>
                        <a14:foregroundMark x1="55080" y1="48930" x2="55080" y2="48930"/>
                        <a14:foregroundMark x1="85829" y1="56150" x2="85829" y2="56150"/>
                        <a14:foregroundMark x1="90775" y1="59893" x2="89840" y2="61364"/>
                        <a14:foregroundMark x1="81417" y1="59225" x2="81417" y2="59225"/>
                        <a14:foregroundMark x1="80214" y1="56684" x2="80214" y2="56684"/>
                        <a14:foregroundMark x1="91310" y1="68449" x2="91310" y2="68449"/>
                        <a14:foregroundMark x1="95722" y1="67781" x2="95722" y2="67781"/>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371600" cy="1371600"/>
          </a:xfrm>
          <a:prstGeom prst="rect">
            <a:avLst/>
          </a:prstGeom>
        </p:spPr>
      </p:pic>
      <p:pic>
        <p:nvPicPr>
          <p:cNvPr id="2"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0"/>
            <a:ext cx="609600" cy="609600"/>
          </a:xfrm>
          <a:prstGeom prst="rect">
            <a:avLst/>
          </a:prstGeom>
        </p:spPr>
      </p:pic>
    </p:spTree>
    <p:extLst>
      <p:ext uri="{BB962C8B-B14F-4D97-AF65-F5344CB8AC3E}">
        <p14:creationId xmlns:p14="http://schemas.microsoft.com/office/powerpoint/2010/main" val="3542674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1588AD6-FB81-4C22-A257-50C2BF7D7EF4}" vid="{45E3F008-0B26-477B-AAB1-F801B229F23D}"/>
    </a:ext>
  </a:extLst>
</a:theme>
</file>

<file path=docProps/app.xml><?xml version="1.0" encoding="utf-8"?>
<Properties xmlns="http://schemas.openxmlformats.org/officeDocument/2006/extended-properties" xmlns:vt="http://schemas.openxmlformats.org/officeDocument/2006/docPropsVTypes">
  <Template>Theme1</Template>
  <TotalTime>167</TotalTime>
  <Words>1630</Words>
  <Application>Microsoft Office PowerPoint</Application>
  <PresentationFormat>Widescreen</PresentationFormat>
  <Paragraphs>137</Paragraphs>
  <Slides>29</Slides>
  <Notes>0</Notes>
  <HiddenSlides>0</HiddenSlides>
  <MMClips>27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B Nazanin</vt:lpstr>
      <vt:lpstr>B Titr</vt:lpstr>
      <vt:lpstr>Calibri</vt:lpstr>
      <vt:lpstr>Calibri Light</vt:lpstr>
      <vt:lpstr>Times New Roman</vt:lpstr>
      <vt:lpstr>Theme1</vt:lpstr>
      <vt:lpstr>PowerPoint Presentation</vt:lpstr>
      <vt:lpstr>PowerPoint Presentation</vt:lpstr>
      <vt:lpstr>فصل پنجم :ارزش تغذیه ای مواد، پروتئین ها  ،کربوهیدراتها و چربیها ونقش آنها درسلامتی و بیماری انسان </vt:lpstr>
      <vt:lpstr>PowerPoint Presentation</vt:lpstr>
      <vt:lpstr>منابع غذایی پروتئین </vt:lpstr>
      <vt:lpstr>کیفیت پروتئینی منابع غذایی حیوانی و گیاهی </vt:lpstr>
      <vt:lpstr>PowerPoint Presentation</vt:lpstr>
      <vt:lpstr>PowerPoint Presentation</vt:lpstr>
      <vt:lpstr>PowerPoint Presentation</vt:lpstr>
      <vt:lpstr>PowerPoint Presentation</vt:lpstr>
      <vt:lpstr>کربوهیدرات </vt:lpstr>
      <vt:lpstr>PowerPoint Presentation</vt:lpstr>
      <vt:lpstr>PowerPoint Presentation</vt:lpstr>
      <vt:lpstr>نشاسته</vt:lpstr>
      <vt:lpstr> فیبر ها </vt:lpstr>
      <vt:lpstr>  کربوهیدرات های ساده که یک یا دو مولکول قند در ساختار شیمیایی آن ها وجود دارد.  این دسته نیز خود دارای دو زیر مجموعه مونوساکاریدها و دی ساکاریدها تقسیم می شود. مهمترین کربوهیدارت های مونوساکارید گلوکز، فروکتوز و گالاکتوز می باشند که به طور طبیعی در برخی میوه و محصولات لبنی وجود دارند. می شود.  دی ساکاریدها هم به مالتوز، لاکتوز و ساکارز تقسیم شوند </vt:lpstr>
      <vt:lpstr>PowerPoint Presentation</vt:lpstr>
      <vt:lpstr>PowerPoint Presentation</vt:lpstr>
      <vt:lpstr>PowerPoint Presentation</vt:lpstr>
      <vt:lpstr>PowerPoint Presentation</vt:lpstr>
      <vt:lpstr>چربیها</vt:lpstr>
      <vt:lpstr>PowerPoint Presentation</vt:lpstr>
      <vt:lpstr>PowerPoint Presentation</vt:lpstr>
      <vt:lpstr>PowerPoint Presentation</vt:lpstr>
      <vt:lpstr>PowerPoint Presentation</vt:lpstr>
      <vt:lpstr>PowerPoint Presentation</vt:lpstr>
      <vt:lpstr>نقش چربیها در بدن  </vt:lpstr>
      <vt:lpstr>آزمون فصل پنجم درس تغذيه كاربردي  </vt:lpstr>
      <vt:lpstr>خلاصه ي فصل پنجم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59</cp:revision>
  <dcterms:created xsi:type="dcterms:W3CDTF">2020-04-08T13:46:28Z</dcterms:created>
  <dcterms:modified xsi:type="dcterms:W3CDTF">2020-04-10T16:48:57Z</dcterms:modified>
</cp:coreProperties>
</file>