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92" r:id="rId2"/>
    <p:sldId id="293"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4" r:id="rId35"/>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snapToGrid="0">
      <p:cViewPr varScale="1">
        <p:scale>
          <a:sx n="69" d="100"/>
          <a:sy n="69"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ADB30-E328-449D-8343-8E3B2F3E6684}" type="datetimeFigureOut">
              <a:rPr lang="en-US" smtClean="0"/>
              <a:t>4/10/2020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2B28C-E8E5-4872-A36E-C0044AA49634}" type="slidenum">
              <a:rPr lang="en-US" smtClean="0"/>
              <a:t>‹#›</a:t>
            </a:fld>
            <a:endParaRPr lang="en-US"/>
          </a:p>
        </p:txBody>
      </p:sp>
    </p:spTree>
    <p:extLst>
      <p:ext uri="{BB962C8B-B14F-4D97-AF65-F5344CB8AC3E}">
        <p14:creationId xmlns:p14="http://schemas.microsoft.com/office/powerpoint/2010/main" val="1949001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Tree>
    <p:extLst>
      <p:ext uri="{BB962C8B-B14F-4D97-AF65-F5344CB8AC3E}">
        <p14:creationId xmlns:p14="http://schemas.microsoft.com/office/powerpoint/2010/main" val="4172546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AB4FD64-BB67-4DBC-AA9B-1393BC3106CB}"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1222672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AB4FD64-BB67-4DBC-AA9B-1393BC3106CB}"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144573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AB4FD64-BB67-4DBC-AA9B-1393BC3106CB}"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3343458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AB4FD64-BB67-4DBC-AA9B-1393BC3106CB}"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1079667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AB4FD64-BB67-4DBC-AA9B-1393BC3106CB}"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2208780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AB4FD64-BB67-4DBC-AA9B-1393BC3106CB}"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145188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AB4FD64-BB67-4DBC-AA9B-1393BC3106CB}"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4129789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AB4FD64-BB67-4DBC-AA9B-1393BC3106CB}"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3498090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4FD64-BB67-4DBC-AA9B-1393BC3106CB}"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425984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B4FD64-BB67-4DBC-AA9B-1393BC3106CB}"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3096103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B4FD64-BB67-4DBC-AA9B-1393BC3106CB}"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A33C2-A47A-456D-AD21-106D5422A64D}" type="slidenum">
              <a:rPr lang="en-US" smtClean="0"/>
              <a:t>‹#›</a:t>
            </a:fld>
            <a:endParaRPr lang="en-US"/>
          </a:p>
        </p:txBody>
      </p:sp>
    </p:spTree>
    <p:extLst>
      <p:ext uri="{BB962C8B-B14F-4D97-AF65-F5344CB8AC3E}">
        <p14:creationId xmlns:p14="http://schemas.microsoft.com/office/powerpoint/2010/main" val="4077530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4FD64-BB67-4DBC-AA9B-1393BC3106CB}" type="datetimeFigureOut">
              <a:rPr lang="en-US" smtClean="0"/>
              <a:t>4/10/2020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A33C2-A47A-456D-AD21-106D5422A64D}" type="slidenum">
              <a:rPr lang="en-US" smtClean="0"/>
              <a:t>‹#›</a:t>
            </a:fld>
            <a:endParaRPr lang="en-US"/>
          </a:p>
        </p:txBody>
      </p:sp>
    </p:spTree>
    <p:extLst>
      <p:ext uri="{BB962C8B-B14F-4D97-AF65-F5344CB8AC3E}">
        <p14:creationId xmlns:p14="http://schemas.microsoft.com/office/powerpoint/2010/main" val="3385103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akairan.com/health/taghziyeh-salem/3526.html"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4_57961404470719954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438934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7ECA-EB14-434D-8773-84F7702CEF9E}"/>
              </a:ext>
            </a:extLst>
          </p:cNvPr>
          <p:cNvSpPr>
            <a:spLocks noGrp="1"/>
          </p:cNvSpPr>
          <p:nvPr>
            <p:ph type="title"/>
          </p:nvPr>
        </p:nvSpPr>
        <p:spPr/>
        <p:txBody>
          <a:bodyPr>
            <a:normAutofit/>
          </a:bodyPr>
          <a:lstStyle/>
          <a:p>
            <a:pPr algn="r" rtl="1"/>
            <a:r>
              <a:rPr lang="ar-SA" sz="4000" dirty="0">
                <a:solidFill>
                  <a:srgbClr val="FF0000"/>
                </a:solidFill>
                <a:latin typeface="B Titr"/>
                <a:cs typeface="B Titr" panose="00000700000000000000" pitchFamily="2" charset="-78"/>
              </a:rPr>
              <a:t>گوشت از نظر استاندارد</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D7736941-A1E9-44F3-8D30-8E00C98521CD}"/>
              </a:ext>
            </a:extLst>
          </p:cNvPr>
          <p:cNvSpPr>
            <a:spLocks noGrp="1"/>
          </p:cNvSpPr>
          <p:nvPr>
            <p:ph idx="1"/>
          </p:nvPr>
        </p:nvSpPr>
        <p:spPr/>
        <p:txBody>
          <a:bodyPr>
            <a:normAutofit lnSpcReduction="10000"/>
          </a:bodyPr>
          <a:lstStyle/>
          <a:p>
            <a:pPr marL="0" indent="0" algn="r" rtl="1">
              <a:buNone/>
            </a:pPr>
            <a:r>
              <a:rPr lang="ar-SA" dirty="0">
                <a:cs typeface="B Nazanin" panose="00000400000000000000" pitchFamily="2" charset="-78"/>
              </a:rPr>
              <a:t>گوشت عبارت است از مجموعه بافت های عضلانی - اسکلتی لاشه ی دام های کشتاری که با بافت های چربی و پیوندی مربوطه نیز همراه باشد. در ضمن به اعضای خوراکی دام مانند دل ، جگر، قلوه ، مغز و زبان نیز اصطلاحاً اعضای گوشتی گفته می شود</a:t>
            </a:r>
            <a:r>
              <a:rPr lang="en-US" dirty="0">
                <a:cs typeface="B Nazanin" panose="00000400000000000000" pitchFamily="2" charset="-78"/>
              </a:rPr>
              <a:t>.</a:t>
            </a:r>
          </a:p>
          <a:p>
            <a:pPr marL="0" indent="0" algn="r" rtl="1">
              <a:buNone/>
            </a:pPr>
            <a:r>
              <a:rPr lang="ar-SA" dirty="0">
                <a:cs typeface="B Nazanin" panose="00000400000000000000" pitchFamily="2" charset="-78"/>
              </a:rPr>
              <a:t> دسته بندی گوشت مصرفی</a:t>
            </a:r>
            <a:r>
              <a:rPr lang="en-US" dirty="0">
                <a:cs typeface="B Nazanin" panose="00000400000000000000" pitchFamily="2" charset="-78"/>
              </a:rPr>
              <a:t>:</a:t>
            </a:r>
          </a:p>
          <a:p>
            <a:pPr marL="0" indent="0" algn="r" rtl="1">
              <a:buNone/>
            </a:pPr>
            <a:r>
              <a:rPr lang="ar-SA" dirty="0">
                <a:cs typeface="B Nazanin" panose="00000400000000000000" pitchFamily="2" charset="-78"/>
              </a:rPr>
              <a:t>گوشت به عنوان یکی از مواد غذایی از لحاظ مصرفی بودن به چندین دسته کلی تقسیم می شود:</a:t>
            </a:r>
            <a:endParaRPr lang="en-US" dirty="0">
              <a:cs typeface="B Nazanin" panose="00000400000000000000" pitchFamily="2" charset="-78"/>
            </a:endParaRPr>
          </a:p>
          <a:p>
            <a:pPr marL="0" indent="0" algn="r" rtl="1">
              <a:buNone/>
            </a:pPr>
            <a:r>
              <a:rPr lang="ar-SA" dirty="0">
                <a:cs typeface="B Nazanin" panose="00000400000000000000" pitchFamily="2" charset="-78"/>
              </a:rPr>
              <a:t>گوشت قرمز که شامل گوشت گاو، گوسفند، گوساله و در مواردی شامل گوشت اسب، بز، شتر و شترمرغ و... می باشد.</a:t>
            </a:r>
            <a:endParaRPr lang="fa-IR" dirty="0">
              <a:cs typeface="B Nazanin" panose="00000400000000000000" pitchFamily="2" charset="-78"/>
            </a:endParaRPr>
          </a:p>
          <a:p>
            <a:pPr marL="0" indent="0" algn="r" rtl="1">
              <a:buNone/>
            </a:pPr>
            <a:r>
              <a:rPr lang="ar-SA" dirty="0">
                <a:cs typeface="B Nazanin" panose="00000400000000000000" pitchFamily="2" charset="-78"/>
              </a:rPr>
              <a:t>گوشت سفید که به دو گروه گوشت طیور که به پرندگان اهلی اطلاق می شود که شامل مرغ، بوقلمون، مرغابی و غاز و... می شوند.</a:t>
            </a:r>
            <a:endParaRPr lang="fa-IR" dirty="0">
              <a:cs typeface="B Nazanin" panose="00000400000000000000" pitchFamily="2" charset="-78"/>
            </a:endParaRPr>
          </a:p>
          <a:p>
            <a:pPr marL="0" indent="0" algn="r" rtl="1">
              <a:buNone/>
            </a:pPr>
            <a:r>
              <a:rPr lang="ar-SA" dirty="0">
                <a:cs typeface="B Nazanin" panose="00000400000000000000" pitchFamily="2" charset="-78"/>
              </a:rPr>
              <a:t> گوشت ماهیان و آبزیان دریایی که شامل انواع ماهی و میگو می باشند.</a:t>
            </a:r>
            <a:endParaRPr lang="en-US" dirty="0">
              <a:cs typeface="B Nazanin" panose="00000400000000000000" pitchFamily="2" charset="-78"/>
            </a:endParaRPr>
          </a:p>
          <a:p>
            <a:pPr marL="0" indent="0" algn="r" rtl="1">
              <a:buNone/>
            </a:pPr>
            <a:endParaRPr lang="fa-IR" dirty="0">
              <a:cs typeface="B Nazanin" panose="00000400000000000000" pitchFamily="2" charset="-78"/>
            </a:endParaRPr>
          </a:p>
        </p:txBody>
      </p:sp>
      <p:pic>
        <p:nvPicPr>
          <p:cNvPr id="5" name="E55BA5BF">
            <a:hlinkClick r:id="" action="ppaction://media"/>
            <a:extLst>
              <a:ext uri="{FF2B5EF4-FFF2-40B4-BE49-F238E27FC236}">
                <a16:creationId xmlns:a16="http://schemas.microsoft.com/office/drawing/2014/main" id="{F54A1A03-0177-43FC-A3E8-6A166535AE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202822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2F32-6B30-41BD-A2E9-84C5CE6EF1A7}"/>
              </a:ext>
            </a:extLst>
          </p:cNvPr>
          <p:cNvSpPr>
            <a:spLocks noGrp="1"/>
          </p:cNvSpPr>
          <p:nvPr>
            <p:ph type="title"/>
          </p:nvPr>
        </p:nvSpPr>
        <p:spPr/>
        <p:txBody>
          <a:bodyPr>
            <a:normAutofit/>
          </a:bodyPr>
          <a:lstStyle/>
          <a:p>
            <a:pPr algn="r" rtl="1"/>
            <a:r>
              <a:rPr lang="ar-SA" sz="4000" dirty="0">
                <a:solidFill>
                  <a:srgbClr val="FF0000"/>
                </a:solidFill>
                <a:cs typeface="B Titr" panose="00000700000000000000" pitchFamily="2" charset="-78"/>
              </a:rPr>
              <a:t>اهمیت گوشت</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79A9FC61-031A-4C6D-92C6-4FE6E8204868}"/>
              </a:ext>
            </a:extLst>
          </p:cNvPr>
          <p:cNvSpPr>
            <a:spLocks noGrp="1"/>
          </p:cNvSpPr>
          <p:nvPr>
            <p:ph idx="1"/>
          </p:nvPr>
        </p:nvSpPr>
        <p:spPr>
          <a:xfrm>
            <a:off x="838200" y="1253331"/>
            <a:ext cx="10515600" cy="4351338"/>
          </a:xfrm>
        </p:spPr>
        <p:txBody>
          <a:bodyPr>
            <a:noAutofit/>
          </a:bodyPr>
          <a:lstStyle/>
          <a:p>
            <a:pPr marL="0" indent="0" algn="r" rtl="1">
              <a:buNone/>
            </a:pPr>
            <a:r>
              <a:rPr lang="ar-SA" dirty="0">
                <a:cs typeface="B Nazanin" panose="00000400000000000000" pitchFamily="2" charset="-78"/>
              </a:rPr>
              <a:t>یکی از عوامل مؤثر در اهمیت غذایی گوشت ، </a:t>
            </a:r>
            <a:endParaRPr lang="fa-IR" dirty="0">
              <a:cs typeface="B Nazanin" panose="00000400000000000000" pitchFamily="2" charset="-78"/>
            </a:endParaRPr>
          </a:p>
          <a:p>
            <a:pPr marL="0" indent="0" algn="r" rtl="1">
              <a:buNone/>
            </a:pPr>
            <a:r>
              <a:rPr lang="ar-SA" dirty="0">
                <a:cs typeface="B Nazanin" panose="00000400000000000000" pitchFamily="2" charset="-78"/>
              </a:rPr>
              <a:t>وجود املاح معدنی به ویژه </a:t>
            </a:r>
            <a:r>
              <a:rPr lang="ar-SA" dirty="0">
                <a:solidFill>
                  <a:srgbClr val="FF0000"/>
                </a:solidFill>
                <a:cs typeface="B Nazanin" panose="00000400000000000000" pitchFamily="2" charset="-78"/>
              </a:rPr>
              <a:t>آهن  و روی  </a:t>
            </a:r>
            <a:r>
              <a:rPr lang="ar-SA" dirty="0">
                <a:cs typeface="B Nazanin" panose="00000400000000000000" pitchFamily="2" charset="-78"/>
              </a:rPr>
              <a:t>در آن است. </a:t>
            </a:r>
            <a:r>
              <a:rPr lang="en-US" dirty="0">
                <a:cs typeface="B Nazanin" panose="00000400000000000000" pitchFamily="2" charset="-78"/>
              </a:rPr>
              <a:t>.</a:t>
            </a:r>
            <a:r>
              <a:rPr lang="ar-SA" dirty="0">
                <a:cs typeface="B Nazanin" panose="00000400000000000000" pitchFamily="2" charset="-78"/>
              </a:rPr>
              <a:t>کم خونی  ناشی از کمبود آهن در اکثر نقاط جهان اعم از کشورهای در حال توسعه و حتی توسعه یافته در بین انسان ها دیده می شود. زنان به ویژه در هنگام بارداری و عادت ماهیانه و کودکان بیشتر در معرض خطر کمبود آهن قرار دارند. از آن جا که اغلب، آهن به اندازه ی کافی در بدن ذخیره نمی شود، با مصرف به اندازه ی گوشت و فرآورده های آن، می توان از بروز عوارض کمبود آهن جلوگیری کرد. </a:t>
            </a:r>
            <a:endParaRPr lang="fa-IR" dirty="0">
              <a:cs typeface="B Nazanin" panose="00000400000000000000" pitchFamily="2" charset="-78"/>
            </a:endParaRPr>
          </a:p>
          <a:p>
            <a:pPr marL="0" indent="0" algn="r" rtl="1">
              <a:buNone/>
            </a:pPr>
            <a:r>
              <a:rPr lang="ar-SA" dirty="0">
                <a:cs typeface="B Nazanin" panose="00000400000000000000" pitchFamily="2" charset="-78"/>
              </a:rPr>
              <a:t>گوشت منبع غذایی مهمی از </a:t>
            </a:r>
            <a:r>
              <a:rPr lang="ar-SA" dirty="0">
                <a:solidFill>
                  <a:schemeClr val="accent2"/>
                </a:solidFill>
                <a:cs typeface="B Nazanin" panose="00000400000000000000" pitchFamily="2" charset="-78"/>
              </a:rPr>
              <a:t>پروتئین</a:t>
            </a:r>
            <a:r>
              <a:rPr lang="ar-SA" dirty="0">
                <a:cs typeface="B Nazanin" panose="00000400000000000000" pitchFamily="2" charset="-78"/>
              </a:rPr>
              <a:t> ، ویتامین های گروه</a:t>
            </a:r>
            <a:r>
              <a:rPr lang="en-US" dirty="0">
                <a:cs typeface="B Nazanin" panose="00000400000000000000" pitchFamily="2" charset="-78"/>
              </a:rPr>
              <a:t>B </a:t>
            </a:r>
            <a:r>
              <a:rPr lang="ar-SA" dirty="0">
                <a:cs typeface="B Nazanin" panose="00000400000000000000" pitchFamily="2" charset="-78"/>
              </a:rPr>
              <a:t>و املاحی مانند آهن، روی، منیزیم و فسفر است</a:t>
            </a:r>
            <a:r>
              <a:rPr lang="en-US" dirty="0">
                <a:cs typeface="B Nazanin" panose="00000400000000000000" pitchFamily="2" charset="-78"/>
              </a:rPr>
              <a:t>. </a:t>
            </a:r>
            <a:r>
              <a:rPr lang="ar-SA" dirty="0">
                <a:cs typeface="B Nazanin" panose="00000400000000000000" pitchFamily="2" charset="-78"/>
              </a:rPr>
              <a:t>همچنین کمبود روی نیز با عوارضی از قبیل اختلال در رشد قدی و قوای جنسی ، اختلال در رشد جنین، سقط جنین و کم اشتهایی همراه است که در بسیاری از زنان و نوجوانان قابل مشاهده است. روی قابلیت جذب بالایی در بدن دارد</a:t>
            </a:r>
            <a:endParaRPr lang="fa-IR" dirty="0">
              <a:cs typeface="B Nazanin" panose="00000400000000000000" pitchFamily="2" charset="-78"/>
            </a:endParaRPr>
          </a:p>
          <a:p>
            <a:pPr marL="0" indent="0" algn="r" rtl="1">
              <a:buNone/>
            </a:pPr>
            <a:r>
              <a:rPr lang="ar-SA" dirty="0">
                <a:cs typeface="B Nazanin" panose="00000400000000000000" pitchFamily="2" charset="-78"/>
              </a:rPr>
              <a:t>.به طور خلاصه می توان گفت که گوشت ماده ی غذایی پروتئینی با ارزشی است. گوشت دارای مقدار زیادی چربی نیز هست</a:t>
            </a:r>
            <a:r>
              <a:rPr lang="en-US" dirty="0">
                <a:cs typeface="B Nazanin" panose="00000400000000000000" pitchFamily="2" charset="-78"/>
              </a:rPr>
              <a:t>.</a:t>
            </a:r>
          </a:p>
          <a:p>
            <a:pPr marL="0" indent="0">
              <a:buNone/>
            </a:pPr>
            <a:endParaRPr lang="fa-IR" dirty="0">
              <a:cs typeface="B Nazanin" panose="00000400000000000000" pitchFamily="2" charset="-78"/>
            </a:endParaRPr>
          </a:p>
        </p:txBody>
      </p:sp>
      <p:pic>
        <p:nvPicPr>
          <p:cNvPr id="5" name="25EE4889">
            <a:hlinkClick r:id="" action="ppaction://media"/>
            <a:extLst>
              <a:ext uri="{FF2B5EF4-FFF2-40B4-BE49-F238E27FC236}">
                <a16:creationId xmlns:a16="http://schemas.microsoft.com/office/drawing/2014/main" id="{376E7A22-FCD5-444A-95B7-E51C22D8B8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960417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496B-AC63-4983-BC4F-F3BD901A5320}"/>
              </a:ext>
            </a:extLst>
          </p:cNvPr>
          <p:cNvSpPr>
            <a:spLocks noGrp="1"/>
          </p:cNvSpPr>
          <p:nvPr>
            <p:ph type="title"/>
          </p:nvPr>
        </p:nvSpPr>
        <p:spPr/>
        <p:txBody>
          <a:bodyPr>
            <a:normAutofit/>
          </a:bodyPr>
          <a:lstStyle/>
          <a:p>
            <a:pPr algn="r" rtl="1"/>
            <a:r>
              <a:rPr lang="ar-SA" sz="4000" dirty="0">
                <a:solidFill>
                  <a:srgbClr val="FF0000"/>
                </a:solidFill>
                <a:cs typeface="B Titr" panose="00000700000000000000" pitchFamily="2" charset="-78"/>
              </a:rPr>
              <a:t>انواع </a:t>
            </a:r>
            <a:r>
              <a:rPr lang="ar-SA" sz="4000" dirty="0" smtClean="0">
                <a:solidFill>
                  <a:srgbClr val="FF0000"/>
                </a:solidFill>
                <a:cs typeface="B Titr" panose="00000700000000000000" pitchFamily="2" charset="-78"/>
              </a:rPr>
              <a:t>گوشت</a:t>
            </a:r>
            <a:r>
              <a:rPr lang="en-US" sz="4000" dirty="0" smtClean="0">
                <a:solidFill>
                  <a:srgbClr val="FF0000"/>
                </a:solidFill>
                <a:cs typeface="B Titr" panose="00000700000000000000" pitchFamily="2" charset="-78"/>
              </a:rPr>
              <a:t/>
            </a:r>
            <a:br>
              <a:rPr lang="en-US" sz="4000" dirty="0" smtClean="0">
                <a:solidFill>
                  <a:srgbClr val="FF0000"/>
                </a:solidFill>
                <a:cs typeface="B Titr" panose="00000700000000000000" pitchFamily="2" charset="-78"/>
              </a:rPr>
            </a:br>
            <a:endParaRPr lang="fa-IR" sz="40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E73745B3-FD3A-4B1C-B5DB-002D080DA77D}"/>
              </a:ext>
            </a:extLst>
          </p:cNvPr>
          <p:cNvSpPr>
            <a:spLocks noGrp="1"/>
          </p:cNvSpPr>
          <p:nvPr>
            <p:ph idx="1"/>
          </p:nvPr>
        </p:nvSpPr>
        <p:spPr>
          <a:xfrm>
            <a:off x="838200" y="1364974"/>
            <a:ext cx="10515600" cy="4811989"/>
          </a:xfrm>
        </p:spPr>
        <p:txBody>
          <a:bodyPr>
            <a:normAutofit/>
          </a:bodyPr>
          <a:lstStyle/>
          <a:p>
            <a:pPr marL="0" indent="0" algn="r" rtl="1">
              <a:buNone/>
            </a:pPr>
            <a:r>
              <a:rPr lang="ar-SA" dirty="0">
                <a:solidFill>
                  <a:schemeClr val="accent2"/>
                </a:solidFill>
                <a:cs typeface="B Nazanin" panose="00000400000000000000" pitchFamily="2" charset="-78"/>
              </a:rPr>
              <a:t>گوشت قرمز</a:t>
            </a:r>
            <a:r>
              <a:rPr lang="ar-SA" dirty="0">
                <a:cs typeface="B Nazanin" panose="00000400000000000000" pitchFamily="2" charset="-78"/>
              </a:rPr>
              <a:t>:</a:t>
            </a:r>
            <a:endParaRPr lang="en-US" dirty="0">
              <a:cs typeface="B Nazanin" panose="00000400000000000000" pitchFamily="2" charset="-78"/>
            </a:endParaRPr>
          </a:p>
          <a:p>
            <a:pPr marL="0" indent="0" algn="r" rtl="1">
              <a:buNone/>
            </a:pPr>
            <a:r>
              <a:rPr lang="ar-SA" dirty="0">
                <a:cs typeface="B Nazanin" panose="00000400000000000000" pitchFamily="2" charset="-78"/>
              </a:rPr>
              <a:t>که شامل گوشت گاو ، گوسفند و گوساله و بره و... می باشد که سرشار از </a:t>
            </a:r>
            <a:r>
              <a:rPr lang="fa-IR" dirty="0">
                <a:cs typeface="B Nazanin" panose="00000400000000000000" pitchFamily="2" charset="-78"/>
              </a:rPr>
              <a:t>پروتئين ها </a:t>
            </a:r>
            <a:r>
              <a:rPr lang="ar-SA" dirty="0">
                <a:cs typeface="B Nazanin" panose="00000400000000000000" pitchFamily="2" charset="-78"/>
              </a:rPr>
              <a:t>ویتامین های مفید برای بدن می باشد. </a:t>
            </a:r>
            <a:endParaRPr lang="en-US" dirty="0">
              <a:cs typeface="B Nazanin" panose="00000400000000000000" pitchFamily="2" charset="-78"/>
            </a:endParaRPr>
          </a:p>
          <a:p>
            <a:pPr marL="0" indent="0" algn="r" rtl="1">
              <a:buNone/>
            </a:pPr>
            <a:r>
              <a:rPr lang="ar-SA" dirty="0">
                <a:solidFill>
                  <a:schemeClr val="accent2"/>
                </a:solidFill>
                <a:cs typeface="B Nazanin" panose="00000400000000000000" pitchFamily="2" charset="-78"/>
              </a:rPr>
              <a:t>ماهی</a:t>
            </a:r>
            <a:r>
              <a:rPr lang="en-US" dirty="0">
                <a:cs typeface="B Nazanin" panose="00000400000000000000" pitchFamily="2" charset="-78"/>
              </a:rPr>
              <a:t>:</a:t>
            </a:r>
          </a:p>
          <a:p>
            <a:pPr marL="0" indent="0" algn="r" rtl="1">
              <a:buNone/>
            </a:pPr>
            <a:r>
              <a:rPr lang="ar-SA" dirty="0">
                <a:cs typeface="B Nazanin" panose="00000400000000000000" pitchFamily="2" charset="-78"/>
              </a:rPr>
              <a:t>سرشار از پروتئین، ویتامین ها و مواد مورد نیاز بدن است.. پروتئین حیوانی به ویژه ماهی به دلیل داشتن اسیدهای آمینه لازم و عوامل محرک رشد اثر مهمی در ترمیم بافت ها و سلامتی و شادابی انسان و به طور کلی رشد بدن دارد و کمبود این پروتئین سبب عدم تعادل دستگاه عصبی گشته و عقب ماندگی فکری و رنجوری و ضعف جسمانی را در انسان پدیدمی آورد و مقاومت بدن را در برابر بیماری های عفونی کاهش می دهد. </a:t>
            </a:r>
            <a:endParaRPr lang="en-US" dirty="0">
              <a:cs typeface="B Nazanin" panose="00000400000000000000" pitchFamily="2" charset="-78"/>
            </a:endParaRPr>
          </a:p>
        </p:txBody>
      </p:sp>
      <p:pic>
        <p:nvPicPr>
          <p:cNvPr id="5" name="FC3AB0E1">
            <a:hlinkClick r:id="" action="ppaction://media"/>
            <a:extLst>
              <a:ext uri="{FF2B5EF4-FFF2-40B4-BE49-F238E27FC236}">
                <a16:creationId xmlns:a16="http://schemas.microsoft.com/office/drawing/2014/main" id="{1A109C70-2EBA-4A0E-8437-E4736EDCE2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86584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565" y="1423851"/>
            <a:ext cx="11159835" cy="4832092"/>
          </a:xfrm>
          <a:prstGeom prst="rect">
            <a:avLst/>
          </a:prstGeom>
        </p:spPr>
        <p:txBody>
          <a:bodyPr wrap="square">
            <a:spAutoFit/>
          </a:bodyPr>
          <a:lstStyle/>
          <a:p>
            <a:pPr algn="r" rtl="1"/>
            <a:r>
              <a:rPr lang="ar-SA" sz="2800" dirty="0">
                <a:solidFill>
                  <a:schemeClr val="accent2"/>
                </a:solidFill>
                <a:cs typeface="B Nazanin" panose="00000400000000000000" pitchFamily="2" charset="-78"/>
              </a:rPr>
              <a:t>گوشت مرغ</a:t>
            </a:r>
            <a:r>
              <a:rPr lang="ar-SA" sz="2800" dirty="0">
                <a:solidFill>
                  <a:schemeClr val="accent4"/>
                </a:solidFill>
                <a:cs typeface="B Nazanin" panose="00000400000000000000" pitchFamily="2" charset="-78"/>
              </a:rPr>
              <a:t>:</a:t>
            </a:r>
            <a:endParaRPr lang="en-US" sz="2800" dirty="0">
              <a:solidFill>
                <a:schemeClr val="accent4"/>
              </a:solidFill>
              <a:cs typeface="B Nazanin" panose="00000400000000000000" pitchFamily="2" charset="-78"/>
            </a:endParaRPr>
          </a:p>
          <a:p>
            <a:pPr algn="r" rtl="1"/>
            <a:r>
              <a:rPr lang="ar-SA" sz="2800" dirty="0">
                <a:solidFill>
                  <a:schemeClr val="accent4"/>
                </a:solidFill>
                <a:cs typeface="B Nazanin" panose="00000400000000000000" pitchFamily="2" charset="-78"/>
              </a:rPr>
              <a:t> </a:t>
            </a:r>
            <a:r>
              <a:rPr lang="ar-SA" sz="2800" dirty="0">
                <a:cs typeface="B Nazanin" panose="00000400000000000000" pitchFamily="2" charset="-78"/>
              </a:rPr>
              <a:t>گوشت مرغ كه جزء گوشت‌هاي سفيد است، در مقايسه با گوشت‌هاي قرمز چربي و آهن كمتري دارد ولي از نظر تأمين پروتئين مورد نياز بدن و ديگر خواص غذائي نسبت به گوشت‌هاي قرمز كمبود خاصي ندارد</a:t>
            </a:r>
            <a:r>
              <a:rPr lang="en-US" sz="2800" dirty="0">
                <a:cs typeface="B Nazanin" panose="00000400000000000000" pitchFamily="2" charset="-78"/>
              </a:rPr>
              <a:t> </a:t>
            </a:r>
            <a:r>
              <a:rPr lang="ar-SA" sz="2800" dirty="0">
                <a:cs typeface="B Nazanin" panose="00000400000000000000" pitchFamily="2" charset="-78"/>
              </a:rPr>
              <a:t>و منبع خیلی خوب پروتئین است .</a:t>
            </a:r>
            <a:endParaRPr lang="en-US" sz="2800" dirty="0">
              <a:cs typeface="B Nazanin" panose="00000400000000000000" pitchFamily="2" charset="-78"/>
            </a:endParaRPr>
          </a:p>
          <a:p>
            <a:pPr algn="r" rtl="1"/>
            <a:r>
              <a:rPr lang="ar-SA" sz="2800" dirty="0">
                <a:solidFill>
                  <a:schemeClr val="accent2"/>
                </a:solidFill>
                <a:cs typeface="B Nazanin" panose="00000400000000000000" pitchFamily="2" charset="-78"/>
              </a:rPr>
              <a:t>گوشت شتر</a:t>
            </a:r>
            <a:r>
              <a:rPr lang="ar-SA" sz="2800" dirty="0">
                <a:cs typeface="B Nazanin" panose="00000400000000000000" pitchFamily="2" charset="-78"/>
              </a:rPr>
              <a:t>:</a:t>
            </a:r>
            <a:endParaRPr lang="en-US" sz="2800" dirty="0">
              <a:cs typeface="B Nazanin" panose="00000400000000000000" pitchFamily="2" charset="-78"/>
            </a:endParaRPr>
          </a:p>
          <a:p>
            <a:pPr algn="r" rtl="1"/>
            <a:r>
              <a:rPr lang="ar-SA" sz="2800" dirty="0">
                <a:cs typeface="B Nazanin" panose="00000400000000000000" pitchFamily="2" charset="-78"/>
              </a:rPr>
              <a:t>گوشت شتر از جهت ترکیب شیمیایی با گوشت سایر دام‌ های اهلی تفاوت دارد. گوشت شتر در مقایسه با گوشت گاو از میزان پروتئین کمتری برخوردار است و از لحاظ شکل ظاهری شبیه گوشت گوسفند است. این گوشت در مقایسه با سایر گوشت ‌ها از سدیم بیشتری برخوردار است، اما میزان پتاسیم آن کمتر است و در مقایسه با گوشت گاو و گوسفند از لحاظ درجه</a:t>
            </a:r>
            <a:r>
              <a:rPr lang="en-US" sz="2800" dirty="0">
                <a:cs typeface="B Nazanin" panose="00000400000000000000" pitchFamily="2" charset="-78"/>
              </a:rPr>
              <a:t>PH </a:t>
            </a:r>
            <a:r>
              <a:rPr lang="ar-SA" sz="2800" dirty="0">
                <a:cs typeface="B Nazanin" panose="00000400000000000000" pitchFamily="2" charset="-78"/>
              </a:rPr>
              <a:t>بسیار متفاوت می ‌باشد، در نتیجه برای عملیات فرآوری گوشت بسیار مناسب است</a:t>
            </a:r>
            <a:r>
              <a:rPr lang="en-US" sz="2800" dirty="0">
                <a:cs typeface="B Nazanin" panose="00000400000000000000" pitchFamily="2" charset="-78"/>
              </a:rPr>
              <a:t>.</a:t>
            </a:r>
          </a:p>
          <a:p>
            <a:pPr algn="r"/>
            <a:r>
              <a:rPr lang="ar-SA" sz="2800" dirty="0">
                <a:cs typeface="B Nazanin" panose="00000400000000000000" pitchFamily="2" charset="-78"/>
              </a:rPr>
              <a:t> </a:t>
            </a:r>
            <a:r>
              <a:rPr lang="ar-SA" sz="2800" dirty="0">
                <a:solidFill>
                  <a:schemeClr val="accent2"/>
                </a:solidFill>
                <a:cs typeface="B Nazanin" panose="00000400000000000000" pitchFamily="2" charset="-78"/>
              </a:rPr>
              <a:t>گوشت بلدرچین </a:t>
            </a:r>
            <a:r>
              <a:rPr lang="ar-SA" sz="2800" dirty="0">
                <a:cs typeface="B Nazanin" panose="00000400000000000000" pitchFamily="2" charset="-78"/>
              </a:rPr>
              <a:t>:ارزش غذایی گوشت بلدرچین تقریباً مشابه گوشت مرغ است</a:t>
            </a:r>
            <a:endParaRPr lang="fa-IR" sz="2800" dirty="0">
              <a:cs typeface="B Nazanin" panose="00000400000000000000" pitchFamily="2" charset="-78"/>
            </a:endParaRPr>
          </a:p>
        </p:txBody>
      </p:sp>
      <p:pic>
        <p:nvPicPr>
          <p:cNvPr id="4" name="BE2BCCDD">
            <a:hlinkClick r:id="" action="ppaction://media"/>
            <a:extLst>
              <a:ext uri="{FF2B5EF4-FFF2-40B4-BE49-F238E27FC236}">
                <a16:creationId xmlns:a16="http://schemas.microsoft.com/office/drawing/2014/main" id="{E625601C-1543-460F-8436-980455C3D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679068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4FEDAA-4022-4A5B-8DA2-4EA73BDD1A7B}"/>
              </a:ext>
            </a:extLst>
          </p:cNvPr>
          <p:cNvSpPr>
            <a:spLocks noGrp="1"/>
          </p:cNvSpPr>
          <p:nvPr>
            <p:ph idx="1"/>
          </p:nvPr>
        </p:nvSpPr>
        <p:spPr>
          <a:xfrm>
            <a:off x="902804" y="1086678"/>
            <a:ext cx="10386391" cy="5090285"/>
          </a:xfrm>
        </p:spPr>
        <p:txBody>
          <a:bodyPr>
            <a:normAutofit/>
          </a:bodyPr>
          <a:lstStyle/>
          <a:p>
            <a:pPr marL="0" indent="0" algn="r" rtl="1">
              <a:buNone/>
            </a:pPr>
            <a:r>
              <a:rPr lang="ar-SA" sz="3600" dirty="0">
                <a:solidFill>
                  <a:srgbClr val="FF0000"/>
                </a:solidFill>
                <a:cs typeface="B Nazanin" panose="00000400000000000000" pitchFamily="2" charset="-78"/>
              </a:rPr>
              <a:t>گوشت </a:t>
            </a:r>
            <a:r>
              <a:rPr lang="ar-SA" sz="3600" dirty="0" smtClean="0">
                <a:solidFill>
                  <a:srgbClr val="FF0000"/>
                </a:solidFill>
                <a:cs typeface="B Nazanin" panose="00000400000000000000" pitchFamily="2" charset="-78"/>
              </a:rPr>
              <a:t>بوقلمون</a:t>
            </a:r>
            <a:endParaRPr lang="en-US" sz="3600" dirty="0">
              <a:solidFill>
                <a:srgbClr val="FF0000"/>
              </a:solidFill>
              <a:cs typeface="B Nazanin" panose="00000400000000000000" pitchFamily="2" charset="-78"/>
            </a:endParaRPr>
          </a:p>
          <a:p>
            <a:pPr marL="0" indent="0" algn="r" rtl="1">
              <a:buNone/>
            </a:pPr>
            <a:r>
              <a:rPr lang="ar-SA" dirty="0">
                <a:cs typeface="B Nazanin" panose="00000400000000000000" pitchFamily="2" charset="-78"/>
              </a:rPr>
              <a:t>در بین انواع گوشت سفید، گوشت بوقلمون کمترین چربی را دارد. یکی از ویژگی های منحصر به فرد گوشت بوقلمون نسبت به سایر گوشت های سفید، ویتامین </a:t>
            </a:r>
            <a:r>
              <a:rPr lang="en-US" dirty="0">
                <a:cs typeface="B Nazanin" panose="00000400000000000000" pitchFamily="2" charset="-78"/>
              </a:rPr>
              <a:t>A</a:t>
            </a:r>
            <a:r>
              <a:rPr lang="ar-SA" dirty="0">
                <a:cs typeface="B Nazanin" panose="00000400000000000000" pitchFamily="2" charset="-78"/>
              </a:rPr>
              <a:t>  موجود در آن است که نقش مهمی در تقویت سیستم ایمنی بازی می کند، مصرف خاصی جز در بیماران مبتلا به نقرس ندارد. گوشت این پرنده حاوی هر دو نوع گوشت سفید و قرمز است. </a:t>
            </a:r>
            <a:endParaRPr lang="en-US" dirty="0">
              <a:cs typeface="B Nazanin" panose="00000400000000000000" pitchFamily="2" charset="-78"/>
            </a:endParaRPr>
          </a:p>
          <a:p>
            <a:pPr marL="0" indent="0" algn="r" rtl="1">
              <a:buNone/>
            </a:pPr>
            <a:r>
              <a:rPr lang="ar-SA" sz="3600" dirty="0">
                <a:solidFill>
                  <a:srgbClr val="FF0000"/>
                </a:solidFill>
                <a:cs typeface="B Nazanin" panose="00000400000000000000" pitchFamily="2" charset="-78"/>
              </a:rPr>
              <a:t> گوشت </a:t>
            </a:r>
            <a:r>
              <a:rPr lang="ar-SA" sz="3600" dirty="0" smtClean="0">
                <a:solidFill>
                  <a:srgbClr val="FF0000"/>
                </a:solidFill>
                <a:cs typeface="B Nazanin" panose="00000400000000000000" pitchFamily="2" charset="-78"/>
              </a:rPr>
              <a:t>شترمرغ</a:t>
            </a:r>
            <a:endParaRPr lang="en-US" sz="3600" dirty="0">
              <a:solidFill>
                <a:srgbClr val="FF0000"/>
              </a:solidFill>
              <a:cs typeface="B Nazanin" panose="00000400000000000000" pitchFamily="2" charset="-78"/>
            </a:endParaRPr>
          </a:p>
          <a:p>
            <a:pPr marL="0" indent="0" algn="r" rtl="1">
              <a:buNone/>
            </a:pPr>
            <a:r>
              <a:rPr lang="ar-SA" dirty="0">
                <a:cs typeface="B Nazanin" panose="00000400000000000000" pitchFamily="2" charset="-78"/>
              </a:rPr>
              <a:t>یکی از ویژگی های شترمرغ این است که اگرچه در دسته ماکیان قرار می گیرد، اما گوشت آن از لحاظ کالری از گوشت های قرمز کمتر است. و میزان چربی و کلسترول آن هم پایین تر است. چربی موجود در گوشت شترمرغ 66% کمتر از چربی گوشت گاو و حتی کمتر از گوشت مرغ است. گوشت شترمرغ منبع غنی از پروتئین بوده و یکی دیگر از ویژ گی های منحصر به فرد آن آهن بالای آن است. میزان آهن موجود در گوشت شترمرغ همسان با گوشت قرمز است  .</a:t>
            </a:r>
            <a:endParaRPr lang="en-US" dirty="0">
              <a:cs typeface="B Nazanin" panose="00000400000000000000" pitchFamily="2" charset="-78"/>
            </a:endParaRPr>
          </a:p>
          <a:p>
            <a:pPr marL="0" indent="0" algn="r" rtl="1">
              <a:buNone/>
            </a:pPr>
            <a:endParaRPr lang="fa-IR" dirty="0">
              <a:cs typeface="B Nazanin" panose="00000400000000000000" pitchFamily="2" charset="-78"/>
            </a:endParaRPr>
          </a:p>
        </p:txBody>
      </p:sp>
      <p:pic>
        <p:nvPicPr>
          <p:cNvPr id="2" name="D405C999">
            <a:hlinkClick r:id="" action="ppaction://media"/>
            <a:extLst>
              <a:ext uri="{FF2B5EF4-FFF2-40B4-BE49-F238E27FC236}">
                <a16:creationId xmlns:a16="http://schemas.microsoft.com/office/drawing/2014/main" id="{CDE1E048-310C-4FC6-B6AE-9581FCC61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10927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4E7AA3-F4EB-4B12-A7AA-DE64DA833959}"/>
              </a:ext>
            </a:extLst>
          </p:cNvPr>
          <p:cNvSpPr>
            <a:spLocks noGrp="1"/>
          </p:cNvSpPr>
          <p:nvPr>
            <p:ph idx="1"/>
          </p:nvPr>
        </p:nvSpPr>
        <p:spPr>
          <a:xfrm>
            <a:off x="1097507" y="902482"/>
            <a:ext cx="10515600" cy="5765800"/>
          </a:xfrm>
        </p:spPr>
        <p:txBody>
          <a:bodyPr>
            <a:normAutofit/>
          </a:bodyPr>
          <a:lstStyle/>
          <a:p>
            <a:pPr marL="457200" lvl="1" indent="0" algn="r" rtl="1">
              <a:buNone/>
            </a:pPr>
            <a:r>
              <a:rPr lang="fa-IR" sz="4400" dirty="0">
                <a:solidFill>
                  <a:srgbClr val="FF0000"/>
                </a:solidFill>
                <a:cs typeface="B Nazanin" panose="00000400000000000000" pitchFamily="2" charset="-78"/>
              </a:rPr>
              <a:t>گوشت</a:t>
            </a:r>
            <a:r>
              <a:rPr lang="fa-IR" sz="2800" dirty="0">
                <a:solidFill>
                  <a:srgbClr val="FF0000"/>
                </a:solidFill>
                <a:cs typeface="B Nazanin" panose="00000400000000000000" pitchFamily="2" charset="-78"/>
              </a:rPr>
              <a:t> </a:t>
            </a:r>
          </a:p>
          <a:p>
            <a:pPr marL="457200" lvl="1" indent="0" algn="r" rtl="1">
              <a:buNone/>
            </a:pPr>
            <a:endParaRPr lang="en-US" sz="2800" dirty="0">
              <a:solidFill>
                <a:srgbClr val="FF0000"/>
              </a:solidFill>
              <a:cs typeface="B Nazanin" panose="00000400000000000000" pitchFamily="2" charset="-78"/>
            </a:endParaRPr>
          </a:p>
          <a:p>
            <a:pPr marL="457200" lvl="1" indent="0" algn="r" rtl="1">
              <a:buNone/>
            </a:pPr>
            <a:r>
              <a:rPr lang="en-US" sz="2800" dirty="0">
                <a:solidFill>
                  <a:srgbClr val="FF0000"/>
                </a:solidFill>
                <a:cs typeface="B Nazanin" panose="00000400000000000000" pitchFamily="2" charset="-78"/>
              </a:rPr>
              <a:t> </a:t>
            </a:r>
            <a:r>
              <a:rPr lang="ar-SA" sz="2800" dirty="0">
                <a:cs typeface="B Nazanin" panose="00000400000000000000" pitchFamily="2" charset="-78"/>
              </a:rPr>
              <a:t>حاوی مقادیر زیادی </a:t>
            </a:r>
            <a:r>
              <a:rPr lang="ar-SA" sz="2800" dirty="0">
                <a:solidFill>
                  <a:srgbClr val="92D050"/>
                </a:solidFill>
                <a:cs typeface="B Nazanin" panose="00000400000000000000" pitchFamily="2" charset="-78"/>
              </a:rPr>
              <a:t>آهن، </a:t>
            </a:r>
            <a:r>
              <a:rPr lang="fa-IR" sz="2800" dirty="0">
                <a:solidFill>
                  <a:srgbClr val="92D050"/>
                </a:solidFill>
                <a:cs typeface="B Nazanin" panose="00000400000000000000" pitchFamily="2" charset="-78"/>
              </a:rPr>
              <a:t>پروتئين</a:t>
            </a:r>
            <a:r>
              <a:rPr lang="en-US" sz="2800" dirty="0">
                <a:solidFill>
                  <a:srgbClr val="92D050"/>
                </a:solidFill>
                <a:cs typeface="B Nazanin" panose="00000400000000000000" pitchFamily="2" charset="-78"/>
              </a:rPr>
              <a:t> </a:t>
            </a:r>
            <a:r>
              <a:rPr lang="ar-SA" sz="2800" dirty="0">
                <a:solidFill>
                  <a:srgbClr val="92D050"/>
                </a:solidFill>
                <a:cs typeface="B Nazanin" panose="00000400000000000000" pitchFamily="2" charset="-78"/>
              </a:rPr>
              <a:t>و ویتامین</a:t>
            </a:r>
            <a:r>
              <a:rPr lang="en-US" sz="2800" dirty="0">
                <a:solidFill>
                  <a:srgbClr val="92D050"/>
                </a:solidFill>
                <a:cs typeface="B Nazanin" panose="00000400000000000000" pitchFamily="2" charset="-78"/>
              </a:rPr>
              <a:t> B12</a:t>
            </a:r>
            <a:r>
              <a:rPr lang="en-US" sz="2800" dirty="0">
                <a:cs typeface="B Nazanin" panose="00000400000000000000" pitchFamily="2" charset="-78"/>
              </a:rPr>
              <a:t> </a:t>
            </a:r>
            <a:r>
              <a:rPr lang="ar-SA" sz="2800" dirty="0">
                <a:cs typeface="B Nazanin" panose="00000400000000000000" pitchFamily="2" charset="-78"/>
              </a:rPr>
              <a:t>است. آهن موجود در غلات برای بدن به سهولت قابل استفاده نیست. می‌توان با افزودن ویتامین</a:t>
            </a:r>
            <a:r>
              <a:rPr lang="en-US" sz="2800" dirty="0">
                <a:cs typeface="B Nazanin" panose="00000400000000000000" pitchFamily="2" charset="-78"/>
              </a:rPr>
              <a:t> C </a:t>
            </a:r>
            <a:r>
              <a:rPr lang="ar-SA" sz="2800" dirty="0">
                <a:cs typeface="B Nazanin" panose="00000400000000000000" pitchFamily="2" charset="-78"/>
              </a:rPr>
              <a:t>جذب آهن را تا دو برابر افزایش داد بنابراین به افرادی که دچار </a:t>
            </a:r>
            <a:r>
              <a:rPr lang="fa-IR" sz="2800" dirty="0">
                <a:cs typeface="B Nazanin" panose="00000400000000000000" pitchFamily="2" charset="-78"/>
              </a:rPr>
              <a:t>كم خوني </a:t>
            </a:r>
            <a:r>
              <a:rPr lang="ar-SA" sz="2800" dirty="0">
                <a:cs typeface="B Nazanin" panose="00000400000000000000" pitchFamily="2" charset="-78"/>
              </a:rPr>
              <a:t>هستند مصرف مخصوصا </a:t>
            </a:r>
            <a:r>
              <a:rPr lang="fa-IR" sz="2800" dirty="0">
                <a:cs typeface="B Nazanin" panose="00000400000000000000" pitchFamily="2" charset="-78"/>
              </a:rPr>
              <a:t>گوشت </a:t>
            </a:r>
            <a:r>
              <a:rPr lang="ar-SA" sz="2800" dirty="0">
                <a:cs typeface="B Nazanin" panose="00000400000000000000" pitchFamily="2" charset="-78"/>
              </a:rPr>
              <a:t>قرمز توصیه می‌شود</a:t>
            </a:r>
            <a:r>
              <a:rPr lang="en-US" sz="2800" dirty="0">
                <a:cs typeface="B Nazanin" panose="00000400000000000000" pitchFamily="2" charset="-78"/>
              </a:rPr>
              <a:t>. </a:t>
            </a:r>
            <a:r>
              <a:rPr lang="fa-IR" sz="2800" dirty="0">
                <a:cs typeface="B Nazanin" panose="00000400000000000000" pitchFamily="2" charset="-78"/>
              </a:rPr>
              <a:t>گوشت </a:t>
            </a:r>
            <a:r>
              <a:rPr lang="ar-SA" sz="2800" dirty="0">
                <a:cs typeface="B Nazanin" panose="00000400000000000000" pitchFamily="2" charset="-78"/>
              </a:rPr>
              <a:t>را نباید زیاد سرخ کرد</a:t>
            </a:r>
            <a:r>
              <a:rPr lang="en-US" sz="2800" dirty="0">
                <a:cs typeface="B Nazanin" panose="00000400000000000000" pitchFamily="2" charset="-78"/>
              </a:rPr>
              <a:t>.</a:t>
            </a:r>
            <a:r>
              <a:rPr lang="ar-SA" sz="2800" dirty="0">
                <a:cs typeface="B Nazanin" panose="00000400000000000000" pitchFamily="2" charset="-78"/>
              </a:rPr>
              <a:t>توصیه می‌شود از</a:t>
            </a:r>
            <a:r>
              <a:rPr lang="en-US" sz="2800" dirty="0">
                <a:cs typeface="B Nazanin" panose="00000400000000000000" pitchFamily="2" charset="-78"/>
                <a:hlinkClick r:id="rId4" tooltip=" انواع &lt;a style='color:#000' title='گوشت' href='http://www.akairan.com/health/taghziyeh-salem/201401297919.html'&gt;گوشت&lt;/a&gt; "/>
              </a:rPr>
              <a:t> </a:t>
            </a:r>
            <a:r>
              <a:rPr lang="fa-IR" sz="2800" dirty="0">
                <a:cs typeface="B Nazanin" panose="00000400000000000000" pitchFamily="2" charset="-78"/>
              </a:rPr>
              <a:t>انواع گوشت </a:t>
            </a:r>
            <a:r>
              <a:rPr lang="ar-SA" sz="2800" dirty="0">
                <a:cs typeface="B Nazanin" panose="00000400000000000000" pitchFamily="2" charset="-78"/>
              </a:rPr>
              <a:t>به تناوب مصرف شود</a:t>
            </a:r>
            <a:r>
              <a:rPr lang="fa-IR" sz="2800" dirty="0">
                <a:cs typeface="B Nazanin" panose="00000400000000000000" pitchFamily="2" charset="-78"/>
              </a:rPr>
              <a:t>.گوشت </a:t>
            </a:r>
            <a:r>
              <a:rPr lang="ar-SA" sz="2800" dirty="0">
                <a:cs typeface="B Nazanin" panose="00000400000000000000" pitchFamily="2" charset="-78"/>
              </a:rPr>
              <a:t>گوساله‌ حاوی مقادیر زیادی روی و جگر حاوی مقادیر زیادی آهن است</a:t>
            </a:r>
            <a:r>
              <a:rPr lang="en-US" sz="2800" dirty="0">
                <a:cs typeface="B Nazanin" panose="00000400000000000000" pitchFamily="2" charset="-78"/>
              </a:rPr>
              <a:t>.</a:t>
            </a:r>
            <a:r>
              <a:rPr lang="ar-SA" sz="2800" dirty="0">
                <a:cs typeface="B Nazanin" panose="00000400000000000000" pitchFamily="2" charset="-78"/>
              </a:rPr>
              <a:t>اما به خاطر وجود مقادیر زیاد ویتامین </a:t>
            </a:r>
            <a:r>
              <a:rPr lang="en-US" sz="2800" dirty="0">
                <a:cs typeface="B Nazanin" panose="00000400000000000000" pitchFamily="2" charset="-78"/>
              </a:rPr>
              <a:t>A </a:t>
            </a:r>
            <a:r>
              <a:rPr lang="ar-SA" sz="2800" dirty="0">
                <a:cs typeface="B Nazanin" panose="00000400000000000000" pitchFamily="2" charset="-78"/>
              </a:rPr>
              <a:t>در جگر نباید بیشتر از دو بار در ماه مصرف شود زیرا ویتامین</a:t>
            </a:r>
            <a:r>
              <a:rPr lang="en-US" sz="2800" dirty="0">
                <a:cs typeface="B Nazanin" panose="00000400000000000000" pitchFamily="2" charset="-78"/>
              </a:rPr>
              <a:t> A </a:t>
            </a:r>
            <a:r>
              <a:rPr lang="ar-SA" sz="2800" dirty="0">
                <a:cs typeface="B Nazanin" panose="00000400000000000000" pitchFamily="2" charset="-78"/>
              </a:rPr>
              <a:t>جزء ویتامین‌های محلول در چربی است که تجمع بیش از نیاز بدن منجر به عوارض نامطلوبی در فرد می‌شود</a:t>
            </a:r>
            <a:r>
              <a:rPr lang="en-US" sz="2800" dirty="0">
                <a:cs typeface="B Nazanin" panose="00000400000000000000" pitchFamily="2" charset="-78"/>
              </a:rPr>
              <a:t>.</a:t>
            </a:r>
          </a:p>
          <a:p>
            <a:pPr marL="0" indent="0" algn="r" rtl="1">
              <a:buNone/>
            </a:pPr>
            <a:endParaRPr lang="fa-IR" dirty="0">
              <a:cs typeface="B Nazanin" panose="00000400000000000000" pitchFamily="2" charset="-78"/>
            </a:endParaRPr>
          </a:p>
        </p:txBody>
      </p:sp>
      <p:pic>
        <p:nvPicPr>
          <p:cNvPr id="2" name="9A7146A9">
            <a:hlinkClick r:id="" action="ppaction://media"/>
            <a:extLst>
              <a:ext uri="{FF2B5EF4-FFF2-40B4-BE49-F238E27FC236}">
                <a16:creationId xmlns:a16="http://schemas.microsoft.com/office/drawing/2014/main" id="{B3E4D1C7-F647-4543-8C75-621E5062B7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414579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9763" y="1935143"/>
            <a:ext cx="10432473" cy="3539430"/>
          </a:xfrm>
          <a:prstGeom prst="rect">
            <a:avLst/>
          </a:prstGeom>
        </p:spPr>
        <p:txBody>
          <a:bodyPr wrap="square">
            <a:spAutoFit/>
          </a:bodyPr>
          <a:lstStyle/>
          <a:p>
            <a:pPr algn="r" rtl="1"/>
            <a:r>
              <a:rPr lang="ar-SA" sz="2800" dirty="0">
                <a:cs typeface="B Nazanin" panose="00000400000000000000" pitchFamily="2" charset="-78"/>
              </a:rPr>
              <a:t>همچنین گوشت دارای ویتامین‌های </a:t>
            </a:r>
            <a:r>
              <a:rPr lang="en-US" sz="2800" dirty="0">
                <a:cs typeface="B Nazanin" panose="00000400000000000000" pitchFamily="2" charset="-78"/>
              </a:rPr>
              <a:t>B6 </a:t>
            </a:r>
            <a:r>
              <a:rPr lang="ar-SA" sz="2800" dirty="0">
                <a:cs typeface="B Nazanin" panose="00000400000000000000" pitchFamily="2" charset="-78"/>
              </a:rPr>
              <a:t>و</a:t>
            </a:r>
            <a:r>
              <a:rPr lang="en-US" sz="2800" dirty="0">
                <a:cs typeface="B Nazanin" panose="00000400000000000000" pitchFamily="2" charset="-78"/>
              </a:rPr>
              <a:t>  </a:t>
            </a:r>
            <a:r>
              <a:rPr lang="ar-SA" sz="2800" dirty="0">
                <a:cs typeface="B Nazanin" panose="00000400000000000000" pitchFamily="2" charset="-78"/>
              </a:rPr>
              <a:t>و سروتونین بوده است که در درمان کم شدن </a:t>
            </a:r>
            <a:r>
              <a:rPr lang="fa-IR" sz="2800" dirty="0">
                <a:cs typeface="B Nazanin" panose="00000400000000000000" pitchFamily="2" charset="-78"/>
              </a:rPr>
              <a:t>حافظه </a:t>
            </a:r>
            <a:r>
              <a:rPr lang="ar-SA" sz="2800" dirty="0">
                <a:cs typeface="B Nazanin" panose="00000400000000000000" pitchFamily="2" charset="-78"/>
              </a:rPr>
              <a:t> در</a:t>
            </a:r>
            <a:r>
              <a:rPr lang="fa-IR" sz="2800" dirty="0">
                <a:cs typeface="B Nazanin" panose="00000400000000000000" pitchFamily="2" charset="-78"/>
              </a:rPr>
              <a:t>كودكان</a:t>
            </a:r>
            <a:r>
              <a:rPr lang="en-US" sz="2800" dirty="0">
                <a:cs typeface="B Nazanin" panose="00000400000000000000" pitchFamily="2" charset="-78"/>
              </a:rPr>
              <a:t> </a:t>
            </a:r>
            <a:r>
              <a:rPr lang="ar-SA" sz="2800" dirty="0">
                <a:cs typeface="B Nazanin" panose="00000400000000000000" pitchFamily="2" charset="-78"/>
              </a:rPr>
              <a:t>و اختلال حواس در سالمندان بسیار کارآمد است</a:t>
            </a:r>
            <a:r>
              <a:rPr lang="en-US" sz="2800" dirty="0">
                <a:cs typeface="B Nazanin" panose="00000400000000000000" pitchFamily="2" charset="-78"/>
              </a:rPr>
              <a:t>.</a:t>
            </a:r>
            <a:r>
              <a:rPr lang="ar-SA" sz="2800" dirty="0">
                <a:cs typeface="B Nazanin" panose="00000400000000000000" pitchFamily="2" charset="-78"/>
              </a:rPr>
              <a:t> استفاده از آب </a:t>
            </a:r>
            <a:r>
              <a:rPr lang="fa-IR" sz="2800" dirty="0">
                <a:cs typeface="B Nazanin" panose="00000400000000000000" pitchFamily="2" charset="-78"/>
              </a:rPr>
              <a:t>گوشت تاثير</a:t>
            </a:r>
            <a:r>
              <a:rPr lang="ar-SA" sz="2800" dirty="0">
                <a:cs typeface="B Nazanin" panose="00000400000000000000" pitchFamily="2" charset="-78"/>
              </a:rPr>
              <a:t>چشمگیری در درمان </a:t>
            </a:r>
            <a:r>
              <a:rPr lang="fa-IR" sz="2800" dirty="0">
                <a:cs typeface="B Nazanin" panose="00000400000000000000" pitchFamily="2" charset="-78"/>
              </a:rPr>
              <a:t>افسردگي </a:t>
            </a:r>
            <a:r>
              <a:rPr lang="ar-SA" sz="2800" dirty="0">
                <a:cs typeface="B Nazanin" panose="00000400000000000000" pitchFamily="2" charset="-78"/>
              </a:rPr>
              <a:t>و مشکلات </a:t>
            </a:r>
            <a:r>
              <a:rPr lang="fa-IR" sz="2800" dirty="0">
                <a:cs typeface="B Nazanin" panose="00000400000000000000" pitchFamily="2" charset="-78"/>
              </a:rPr>
              <a:t>حافظه </a:t>
            </a:r>
            <a:r>
              <a:rPr lang="ar-SA" sz="2800" dirty="0">
                <a:cs typeface="B Nazanin" panose="00000400000000000000" pitchFamily="2" charset="-78"/>
              </a:rPr>
              <a:t>از قبیل فراموش</a:t>
            </a:r>
            <a:r>
              <a:rPr lang="fa-IR" sz="2800" dirty="0">
                <a:cs typeface="B Nazanin" panose="00000400000000000000" pitchFamily="2" charset="-78"/>
              </a:rPr>
              <a:t>ي </a:t>
            </a:r>
            <a:r>
              <a:rPr lang="ar-SA" sz="2800" dirty="0">
                <a:cs typeface="B Nazanin" panose="00000400000000000000" pitchFamily="2" charset="-78"/>
              </a:rPr>
              <a:t> و ارتقای </a:t>
            </a:r>
            <a:r>
              <a:rPr lang="fa-IR" sz="2800" dirty="0">
                <a:cs typeface="B Nazanin" panose="00000400000000000000" pitchFamily="2" charset="-78"/>
              </a:rPr>
              <a:t>حافظه</a:t>
            </a:r>
            <a:r>
              <a:rPr lang="ar-SA" sz="2800" dirty="0">
                <a:cs typeface="B Nazanin" panose="00000400000000000000" pitchFamily="2" charset="-78"/>
              </a:rPr>
              <a:t> کوتاه مدت دارد</a:t>
            </a:r>
            <a:r>
              <a:rPr lang="en-US" sz="2800" dirty="0">
                <a:cs typeface="B Nazanin" panose="00000400000000000000" pitchFamily="2" charset="-78"/>
              </a:rPr>
              <a:t>.</a:t>
            </a:r>
          </a:p>
          <a:p>
            <a:pPr algn="r" rtl="1"/>
            <a:r>
              <a:rPr lang="ar-SA" sz="2800" dirty="0">
                <a:cs typeface="B Nazanin" panose="00000400000000000000" pitchFamily="2" charset="-78"/>
              </a:rPr>
              <a:t>ارزش غذایی </a:t>
            </a:r>
            <a:r>
              <a:rPr lang="fa-IR" sz="2800" dirty="0">
                <a:cs typeface="B Nazanin" panose="00000400000000000000" pitchFamily="2" charset="-78"/>
              </a:rPr>
              <a:t>پروتئين </a:t>
            </a:r>
            <a:r>
              <a:rPr lang="ar-SA" sz="2800" dirty="0">
                <a:cs typeface="B Nazanin" panose="00000400000000000000" pitchFamily="2" charset="-78"/>
              </a:rPr>
              <a:t>حیوانی نسبت به </a:t>
            </a:r>
            <a:r>
              <a:rPr lang="fa-IR" sz="2800" dirty="0">
                <a:cs typeface="B Nazanin" panose="00000400000000000000" pitchFamily="2" charset="-78"/>
              </a:rPr>
              <a:t>پروتئين</a:t>
            </a:r>
            <a:r>
              <a:rPr lang="en-US" sz="2800" dirty="0">
                <a:cs typeface="B Nazanin" panose="00000400000000000000" pitchFamily="2" charset="-78"/>
              </a:rPr>
              <a:t> </a:t>
            </a:r>
            <a:r>
              <a:rPr lang="ar-SA" sz="2800" dirty="0">
                <a:cs typeface="B Nazanin" panose="00000400000000000000" pitchFamily="2" charset="-78"/>
              </a:rPr>
              <a:t>گیاهی بیشتر است. زیرا </a:t>
            </a:r>
            <a:r>
              <a:rPr lang="fa-IR" sz="2800" dirty="0">
                <a:cs typeface="B Nazanin" panose="00000400000000000000" pitchFamily="2" charset="-78"/>
              </a:rPr>
              <a:t>پروتئين گوشت </a:t>
            </a:r>
            <a:r>
              <a:rPr lang="ar-SA" sz="2800" dirty="0">
                <a:cs typeface="B Nazanin" panose="00000400000000000000" pitchFamily="2" charset="-78"/>
              </a:rPr>
              <a:t>دارای مقدار زیادی از </a:t>
            </a:r>
            <a:r>
              <a:rPr lang="ar-SA" sz="2800" dirty="0">
                <a:solidFill>
                  <a:schemeClr val="accent6"/>
                </a:solidFill>
                <a:cs typeface="B Nazanin" panose="00000400000000000000" pitchFamily="2" charset="-78"/>
              </a:rPr>
              <a:t>اسید آمینه‌های ضروری </a:t>
            </a:r>
            <a:r>
              <a:rPr lang="ar-SA" sz="2800" dirty="0">
                <a:cs typeface="B Nazanin" panose="00000400000000000000" pitchFamily="2" charset="-78"/>
              </a:rPr>
              <a:t>مورد نیاز است.م</a:t>
            </a:r>
            <a:r>
              <a:rPr lang="ar-SA" sz="2800" dirty="0">
                <a:solidFill>
                  <a:schemeClr val="accent6"/>
                </a:solidFill>
                <a:cs typeface="B Nazanin" panose="00000400000000000000" pitchFamily="2" charset="-78"/>
              </a:rPr>
              <a:t>واد معدنی </a:t>
            </a:r>
            <a:r>
              <a:rPr lang="ar-SA" sz="2800" dirty="0">
                <a:cs typeface="B Nazanin" panose="00000400000000000000" pitchFamily="2" charset="-78"/>
              </a:rPr>
              <a:t>موجود در </a:t>
            </a:r>
            <a:r>
              <a:rPr lang="fa-IR" sz="2800" dirty="0">
                <a:cs typeface="B Nazanin" panose="00000400000000000000" pitchFamily="2" charset="-78"/>
              </a:rPr>
              <a:t>گوشت</a:t>
            </a:r>
            <a:r>
              <a:rPr lang="en-US" sz="2800" dirty="0">
                <a:cs typeface="B Nazanin" panose="00000400000000000000" pitchFamily="2" charset="-78"/>
              </a:rPr>
              <a:t> </a:t>
            </a:r>
            <a:r>
              <a:rPr lang="ar-SA" sz="2800" dirty="0">
                <a:cs typeface="B Nazanin" panose="00000400000000000000" pitchFamily="2" charset="-78"/>
              </a:rPr>
              <a:t>یکی از عوامل موثر در ارزش غذایی </a:t>
            </a:r>
            <a:r>
              <a:rPr lang="fa-IR" sz="2800" dirty="0">
                <a:cs typeface="B Nazanin" panose="00000400000000000000" pitchFamily="2" charset="-78"/>
              </a:rPr>
              <a:t>گوشت </a:t>
            </a:r>
            <a:r>
              <a:rPr lang="ar-SA" sz="2800" dirty="0">
                <a:cs typeface="B Nazanin" panose="00000400000000000000" pitchFamily="2" charset="-78"/>
              </a:rPr>
              <a:t>هستند که به صورت ترکیبات آلی و املاح معدنی از جمله آهن، روی، سدیم، کلر، منیزیم و فسفر و ... نیز دیده می‌شوند</a:t>
            </a:r>
            <a:r>
              <a:rPr lang="en-US" sz="2800" dirty="0">
                <a:cs typeface="B Nazanin" panose="00000400000000000000" pitchFamily="2" charset="-78"/>
              </a:rPr>
              <a:t>.</a:t>
            </a:r>
          </a:p>
        </p:txBody>
      </p:sp>
      <p:pic>
        <p:nvPicPr>
          <p:cNvPr id="4" name="96EA5962">
            <a:hlinkClick r:id="" action="ppaction://media"/>
            <a:extLst>
              <a:ext uri="{FF2B5EF4-FFF2-40B4-BE49-F238E27FC236}">
                <a16:creationId xmlns:a16="http://schemas.microsoft.com/office/drawing/2014/main" id="{E66D029C-D0C2-403C-BA19-A2EAA387BA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668122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8F3A77-C109-4FA2-8E53-8CF898649F83}"/>
              </a:ext>
            </a:extLst>
          </p:cNvPr>
          <p:cNvSpPr>
            <a:spLocks noGrp="1"/>
          </p:cNvSpPr>
          <p:nvPr>
            <p:ph idx="1"/>
          </p:nvPr>
        </p:nvSpPr>
        <p:spPr>
          <a:xfrm>
            <a:off x="816490" y="1961432"/>
            <a:ext cx="10515600" cy="4351338"/>
          </a:xfrm>
        </p:spPr>
        <p:txBody>
          <a:bodyPr>
            <a:normAutofit/>
          </a:bodyPr>
          <a:lstStyle/>
          <a:p>
            <a:pPr marL="0" indent="0" algn="r" rtl="1">
              <a:buNone/>
            </a:pPr>
            <a:r>
              <a:rPr lang="ar-SA" dirty="0">
                <a:latin typeface="B Titr"/>
                <a:cs typeface="B Nazanin" panose="00000400000000000000" pitchFamily="2" charset="-78"/>
              </a:rPr>
              <a:t>زنان به ویژه در هنگام </a:t>
            </a:r>
            <a:r>
              <a:rPr lang="fa-IR" dirty="0">
                <a:latin typeface="B Titr"/>
                <a:cs typeface="B Nazanin" panose="00000400000000000000" pitchFamily="2" charset="-78"/>
              </a:rPr>
              <a:t>بارداري</a:t>
            </a:r>
            <a:r>
              <a:rPr lang="en-US" dirty="0">
                <a:latin typeface="B Titr"/>
                <a:cs typeface="B Nazanin" panose="00000400000000000000" pitchFamily="2" charset="-78"/>
              </a:rPr>
              <a:t> </a:t>
            </a:r>
            <a:r>
              <a:rPr lang="ar-SA" dirty="0">
                <a:latin typeface="B Titr"/>
                <a:cs typeface="B Nazanin" panose="00000400000000000000" pitchFamily="2" charset="-78"/>
              </a:rPr>
              <a:t>و </a:t>
            </a:r>
            <a:r>
              <a:rPr lang="fa-IR" dirty="0">
                <a:latin typeface="B Titr"/>
                <a:cs typeface="B Nazanin" panose="00000400000000000000" pitchFamily="2" charset="-78"/>
              </a:rPr>
              <a:t>عادت ماهيانه </a:t>
            </a:r>
            <a:r>
              <a:rPr lang="ar-SA" dirty="0">
                <a:latin typeface="B Titr"/>
                <a:cs typeface="B Nazanin" panose="00000400000000000000" pitchFamily="2" charset="-78"/>
              </a:rPr>
              <a:t>و </a:t>
            </a:r>
            <a:r>
              <a:rPr lang="fa-IR" dirty="0">
                <a:latin typeface="B Titr"/>
                <a:cs typeface="B Nazanin" panose="00000400000000000000" pitchFamily="2" charset="-78"/>
              </a:rPr>
              <a:t>كودكان </a:t>
            </a:r>
            <a:r>
              <a:rPr lang="en-US" dirty="0">
                <a:latin typeface="B Titr"/>
                <a:cs typeface="B Nazanin" panose="00000400000000000000" pitchFamily="2" charset="-78"/>
              </a:rPr>
              <a:t> </a:t>
            </a:r>
            <a:r>
              <a:rPr lang="ar-SA" dirty="0">
                <a:latin typeface="B Titr"/>
                <a:cs typeface="B Nazanin" panose="00000400000000000000" pitchFamily="2" charset="-78"/>
              </a:rPr>
              <a:t>بیشتر در معرض خطر کمبود آهن قرار دارند. از آنجا که اغلب آهن به اندازه کافی در بدن ذخیره نمی‌شود با مصرف به اندازه </a:t>
            </a:r>
            <a:r>
              <a:rPr lang="fa-IR" dirty="0">
                <a:latin typeface="B Titr"/>
                <a:cs typeface="B Nazanin" panose="00000400000000000000" pitchFamily="2" charset="-78"/>
              </a:rPr>
              <a:t>گوشت </a:t>
            </a:r>
            <a:r>
              <a:rPr lang="en-US" dirty="0">
                <a:latin typeface="B Titr"/>
                <a:cs typeface="B Nazanin" panose="00000400000000000000" pitchFamily="2" charset="-78"/>
              </a:rPr>
              <a:t> </a:t>
            </a:r>
            <a:r>
              <a:rPr lang="ar-SA" dirty="0">
                <a:latin typeface="B Titr"/>
                <a:cs typeface="B Nazanin" panose="00000400000000000000" pitchFamily="2" charset="-78"/>
              </a:rPr>
              <a:t>و فرآورده‌های آن می‌توان از بروز عوارض کمبود آهن جلوگیری کرد</a:t>
            </a:r>
            <a:r>
              <a:rPr lang="en-US" dirty="0">
                <a:latin typeface="B Titr"/>
                <a:cs typeface="B Nazanin" panose="00000400000000000000" pitchFamily="2" charset="-78"/>
              </a:rPr>
              <a:t>.</a:t>
            </a:r>
            <a:r>
              <a:rPr lang="ar-SA" dirty="0">
                <a:latin typeface="B Titr"/>
                <a:cs typeface="B Nazanin" panose="00000400000000000000" pitchFamily="2" charset="-78"/>
              </a:rPr>
              <a:t>همچنین کمبود روی نیز با عوارضی از قبیل اختلال در رشد قدی و قوای جنسی، اختلال در </a:t>
            </a:r>
            <a:r>
              <a:rPr lang="fa-IR" dirty="0">
                <a:latin typeface="B Titr"/>
                <a:cs typeface="B Nazanin" panose="00000400000000000000" pitchFamily="2" charset="-78"/>
              </a:rPr>
              <a:t>رشد جنين </a:t>
            </a:r>
            <a:r>
              <a:rPr lang="ar-SA" dirty="0">
                <a:latin typeface="B Titr"/>
                <a:cs typeface="B Nazanin" panose="00000400000000000000" pitchFamily="2" charset="-78"/>
              </a:rPr>
              <a:t>و </a:t>
            </a:r>
            <a:r>
              <a:rPr lang="fa-IR" dirty="0">
                <a:latin typeface="B Titr"/>
                <a:cs typeface="B Nazanin" panose="00000400000000000000" pitchFamily="2" charset="-78"/>
              </a:rPr>
              <a:t>سقط جنين </a:t>
            </a:r>
            <a:r>
              <a:rPr lang="ar-SA" dirty="0">
                <a:latin typeface="B Titr"/>
                <a:cs typeface="B Nazanin" panose="00000400000000000000" pitchFamily="2" charset="-78"/>
              </a:rPr>
              <a:t>و کم </a:t>
            </a:r>
            <a:r>
              <a:rPr lang="fa-IR" dirty="0">
                <a:latin typeface="B Titr"/>
                <a:cs typeface="B Nazanin" panose="00000400000000000000" pitchFamily="2" charset="-78"/>
              </a:rPr>
              <a:t>اشتهايي </a:t>
            </a:r>
            <a:r>
              <a:rPr lang="ar-SA" dirty="0">
                <a:latin typeface="B Titr"/>
                <a:cs typeface="B Nazanin" panose="00000400000000000000" pitchFamily="2" charset="-78"/>
              </a:rPr>
              <a:t>همراه است که در بسیاری از زنان و نوجوانان قابل مشاهده است</a:t>
            </a:r>
            <a:r>
              <a:rPr lang="en-US" dirty="0">
                <a:latin typeface="B Titr"/>
                <a:cs typeface="B Nazanin" panose="00000400000000000000" pitchFamily="2" charset="-78"/>
              </a:rPr>
              <a:t>. </a:t>
            </a:r>
            <a:r>
              <a:rPr lang="fa-IR" dirty="0">
                <a:latin typeface="B Titr"/>
                <a:cs typeface="B Nazanin" panose="00000400000000000000" pitchFamily="2" charset="-78"/>
              </a:rPr>
              <a:t>گوشت </a:t>
            </a:r>
            <a:r>
              <a:rPr lang="en-US" dirty="0">
                <a:latin typeface="B Titr"/>
                <a:cs typeface="B Nazanin" panose="00000400000000000000" pitchFamily="2" charset="-78"/>
              </a:rPr>
              <a:t> </a:t>
            </a:r>
            <a:r>
              <a:rPr lang="ar-SA" dirty="0">
                <a:latin typeface="B Titr"/>
                <a:cs typeface="B Nazanin" panose="00000400000000000000" pitchFamily="2" charset="-78"/>
              </a:rPr>
              <a:t>یکی از منابع مهم روی محسوب می‌شود و حاوی ترکیباتی از روی می‌باشد که قابلیت جذب بالایی در بدن </a:t>
            </a:r>
            <a:r>
              <a:rPr lang="ar-SA" dirty="0" smtClean="0">
                <a:latin typeface="B Titr"/>
                <a:cs typeface="B Nazanin" panose="00000400000000000000" pitchFamily="2" charset="-78"/>
              </a:rPr>
              <a:t>دارند</a:t>
            </a:r>
            <a:r>
              <a:rPr lang="en-US" dirty="0">
                <a:latin typeface="B Titr"/>
                <a:cs typeface="B Nazanin" panose="00000400000000000000" pitchFamily="2" charset="-78"/>
              </a:rPr>
              <a:t>.</a:t>
            </a:r>
          </a:p>
        </p:txBody>
      </p:sp>
      <p:pic>
        <p:nvPicPr>
          <p:cNvPr id="2" name="EDE3173D">
            <a:hlinkClick r:id="" action="ppaction://media"/>
            <a:extLst>
              <a:ext uri="{FF2B5EF4-FFF2-40B4-BE49-F238E27FC236}">
                <a16:creationId xmlns:a16="http://schemas.microsoft.com/office/drawing/2014/main" id="{6D6F7695-03AF-43FB-A4F4-E672D2BA8B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247542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CACC-8462-41CF-8F86-9B9EC14B9BBA}"/>
              </a:ext>
            </a:extLst>
          </p:cNvPr>
          <p:cNvSpPr>
            <a:spLocks noGrp="1"/>
          </p:cNvSpPr>
          <p:nvPr>
            <p:ph type="title"/>
          </p:nvPr>
        </p:nvSpPr>
        <p:spPr/>
        <p:txBody>
          <a:bodyPr>
            <a:normAutofit/>
          </a:bodyPr>
          <a:lstStyle/>
          <a:p>
            <a:pPr algn="r" rtl="1"/>
            <a:r>
              <a:rPr lang="ar-SA" sz="4000" b="1" dirty="0">
                <a:solidFill>
                  <a:srgbClr val="FF0000"/>
                </a:solidFill>
                <a:cs typeface="B Titr" panose="00000700000000000000" pitchFamily="2" charset="-78"/>
              </a:rPr>
              <a:t>گروه </a:t>
            </a:r>
            <a:r>
              <a:rPr lang="ar-SA" sz="4000" b="1" dirty="0" smtClean="0">
                <a:solidFill>
                  <a:srgbClr val="FF0000"/>
                </a:solidFill>
                <a:cs typeface="B Titr" panose="00000700000000000000" pitchFamily="2" charset="-78"/>
              </a:rPr>
              <a:t>شیر</a:t>
            </a:r>
            <a:r>
              <a:rPr lang="en-US" sz="4000" b="1" dirty="0" smtClean="0">
                <a:solidFill>
                  <a:srgbClr val="FF0000"/>
                </a:solidFill>
                <a:cs typeface="B Titr" panose="00000700000000000000" pitchFamily="2" charset="-78"/>
              </a:rPr>
              <a:t> </a:t>
            </a:r>
            <a:r>
              <a:rPr lang="ar-SA" sz="4000" b="1" dirty="0" smtClean="0">
                <a:solidFill>
                  <a:srgbClr val="FF0000"/>
                </a:solidFill>
                <a:cs typeface="B Titr" panose="00000700000000000000" pitchFamily="2" charset="-78"/>
              </a:rPr>
              <a:t>و </a:t>
            </a:r>
            <a:r>
              <a:rPr lang="ar-SA" sz="4000" b="1" dirty="0">
                <a:solidFill>
                  <a:srgbClr val="FF0000"/>
                </a:solidFill>
                <a:cs typeface="B Titr" panose="00000700000000000000" pitchFamily="2" charset="-78"/>
              </a:rPr>
              <a:t>فرآورده های آن</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11A44DFC-7CB7-4A2F-9E5C-BDD8C2BB1195}"/>
              </a:ext>
            </a:extLst>
          </p:cNvPr>
          <p:cNvSpPr>
            <a:spLocks noGrp="1"/>
          </p:cNvSpPr>
          <p:nvPr>
            <p:ph idx="1"/>
          </p:nvPr>
        </p:nvSpPr>
        <p:spPr>
          <a:xfrm>
            <a:off x="1001973" y="1423851"/>
            <a:ext cx="10515600" cy="5179436"/>
          </a:xfrm>
        </p:spPr>
        <p:txBody>
          <a:bodyPr>
            <a:noAutofit/>
          </a:bodyPr>
          <a:lstStyle/>
          <a:p>
            <a:pPr marL="0" indent="0" algn="r" rtl="1">
              <a:buNone/>
            </a:pPr>
            <a:r>
              <a:rPr lang="ar-SA" dirty="0">
                <a:cs typeface="B Nazanin" panose="00000400000000000000" pitchFamily="2" charset="-78"/>
              </a:rPr>
              <a:t>این گروه شامل شیر و فرآورده های آن (ماست ،پنیر ،کشک، بستنی و دوغ) می باشد .غذاهای این گروه بهترین منبع تامین کلسیم، ویتامین </a:t>
            </a:r>
            <a:r>
              <a:rPr lang="en-US" dirty="0">
                <a:cs typeface="B Nazanin" panose="00000400000000000000" pitchFamily="2" charset="-78"/>
              </a:rPr>
              <a:t>B</a:t>
            </a:r>
            <a:r>
              <a:rPr lang="en-US" baseline="-25000" dirty="0">
                <a:cs typeface="B Nazanin" panose="00000400000000000000" pitchFamily="2" charset="-78"/>
              </a:rPr>
              <a:t>2</a:t>
            </a:r>
            <a:r>
              <a:rPr lang="ar-SA" dirty="0">
                <a:cs typeface="B Nazanin" panose="00000400000000000000" pitchFamily="2" charset="-78"/>
              </a:rPr>
              <a:t>، پروتئین، ویتامین </a:t>
            </a:r>
            <a:r>
              <a:rPr lang="en-US" dirty="0">
                <a:cs typeface="B Nazanin" panose="00000400000000000000" pitchFamily="2" charset="-78"/>
              </a:rPr>
              <a:t>B</a:t>
            </a:r>
            <a:r>
              <a:rPr lang="en-US" baseline="-25000" dirty="0">
                <a:cs typeface="B Nazanin" panose="00000400000000000000" pitchFamily="2" charset="-78"/>
              </a:rPr>
              <a:t>12</a:t>
            </a:r>
            <a:r>
              <a:rPr lang="ar-SA" dirty="0">
                <a:cs typeface="B Nazanin" panose="00000400000000000000" pitchFamily="2" charset="-78"/>
              </a:rPr>
              <a:t>می باشند. بنابراین در رشد و استحکام استخوانها و دندان ها و سلامت پوست نقش مهمی دارند. افرادی که در رژیم روزانه از مواد غذایی این گروه مصرف نکنند در سنین بالاتر دچار پوکی و درد استخوان می شوند و در افرادی که در مرحله رشد قرار دارند (مانند کودکان) کمبود کلسیم باعث تاخیر رشد آنان خواهد شد. </a:t>
            </a:r>
            <a:endParaRPr lang="en-US" dirty="0">
              <a:cs typeface="B Nazanin" panose="00000400000000000000" pitchFamily="2" charset="-78"/>
            </a:endParaRPr>
          </a:p>
          <a:p>
            <a:pPr marL="0" indent="0" algn="r" rtl="1">
              <a:buNone/>
            </a:pPr>
            <a:r>
              <a:rPr lang="ar-SA" dirty="0">
                <a:cs typeface="B Nazanin" panose="00000400000000000000" pitchFamily="2" charset="-78"/>
              </a:rPr>
              <a:t>میزان توصیه شده روزانه از این گروه 3-2 سهم می باشد و برای نوجوانان، جوانان، زنان باردار و شیرده به علت رشد سریع جنین و نوزادو در زنان یائسه برای جلوگیری از پوکی استخوان  مصرف روزانه 3سهم از این گروه توصیه می شود وبهتر است از انواع کم چرب آن استفاده شود.هر واحد از این گروه برابر است با یک لیوان شیر یا ماست کم چرب ( کمتر از 5/2 درصد)یا 45 تا 60 گرم پنیر معمولی معادل یک و نیم قوطی کبریت یا یک چهارم لیوان کشک یا دو لیوان دوغ یا یک و نیم لیوان بستنی پاستوریزه</a:t>
            </a:r>
            <a:endParaRPr lang="en-US" dirty="0">
              <a:cs typeface="B Nazanin" panose="00000400000000000000" pitchFamily="2" charset="-78"/>
            </a:endParaRPr>
          </a:p>
        </p:txBody>
      </p:sp>
      <p:pic>
        <p:nvPicPr>
          <p:cNvPr id="5" name="A3132CA8">
            <a:hlinkClick r:id="" action="ppaction://media"/>
            <a:extLst>
              <a:ext uri="{FF2B5EF4-FFF2-40B4-BE49-F238E27FC236}">
                <a16:creationId xmlns:a16="http://schemas.microsoft.com/office/drawing/2014/main" id="{43DE5BD8-2FFA-4219-A6DB-FE0ED80ECF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548674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127" y="1917478"/>
            <a:ext cx="11263746" cy="2923877"/>
          </a:xfrm>
          <a:prstGeom prst="rect">
            <a:avLst/>
          </a:prstGeom>
        </p:spPr>
        <p:txBody>
          <a:bodyPr wrap="square">
            <a:spAutoFit/>
          </a:bodyPr>
          <a:lstStyle/>
          <a:p>
            <a:pPr algn="r" rtl="1"/>
            <a:r>
              <a:rPr lang="ar-SA" sz="2800" dirty="0">
                <a:cs typeface="B Nazanin" panose="00000400000000000000" pitchFamily="2" charset="-78"/>
              </a:rPr>
              <a:t>به دلیل اهمیت مصرف شیر و نقش آن در تأمین سلامتی افراد جامعه، امروزه مصرف سرانه شیر (مقدار شیری که هر نفر در یک سال مصرف می کند) را در کشورهای مختلف جهان به عنوان </a:t>
            </a:r>
            <a:r>
              <a:rPr lang="ar-SA" sz="2800" dirty="0">
                <a:solidFill>
                  <a:schemeClr val="accent2"/>
                </a:solidFill>
                <a:cs typeface="B Nazanin" panose="00000400000000000000" pitchFamily="2" charset="-78"/>
              </a:rPr>
              <a:t>شاخص توسعه </a:t>
            </a:r>
            <a:r>
              <a:rPr lang="ar-SA" sz="2800" dirty="0">
                <a:cs typeface="B Nazanin" panose="00000400000000000000" pitchFamily="2" charset="-78"/>
              </a:rPr>
              <a:t>در نظر می گیرند</a:t>
            </a:r>
            <a:r>
              <a:rPr lang="en-US" sz="2800" dirty="0">
                <a:cs typeface="B Nazanin" panose="00000400000000000000" pitchFamily="2" charset="-78"/>
              </a:rPr>
              <a:t>.</a:t>
            </a:r>
            <a:r>
              <a:rPr lang="ar-SA" sz="2800" dirty="0">
                <a:cs typeface="B Nazanin" panose="00000400000000000000" pitchFamily="2" charset="-78"/>
              </a:rPr>
              <a:t>بر اساس آخرین یافته های علمی در بررسی ارزش غذایی شیر و فرآورده های آن، مصرف سالیانه 200 لیتر از این ماده غذایی ارزشمند، علاوه بر افزایش رشد و تضمین سلامتی جسمی افراد، موجب ارتقای هوش و قدرت فراگیری آنها می شود. افزایش توان کاری، طول عمر و پیشگیری از ناتوانی و از کارافتادگی زودهنگام، از دیگر مزایای مصرف روزانه آن است</a:t>
            </a:r>
            <a:r>
              <a:rPr lang="en-US" sz="2800" dirty="0">
                <a:cs typeface="B Nazanin" panose="00000400000000000000" pitchFamily="2" charset="-78"/>
              </a:rPr>
              <a:t>.</a:t>
            </a:r>
          </a:p>
          <a:p>
            <a:endParaRPr lang="fa-IR" sz="1600" dirty="0">
              <a:cs typeface="B Nazanin" panose="00000400000000000000" pitchFamily="2" charset="-78"/>
            </a:endParaRPr>
          </a:p>
        </p:txBody>
      </p:sp>
      <p:pic>
        <p:nvPicPr>
          <p:cNvPr id="4" name="A58173A6">
            <a:hlinkClick r:id="" action="ppaction://media"/>
            <a:extLst>
              <a:ext uri="{FF2B5EF4-FFF2-40B4-BE49-F238E27FC236}">
                <a16:creationId xmlns:a16="http://schemas.microsoft.com/office/drawing/2014/main" id="{80A91E93-5D2D-4F68-A615-316CB1B44E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566224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8" name="TextBox 7"/>
          <p:cNvSpPr txBox="1"/>
          <p:nvPr/>
        </p:nvSpPr>
        <p:spPr>
          <a:xfrm>
            <a:off x="2564173" y="1371600"/>
            <a:ext cx="7008225" cy="4154984"/>
          </a:xfrm>
          <a:prstGeom prst="rect">
            <a:avLst/>
          </a:prstGeom>
          <a:noFill/>
        </p:spPr>
        <p:txBody>
          <a:bodyPr wrap="square" rtlCol="1">
            <a:spAutoFit/>
          </a:bodyPr>
          <a:lstStyle/>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وزارت علوم تحقیقات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فناوري</a:t>
            </a:r>
          </a:p>
          <a:p>
            <a:pPr algn="ctr"/>
            <a:endParaRPr lang="en-US" sz="2400" b="1" dirty="0" smtClean="0">
              <a:solidFill>
                <a:srgbClr val="00B050"/>
              </a:solidFill>
              <a:cs typeface="B Titr" panose="00000700000000000000" pitchFamily="2" charset="-78"/>
            </a:endParaRPr>
          </a:p>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دانشگاه فنی و حرفه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اي</a:t>
            </a:r>
          </a:p>
          <a:p>
            <a:pPr algn="ctr"/>
            <a:endParaRPr lang="en-US" sz="2400" b="1" dirty="0">
              <a:solidFill>
                <a:srgbClr val="00B050"/>
              </a:solidFill>
              <a:cs typeface="B Titr" panose="00000700000000000000" pitchFamily="2" charset="-78"/>
            </a:endParaRPr>
          </a:p>
          <a:p>
            <a:pPr algn="ctr"/>
            <a:r>
              <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rPr>
              <a:t>آموزشکده فنی و حرفه ای دختران ارومیه</a:t>
            </a:r>
          </a:p>
          <a:p>
            <a:pPr algn="ct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r>
              <a:rPr lang="fa-IR"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مدرس:حمیده ژاله </a:t>
            </a:r>
            <a:r>
              <a:rPr lang="fa-IR"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رضایی</a:t>
            </a:r>
          </a:p>
          <a:p>
            <a:pPr algn="ctr"/>
            <a:endParaRPr lang="en-US"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endParaRPr>
          </a:p>
          <a:p>
            <a:pPr algn="ct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مقطع کاردانی _ </a:t>
            </a: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رشته صنایع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غذایی</a:t>
            </a: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endPar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درس تغذیه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کاربردی</a:t>
            </a:r>
          </a:p>
        </p:txBody>
      </p:sp>
      <p:pic>
        <p:nvPicPr>
          <p:cNvPr id="2" name="24760B8E">
            <a:hlinkClick r:id="" action="ppaction://media"/>
            <a:extLst>
              <a:ext uri="{FF2B5EF4-FFF2-40B4-BE49-F238E27FC236}">
                <a16:creationId xmlns:a16="http://schemas.microsoft.com/office/drawing/2014/main" id="{41D35FDC-6041-48A3-AA61-4C3E25BA3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399" y="2"/>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238" b="100000" l="0" r="100000">
                        <a14:backgroundMark x1="9048" y1="11429" x2="9048" y2="11429"/>
                        <a14:backgroundMark x1="2262" y1="23571" x2="22143" y2="4048"/>
                        <a14:backgroundMark x1="3452" y1="66905" x2="30714" y2="93810"/>
                        <a14:backgroundMark x1="61190" y1="94524" x2="89762" y2="85000"/>
                        <a14:backgroundMark x1="79048" y1="7619" x2="95000" y2="22143"/>
                      </a14:backgroundRemoval>
                    </a14:imgEffect>
                  </a14:imgLayer>
                </a14:imgProps>
              </a:ext>
              <a:ext uri="{28A0092B-C50C-407E-A947-70E740481C1C}">
                <a14:useLocalDpi xmlns:a14="http://schemas.microsoft.com/office/drawing/2010/main" val="0"/>
              </a:ext>
            </a:extLst>
          </a:blip>
          <a:stretch>
            <a:fillRect/>
          </a:stretch>
        </p:blipFill>
        <p:spPr>
          <a:xfrm>
            <a:off x="4429368" y="0"/>
            <a:ext cx="3333254" cy="1546321"/>
          </a:xfrm>
          <a:prstGeom prst="rect">
            <a:avLst/>
          </a:prstGeom>
          <a:ln>
            <a:noFill/>
          </a:ln>
          <a:effectLst>
            <a:softEdge rad="112500"/>
          </a:effectLst>
        </p:spPr>
      </p:pic>
    </p:spTree>
    <p:extLst>
      <p:ext uri="{BB962C8B-B14F-4D97-AF65-F5344CB8AC3E}">
        <p14:creationId xmlns:p14="http://schemas.microsoft.com/office/powerpoint/2010/main" val="18714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69CB-4018-4E81-9E72-C363ADA5FD85}"/>
              </a:ext>
            </a:extLst>
          </p:cNvPr>
          <p:cNvSpPr>
            <a:spLocks noGrp="1"/>
          </p:cNvSpPr>
          <p:nvPr>
            <p:ph type="title"/>
          </p:nvPr>
        </p:nvSpPr>
        <p:spPr>
          <a:xfrm>
            <a:off x="838200" y="739008"/>
            <a:ext cx="10515600" cy="1325563"/>
          </a:xfrm>
        </p:spPr>
        <p:txBody>
          <a:bodyPr>
            <a:normAutofit/>
          </a:bodyPr>
          <a:lstStyle/>
          <a:p>
            <a:pPr algn="r"/>
            <a:r>
              <a:rPr lang="ar-SA" sz="4000" b="1" dirty="0">
                <a:solidFill>
                  <a:srgbClr val="FF0000"/>
                </a:solidFill>
                <a:cs typeface="B Titr" panose="00000700000000000000" pitchFamily="2" charset="-78"/>
              </a:rPr>
              <a:t>ترکیبات شیر</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4729F6B9-18F4-4915-9E3C-91F3C92B16B5}"/>
              </a:ext>
            </a:extLst>
          </p:cNvPr>
          <p:cNvSpPr>
            <a:spLocks noGrp="1"/>
          </p:cNvSpPr>
          <p:nvPr>
            <p:ph idx="1"/>
          </p:nvPr>
        </p:nvSpPr>
        <p:spPr>
          <a:xfrm>
            <a:off x="838200" y="2064571"/>
            <a:ext cx="10515600" cy="4308934"/>
          </a:xfrm>
        </p:spPr>
        <p:txBody>
          <a:bodyPr>
            <a:normAutofit/>
          </a:bodyPr>
          <a:lstStyle/>
          <a:p>
            <a:pPr marL="0" indent="0" algn="r" rtl="1">
              <a:buNone/>
            </a:pPr>
            <a:r>
              <a:rPr lang="ar-SA" dirty="0">
                <a:cs typeface="B Nazanin" panose="00000400000000000000" pitchFamily="2" charset="-78"/>
              </a:rPr>
              <a:t>شیر و فرآورده های آن به دلیل تنوع و تعدد ترکیبات موجود در آن، ارزش غذایی فراوانی دارند</a:t>
            </a:r>
            <a:r>
              <a:rPr lang="en-US" dirty="0">
                <a:cs typeface="B Nazanin" panose="00000400000000000000" pitchFamily="2" charset="-78"/>
              </a:rPr>
              <a:t>. </a:t>
            </a:r>
            <a:r>
              <a:rPr lang="ar-SA" dirty="0">
                <a:cs typeface="B Nazanin" panose="00000400000000000000" pitchFamily="2" charset="-78"/>
              </a:rPr>
              <a:t>شیر تنها ماده غذایی شناخته شده در طبیعت است که می تواند نیازهای بدن را به طور متعادل تأمین کند و به معنای واقعی یک غذای کامل است</a:t>
            </a:r>
            <a:r>
              <a:rPr lang="en-US" dirty="0">
                <a:cs typeface="B Nazanin" panose="00000400000000000000" pitchFamily="2" charset="-78"/>
              </a:rPr>
              <a:t>.</a:t>
            </a:r>
            <a:r>
              <a:rPr lang="ar-SA" dirty="0">
                <a:cs typeface="B Nazanin" panose="00000400000000000000" pitchFamily="2" charset="-78"/>
              </a:rPr>
              <a:t>عمده ترین ویژگی شیر و وجه تمایز آن نسبت به سایر مواد غذایی، ترکیب پروتئینی و وجود املاح آن نظیر کلسیم و فسفر است</a:t>
            </a:r>
            <a:r>
              <a:rPr lang="en-US" dirty="0">
                <a:cs typeface="B Nazanin" panose="00000400000000000000" pitchFamily="2" charset="-78"/>
              </a:rPr>
              <a:t>.</a:t>
            </a:r>
            <a:r>
              <a:rPr lang="ar-SA" dirty="0">
                <a:cs typeface="B Nazanin" panose="00000400000000000000" pitchFamily="2" charset="-78"/>
              </a:rPr>
              <a:t>پروتئین ها، مولکول های درشتی هستند که از واحدهای کوچک تری به نام اسیدهای آمینه تشکیل شده اند. تاکنون 20 نوع اسید آمینه شناخته شده که 18 نوع آن در شیر موجود است. از میان این 20 نوع اسید آمینه،</a:t>
            </a:r>
            <a:r>
              <a:rPr lang="en-US" dirty="0">
                <a:cs typeface="B Nazanin" panose="00000400000000000000" pitchFamily="2" charset="-78"/>
              </a:rPr>
              <a:t>8</a:t>
            </a:r>
            <a:r>
              <a:rPr lang="ar-SA" dirty="0">
                <a:cs typeface="B Nazanin" panose="00000400000000000000" pitchFamily="2" charset="-78"/>
              </a:rPr>
              <a:t> نوع برای بدن ضروری محسوب می شوند یعنی باید حتما از راه غذا به بدن برسند و بدن انسان قادر به ساخت آنها نیست</a:t>
            </a:r>
            <a:r>
              <a:rPr lang="en-US" dirty="0">
                <a:cs typeface="B Nazanin" panose="00000400000000000000" pitchFamily="2" charset="-78"/>
              </a:rPr>
              <a:t>. </a:t>
            </a:r>
            <a:r>
              <a:rPr lang="ar-SA" dirty="0">
                <a:cs typeface="B Nazanin" panose="00000400000000000000" pitchFamily="2" charset="-78"/>
              </a:rPr>
              <a:t>شیر دارای تمامی این اسیدهای آمینه ضروری است</a:t>
            </a:r>
            <a:r>
              <a:rPr lang="en-US" dirty="0">
                <a:cs typeface="B Nazanin" panose="00000400000000000000" pitchFamily="2" charset="-78"/>
              </a:rPr>
              <a:t>.</a:t>
            </a:r>
          </a:p>
          <a:p>
            <a:pPr marL="0" indent="0">
              <a:buNone/>
            </a:pPr>
            <a:endParaRPr lang="fa-IR" dirty="0">
              <a:cs typeface="B Nazanin" panose="00000400000000000000" pitchFamily="2" charset="-78"/>
            </a:endParaRPr>
          </a:p>
        </p:txBody>
      </p:sp>
      <p:pic>
        <p:nvPicPr>
          <p:cNvPr id="5" name="788C7EC5">
            <a:hlinkClick r:id="" action="ppaction://media"/>
            <a:extLst>
              <a:ext uri="{FF2B5EF4-FFF2-40B4-BE49-F238E27FC236}">
                <a16:creationId xmlns:a16="http://schemas.microsoft.com/office/drawing/2014/main" id="{44D588DD-66FB-4232-AF3C-BBDDA0AA1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94955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1864019"/>
            <a:ext cx="11388437" cy="3539430"/>
          </a:xfrm>
          <a:prstGeom prst="rect">
            <a:avLst/>
          </a:prstGeom>
        </p:spPr>
        <p:txBody>
          <a:bodyPr wrap="square">
            <a:spAutoFit/>
          </a:bodyPr>
          <a:lstStyle/>
          <a:p>
            <a:pPr algn="just" rtl="1"/>
            <a:r>
              <a:rPr lang="ar-SA" sz="2800" dirty="0">
                <a:cs typeface="B Nazanin" panose="00000400000000000000" pitchFamily="2" charset="-78"/>
              </a:rPr>
              <a:t>مصرف روزانه نیم لیتر شیر (</a:t>
            </a:r>
            <a:r>
              <a:rPr lang="ar-SA" sz="2800" dirty="0">
                <a:solidFill>
                  <a:schemeClr val="accent6"/>
                </a:solidFill>
                <a:cs typeface="B Nazanin" panose="00000400000000000000" pitchFamily="2" charset="-78"/>
              </a:rPr>
              <a:t>دو لیوان)</a:t>
            </a:r>
            <a:r>
              <a:rPr lang="en-US" sz="2800" dirty="0">
                <a:cs typeface="B Nazanin" panose="00000400000000000000" pitchFamily="2" charset="-78"/>
              </a:rPr>
              <a:t>50 </a:t>
            </a:r>
            <a:r>
              <a:rPr lang="ar-SA" sz="2800" dirty="0">
                <a:cs typeface="B Nazanin" panose="00000400000000000000" pitchFamily="2" charset="-78"/>
              </a:rPr>
              <a:t>درصد پروتئین مورد نیاز افراد بالغ را تأمین کرده و همین مقدار شیر 10 تا 14 درصد نیاز روزانه یک فرد بالغ را به انرژی برآورده می کند</a:t>
            </a:r>
            <a:endParaRPr lang="fa-IR" sz="2800" dirty="0">
              <a:cs typeface="B Nazanin" panose="00000400000000000000" pitchFamily="2" charset="-78"/>
            </a:endParaRPr>
          </a:p>
          <a:p>
            <a:pPr algn="just" rtl="1"/>
            <a:r>
              <a:rPr lang="en-US" sz="2800" dirty="0">
                <a:cs typeface="B Nazanin" panose="00000400000000000000" pitchFamily="2" charset="-78"/>
              </a:rPr>
              <a:t>.</a:t>
            </a:r>
            <a:r>
              <a:rPr lang="ar-SA" sz="2800" dirty="0">
                <a:cs typeface="B Nazanin" panose="00000400000000000000" pitchFamily="2" charset="-78"/>
              </a:rPr>
              <a:t>چربی شیر در معده به سهولت هضم می شود و نقش عمده ای در تولید انرژی دارد</a:t>
            </a:r>
            <a:r>
              <a:rPr lang="en-US" sz="2800" dirty="0">
                <a:cs typeface="B Nazanin" panose="00000400000000000000" pitchFamily="2" charset="-78"/>
              </a:rPr>
              <a:t>. </a:t>
            </a:r>
            <a:r>
              <a:rPr lang="ar-SA" sz="2800" dirty="0">
                <a:cs typeface="B Nazanin" panose="00000400000000000000" pitchFamily="2" charset="-78"/>
              </a:rPr>
              <a:t>حدود 60 درصد از چربی شیر از نوع اشباع است، با این وجود اگر دریافت شیر در غالب یک رژیم غذایی کنترل شده از لحاظ مقدار و نوع چربی های دیگر صورت گیرد، نمی تواند منشأ ایجاد بیماری افزایش چربی در خون باشد. </a:t>
            </a:r>
            <a:endParaRPr lang="fa-IR" sz="2800" dirty="0">
              <a:cs typeface="B Nazanin" panose="00000400000000000000" pitchFamily="2" charset="-78"/>
            </a:endParaRPr>
          </a:p>
          <a:p>
            <a:pPr algn="just" rtl="1"/>
            <a:r>
              <a:rPr lang="ar-SA" sz="2800" dirty="0">
                <a:cs typeface="B Nazanin" panose="00000400000000000000" pitchFamily="2" charset="-78"/>
              </a:rPr>
              <a:t>چربی شیر علاوه بر انرژی زا بودن به دلیل وجود ویتامین های محلول در چربی مانند «</a:t>
            </a:r>
            <a:r>
              <a:rPr lang="en-US" sz="2800" dirty="0">
                <a:cs typeface="B Nazanin" panose="00000400000000000000" pitchFamily="2" charset="-78"/>
              </a:rPr>
              <a:t>A</a:t>
            </a:r>
            <a:r>
              <a:rPr lang="ar-SA" sz="2800" dirty="0">
                <a:cs typeface="B Nazanin" panose="00000400000000000000" pitchFamily="2" charset="-78"/>
              </a:rPr>
              <a:t>» و «</a:t>
            </a:r>
            <a:r>
              <a:rPr lang="en-US" sz="2800" dirty="0">
                <a:cs typeface="B Nazanin" panose="00000400000000000000" pitchFamily="2" charset="-78"/>
              </a:rPr>
              <a:t>D</a:t>
            </a:r>
            <a:r>
              <a:rPr lang="ar-SA" sz="2800" dirty="0">
                <a:cs typeface="B Nazanin" panose="00000400000000000000" pitchFamily="2" charset="-78"/>
              </a:rPr>
              <a:t>، ارزش غذایی بالایی دارد</a:t>
            </a:r>
            <a:r>
              <a:rPr lang="en-US" sz="2800" dirty="0">
                <a:cs typeface="B Nazanin" panose="00000400000000000000" pitchFamily="2" charset="-78"/>
              </a:rPr>
              <a:t>. </a:t>
            </a:r>
            <a:r>
              <a:rPr lang="ar-SA" sz="2800" dirty="0">
                <a:cs typeface="B Nazanin" panose="00000400000000000000" pitchFamily="2" charset="-78"/>
              </a:rPr>
              <a:t>مصرف روزانه 2 لیوان شیر، 10 درصد ویتامین «</a:t>
            </a:r>
            <a:r>
              <a:rPr lang="en-US" sz="2800" dirty="0">
                <a:cs typeface="B Nazanin" panose="00000400000000000000" pitchFamily="2" charset="-78"/>
              </a:rPr>
              <a:t>A</a:t>
            </a:r>
            <a:r>
              <a:rPr lang="ar-SA" sz="2800" dirty="0">
                <a:cs typeface="B Nazanin" panose="00000400000000000000" pitchFamily="2" charset="-78"/>
              </a:rPr>
              <a:t>» و 40 درصد از ویتامین «</a:t>
            </a:r>
            <a:r>
              <a:rPr lang="en-US" sz="2800" dirty="0">
                <a:cs typeface="B Nazanin" panose="00000400000000000000" pitchFamily="2" charset="-78"/>
              </a:rPr>
              <a:t>D</a:t>
            </a:r>
            <a:r>
              <a:rPr lang="ar-SA" sz="2800" dirty="0">
                <a:cs typeface="B Nazanin" panose="00000400000000000000" pitchFamily="2" charset="-78"/>
              </a:rPr>
              <a:t>» مورد نیاز افراد بالغ را تأمین می کند</a:t>
            </a:r>
            <a:r>
              <a:rPr lang="en-US" sz="2800" dirty="0">
                <a:cs typeface="B Nazanin" panose="00000400000000000000" pitchFamily="2" charset="-78"/>
              </a:rPr>
              <a:t>.</a:t>
            </a:r>
          </a:p>
        </p:txBody>
      </p:sp>
      <p:pic>
        <p:nvPicPr>
          <p:cNvPr id="4" name="B674470B">
            <a:hlinkClick r:id="" action="ppaction://media"/>
            <a:extLst>
              <a:ext uri="{FF2B5EF4-FFF2-40B4-BE49-F238E27FC236}">
                <a16:creationId xmlns:a16="http://schemas.microsoft.com/office/drawing/2014/main" id="{3DDD0359-F4A0-4C5D-B65E-A10271B69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161118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A8C247-2FA0-4A53-A249-61810AF0ED58}"/>
              </a:ext>
            </a:extLst>
          </p:cNvPr>
          <p:cNvSpPr>
            <a:spLocks noGrp="1"/>
          </p:cNvSpPr>
          <p:nvPr>
            <p:ph idx="1"/>
          </p:nvPr>
        </p:nvSpPr>
        <p:spPr>
          <a:xfrm>
            <a:off x="1632980" y="883524"/>
            <a:ext cx="9622728" cy="5236059"/>
          </a:xfrm>
        </p:spPr>
        <p:txBody>
          <a:bodyPr>
            <a:noAutofit/>
          </a:bodyPr>
          <a:lstStyle/>
          <a:p>
            <a:pPr marL="457200" lvl="1" indent="0" algn="r" rtl="1">
              <a:buNone/>
            </a:pPr>
            <a:r>
              <a:rPr lang="ar-SA" sz="2800" dirty="0">
                <a:cs typeface="B Nazanin" panose="00000400000000000000" pitchFamily="2" charset="-78"/>
              </a:rPr>
              <a:t>سایر ویتامین های موجود در شیر شامل ویتامین های «1 </a:t>
            </a:r>
            <a:r>
              <a:rPr lang="en-US" sz="2800" dirty="0">
                <a:cs typeface="B Nazanin" panose="00000400000000000000" pitchFamily="2" charset="-78"/>
              </a:rPr>
              <a:t>B</a:t>
            </a:r>
            <a:r>
              <a:rPr lang="ar-SA" sz="2800" dirty="0">
                <a:cs typeface="B Nazanin" panose="00000400000000000000" pitchFamily="2" charset="-78"/>
              </a:rPr>
              <a:t>»، «2</a:t>
            </a:r>
            <a:r>
              <a:rPr lang="en-US" sz="2800" dirty="0">
                <a:cs typeface="B Nazanin" panose="00000400000000000000" pitchFamily="2" charset="-78"/>
              </a:rPr>
              <a:t>B</a:t>
            </a:r>
            <a:r>
              <a:rPr lang="ar-SA" sz="2800" dirty="0">
                <a:cs typeface="B Nazanin" panose="00000400000000000000" pitchFamily="2" charset="-78"/>
              </a:rPr>
              <a:t>»، «</a:t>
            </a:r>
            <a:r>
              <a:rPr lang="en-US" sz="2800" dirty="0">
                <a:cs typeface="B Nazanin" panose="00000400000000000000" pitchFamily="2" charset="-78"/>
              </a:rPr>
              <a:t>B6»</a:t>
            </a:r>
            <a:r>
              <a:rPr lang="ar-SA" sz="2800" dirty="0">
                <a:cs typeface="B Nazanin" panose="00000400000000000000" pitchFamily="2" charset="-78"/>
              </a:rPr>
              <a:t>، اسیدفولیک، «12</a:t>
            </a:r>
            <a:r>
              <a:rPr lang="en-US" sz="2800" dirty="0">
                <a:cs typeface="B Nazanin" panose="00000400000000000000" pitchFamily="2" charset="-78"/>
              </a:rPr>
              <a:t>B</a:t>
            </a:r>
            <a:r>
              <a:rPr lang="ar-SA" sz="2800" dirty="0">
                <a:cs typeface="B Nazanin" panose="00000400000000000000" pitchFamily="2" charset="-78"/>
              </a:rPr>
              <a:t>» و پانتوتنیک اسید است که همگی از گروه ویتامین های «ب» هستند</a:t>
            </a:r>
            <a:r>
              <a:rPr lang="en-US" sz="2800" dirty="0">
                <a:cs typeface="B Nazanin" panose="00000400000000000000" pitchFamily="2" charset="-78"/>
              </a:rPr>
              <a:t>. </a:t>
            </a:r>
            <a:r>
              <a:rPr lang="ar-SA" sz="2800" dirty="0">
                <a:cs typeface="B Nazanin" panose="00000400000000000000" pitchFamily="2" charset="-78"/>
              </a:rPr>
              <a:t>لازم به ذکر است که جوشاندن شیر تأثیر مخربی بر روی ویتامین های موجود در آن دارد. لذا باید سعی شود از شیر پاستوریزه استفاده شود.</a:t>
            </a:r>
            <a:endParaRPr lang="en-US" sz="2800" dirty="0">
              <a:cs typeface="B Nazanin" panose="00000400000000000000" pitchFamily="2" charset="-78"/>
            </a:endParaRPr>
          </a:p>
          <a:p>
            <a:pPr marL="457200" lvl="1" indent="0" algn="r" rtl="1">
              <a:buNone/>
            </a:pPr>
            <a:r>
              <a:rPr lang="ar-SA" sz="2800" dirty="0">
                <a:cs typeface="B Nazanin" panose="00000400000000000000" pitchFamily="2" charset="-78"/>
              </a:rPr>
              <a:t> در صنعت، شیر را برای پاستوریزه کردن تا دمای 75 درجه سانتی گراد به مدت 15 ثانیه حرارت می دهند. این دما تأثیر چندانی بر روی مواد مغذی شیر ندارد اما مقدار ویتامین «</a:t>
            </a:r>
            <a:r>
              <a:rPr lang="en-US" sz="2800" dirty="0">
                <a:cs typeface="B Nazanin" panose="00000400000000000000" pitchFamily="2" charset="-78"/>
              </a:rPr>
              <a:t>C</a:t>
            </a:r>
            <a:r>
              <a:rPr lang="ar-SA" sz="2800" dirty="0">
                <a:cs typeface="B Nazanin" panose="00000400000000000000" pitchFamily="2" charset="-78"/>
              </a:rPr>
              <a:t>» در شیر تازه، بسته به روش پاستوریزه کردن، مقداری کاهش می یابد. به علاوه، شیر دارای مقادیر مختلفی از انواع مواد معدنی مانند کلسیم، فسفر، منیزیم، روی و پتاسیم است</a:t>
            </a:r>
            <a:r>
              <a:rPr lang="en-US" sz="2800" dirty="0" smtClean="0">
                <a:cs typeface="B Nazanin" panose="00000400000000000000" pitchFamily="2" charset="-78"/>
              </a:rPr>
              <a:t>.</a:t>
            </a:r>
          </a:p>
          <a:p>
            <a:pPr marL="457200" lvl="1" indent="0" algn="r" rtl="1">
              <a:buNone/>
            </a:pPr>
            <a:r>
              <a:rPr lang="ar-SA" sz="2800" dirty="0">
                <a:cs typeface="B Nazanin" panose="00000400000000000000" pitchFamily="2" charset="-78"/>
              </a:rPr>
              <a:t>شیر و فرآورده های آن منبعی بسیار غنی از کلسیم هستند. ضمن آنکه کلسیم موجود در سبزیجات نمی تواند مانند کلسیم شیر برای بچه ها مفید و قابل جذب باشد. مصرف روزانه </a:t>
            </a:r>
            <a:r>
              <a:rPr lang="en-US" sz="2800" dirty="0">
                <a:cs typeface="B Nazanin" panose="00000400000000000000" pitchFamily="2" charset="-78"/>
              </a:rPr>
              <a:t>2 </a:t>
            </a:r>
            <a:r>
              <a:rPr lang="ar-SA" sz="2800" dirty="0">
                <a:cs typeface="B Nazanin" panose="00000400000000000000" pitchFamily="2" charset="-78"/>
              </a:rPr>
              <a:t>لیوان شیر، کلسیم مورد نیاز بدن کودکان را تأمین می کند. جوشاندن شیر، جذب کلسیم را به میزان 20 درصد کاهش می دهد. لذا باز هم توصیه به مصرف شیر پاستوریزه تازه می شود</a:t>
            </a:r>
            <a:r>
              <a:rPr lang="en-US" sz="2800" dirty="0" smtClean="0">
                <a:cs typeface="B Nazanin" panose="00000400000000000000" pitchFamily="2" charset="-78"/>
              </a:rPr>
              <a:t>.</a:t>
            </a:r>
            <a:endParaRPr lang="en-US" sz="2800" dirty="0">
              <a:cs typeface="B Nazanin" panose="00000400000000000000" pitchFamily="2" charset="-78"/>
            </a:endParaRPr>
          </a:p>
        </p:txBody>
      </p:sp>
      <p:pic>
        <p:nvPicPr>
          <p:cNvPr id="2" name="B62B07FE">
            <a:hlinkClick r:id="" action="ppaction://media"/>
            <a:extLst>
              <a:ext uri="{FF2B5EF4-FFF2-40B4-BE49-F238E27FC236}">
                <a16:creationId xmlns:a16="http://schemas.microsoft.com/office/drawing/2014/main" id="{D6583D34-7E0B-4403-88B2-85913B6E4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611668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30AB-D0E5-45BA-9011-B5CFF43B0E9C}"/>
              </a:ext>
            </a:extLst>
          </p:cNvPr>
          <p:cNvSpPr>
            <a:spLocks noGrp="1"/>
          </p:cNvSpPr>
          <p:nvPr>
            <p:ph type="title"/>
          </p:nvPr>
        </p:nvSpPr>
        <p:spPr/>
        <p:txBody>
          <a:bodyPr>
            <a:normAutofit/>
          </a:bodyPr>
          <a:lstStyle/>
          <a:p>
            <a:pPr algn="r"/>
            <a:r>
              <a:rPr lang="ar-SA" sz="4000" dirty="0">
                <a:solidFill>
                  <a:srgbClr val="FF0000"/>
                </a:solidFill>
                <a:cs typeface="B Titr" panose="00000700000000000000" pitchFamily="2" charset="-78"/>
              </a:rPr>
              <a:t>فواید ویژه شیر</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D658854E-C1D8-49FF-AE35-7DB64ABD02DC}"/>
              </a:ext>
            </a:extLst>
          </p:cNvPr>
          <p:cNvSpPr>
            <a:spLocks noGrp="1"/>
          </p:cNvSpPr>
          <p:nvPr>
            <p:ph idx="1"/>
          </p:nvPr>
        </p:nvSpPr>
        <p:spPr>
          <a:xfrm>
            <a:off x="952500" y="1448393"/>
            <a:ext cx="10515600" cy="5255289"/>
          </a:xfrm>
        </p:spPr>
        <p:txBody>
          <a:bodyPr>
            <a:noAutofit/>
          </a:bodyPr>
          <a:lstStyle/>
          <a:p>
            <a:pPr marL="0" indent="0" algn="r" rtl="1">
              <a:buNone/>
            </a:pPr>
            <a:r>
              <a:rPr lang="fa-IR" dirty="0">
                <a:cs typeface="B Nazanin" panose="00000400000000000000" pitchFamily="2" charset="-78"/>
              </a:rPr>
              <a:t>-</a:t>
            </a:r>
            <a:r>
              <a:rPr lang="fa-IR" dirty="0" smtClean="0">
                <a:cs typeface="B Nazanin" panose="00000400000000000000" pitchFamily="2" charset="-78"/>
              </a:rPr>
              <a:t>شير </a:t>
            </a:r>
            <a:r>
              <a:rPr lang="ar-SA" dirty="0" smtClean="0">
                <a:cs typeface="B Nazanin" panose="00000400000000000000" pitchFamily="2" charset="-78"/>
              </a:rPr>
              <a:t>یک </a:t>
            </a:r>
            <a:r>
              <a:rPr lang="ar-SA" dirty="0">
                <a:cs typeface="B Nazanin" panose="00000400000000000000" pitchFamily="2" charset="-78"/>
              </a:rPr>
              <a:t>منبع غذایی سهل الهضم از کلسیم است و مصرف روزانه شیر برای حفاظت از قسمت های مسئول ترشح انواع هورمون ها در بدن از جمله لوزالمعده، تیروئید و کلاً غدد درون ریز بدن توصیه می شود</a:t>
            </a:r>
            <a:r>
              <a:rPr lang="en-US" dirty="0">
                <a:cs typeface="B Nazanin" panose="00000400000000000000" pitchFamily="2" charset="-78"/>
              </a:rPr>
              <a:t>.</a:t>
            </a:r>
          </a:p>
          <a:p>
            <a:pPr marL="0" indent="0" algn="r" rtl="1">
              <a:buNone/>
            </a:pPr>
            <a:r>
              <a:rPr lang="ar-SA" dirty="0">
                <a:cs typeface="B Nazanin" panose="00000400000000000000" pitchFamily="2" charset="-78"/>
              </a:rPr>
              <a:t>ـ فعالیت طبیعی سیستم عصبی: مصرف شیر در تولید آنزیم هایی که مسئول فعالیت سیستم عصبی بدن هستند، نقش تقویت کننده دارد. این ماده غذایی نه تنها برای حفاظت از سلول های سیستم عصبی ضروری است، بلکه در مراحل رشد و تکامل اولیه سیستم مزبور، با تأمین کلسیم به این امر کمک می کند</a:t>
            </a:r>
            <a:r>
              <a:rPr lang="en-US" dirty="0">
                <a:cs typeface="B Nazanin" panose="00000400000000000000" pitchFamily="2" charset="-78"/>
              </a:rPr>
              <a:t>.</a:t>
            </a:r>
          </a:p>
          <a:p>
            <a:pPr marL="0" indent="0" algn="r" rtl="1">
              <a:buNone/>
            </a:pPr>
            <a:r>
              <a:rPr lang="ar-SA" dirty="0">
                <a:cs typeface="B Nazanin" panose="00000400000000000000" pitchFamily="2" charset="-78"/>
              </a:rPr>
              <a:t>ـ پیشگیری از ابتلا به پوکی استخوان</a:t>
            </a:r>
            <a:r>
              <a:rPr lang="en-US" dirty="0">
                <a:cs typeface="B Nazanin" panose="00000400000000000000" pitchFamily="2" charset="-78"/>
              </a:rPr>
              <a:t>: </a:t>
            </a:r>
            <a:r>
              <a:rPr lang="ar-SA" dirty="0">
                <a:cs typeface="B Nazanin" panose="00000400000000000000" pitchFamily="2" charset="-78"/>
              </a:rPr>
              <a:t>تحقیقات علمی نشان می دهند که دریافت کافی کلسیم در مراحل اولیه زندگی جهت تشکیل حداکثر توده استخوانی به هنگام بلوغ و پس از آن تا سنین 30 تا 40 سالگی ضروری است. هر چه تراکم توده استخوانی در این سنین بیشتر باشد، احتمال شکستگی های استخوانی در هنگام سالمندی کاهش می یابد. مصرف منظم روزانه شیر در کودکی و نوجوانی، تضمینی برای ممانعت از ابتلا به پوکی استخوان در سال های بعدی زندگی است</a:t>
            </a:r>
            <a:r>
              <a:rPr lang="en-US" dirty="0">
                <a:cs typeface="B Nazanin" panose="00000400000000000000" pitchFamily="2" charset="-78"/>
              </a:rPr>
              <a:t>.</a:t>
            </a:r>
          </a:p>
          <a:p>
            <a:pPr marL="0" indent="0" algn="r" rtl="1">
              <a:buNone/>
            </a:pPr>
            <a:endParaRPr lang="fa-IR" sz="1000" dirty="0">
              <a:cs typeface="B Nazanin" panose="00000400000000000000" pitchFamily="2" charset="-78"/>
            </a:endParaRPr>
          </a:p>
        </p:txBody>
      </p:sp>
      <p:pic>
        <p:nvPicPr>
          <p:cNvPr id="5" name="F692726F">
            <a:hlinkClick r:id="" action="ppaction://media"/>
            <a:extLst>
              <a:ext uri="{FF2B5EF4-FFF2-40B4-BE49-F238E27FC236}">
                <a16:creationId xmlns:a16="http://schemas.microsoft.com/office/drawing/2014/main" id="{ECD29546-7986-40DB-A491-3EFD76323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924601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FFBC2-B79B-448E-880C-28854E375024}"/>
              </a:ext>
            </a:extLst>
          </p:cNvPr>
          <p:cNvSpPr>
            <a:spLocks noGrp="1"/>
          </p:cNvSpPr>
          <p:nvPr>
            <p:ph idx="1"/>
          </p:nvPr>
        </p:nvSpPr>
        <p:spPr>
          <a:xfrm>
            <a:off x="816490" y="1423851"/>
            <a:ext cx="10669172" cy="4994031"/>
          </a:xfrm>
        </p:spPr>
        <p:txBody>
          <a:bodyPr>
            <a:normAutofit/>
          </a:bodyPr>
          <a:lstStyle/>
          <a:p>
            <a:pPr marL="0" indent="0" algn="r" rtl="1">
              <a:buNone/>
            </a:pPr>
            <a:r>
              <a:rPr lang="ar-SA" dirty="0">
                <a:solidFill>
                  <a:schemeClr val="accent2"/>
                </a:solidFill>
                <a:cs typeface="B Nazanin" panose="00000400000000000000" pitchFamily="2" charset="-78"/>
              </a:rPr>
              <a:t>پیشگیری از </a:t>
            </a:r>
            <a:r>
              <a:rPr lang="ar-SA" dirty="0" smtClean="0">
                <a:solidFill>
                  <a:schemeClr val="accent2"/>
                </a:solidFill>
                <a:cs typeface="B Nazanin" panose="00000400000000000000" pitchFamily="2" charset="-78"/>
              </a:rPr>
              <a:t>راشیتیسم</a:t>
            </a:r>
            <a:endParaRPr lang="fa-IR" dirty="0">
              <a:solidFill>
                <a:schemeClr val="accent2"/>
              </a:solidFill>
              <a:cs typeface="B Nazanin" panose="00000400000000000000" pitchFamily="2" charset="-78"/>
            </a:endParaRPr>
          </a:p>
          <a:p>
            <a:pPr marL="0" indent="0" algn="r" rtl="1">
              <a:buNone/>
            </a:pPr>
            <a:r>
              <a:rPr lang="ar-SA" dirty="0">
                <a:cs typeface="B Nazanin" panose="00000400000000000000" pitchFamily="2" charset="-78"/>
              </a:rPr>
              <a:t>به هنگام کودکی، در صورتی که کلسیم کافی در استخوان های در حال رشد رسوب نماید، از ضعیف شدن استخوان ها و در نتیجه ایجاد راشیتیسم ممانعت می کند. علامت این بیماری خم شدن ساق پای کودک به سمت داخل یا به سمت خارج است که نشان می دهد ضعف استخوانی در این کودک سبب شده تا پاها تحمل وزن او را نداشته باشند</a:t>
            </a:r>
            <a:r>
              <a:rPr lang="en-US" dirty="0">
                <a:cs typeface="B Nazanin" panose="00000400000000000000" pitchFamily="2" charset="-78"/>
              </a:rPr>
              <a:t>. </a:t>
            </a:r>
            <a:r>
              <a:rPr lang="ar-SA" dirty="0">
                <a:cs typeface="B Nazanin" panose="00000400000000000000" pitchFamily="2" charset="-78"/>
              </a:rPr>
              <a:t>راشیتیسم در اثر کمبود ویتامین «د» که برای جذب کلسیم از روده ضروری است بروز می کند. شیر کامل منبع غذایی تأمین کننده این ویتامین است و خصوصا برای کودکانی که به طور کافی در معرض نور مستقیم خورشید قرار نمی گیرند، بسیار ضروری می باشد. بدون تماس با نور خورشید، کودکان برای تأمین ویتامین «</a:t>
            </a:r>
            <a:r>
              <a:rPr lang="en-US" dirty="0">
                <a:solidFill>
                  <a:schemeClr val="accent2"/>
                </a:solidFill>
                <a:cs typeface="B Nazanin" panose="00000400000000000000" pitchFamily="2" charset="-78"/>
              </a:rPr>
              <a:t>D</a:t>
            </a:r>
            <a:r>
              <a:rPr lang="ar-SA" dirty="0">
                <a:cs typeface="B Nazanin" panose="00000400000000000000" pitchFamily="2" charset="-78"/>
              </a:rPr>
              <a:t>» مورد نیاز بدن شان به منابع غذایی آن از جمله شیر و فرآورده های آن وابسته می شوند</a:t>
            </a:r>
            <a:r>
              <a:rPr lang="en-US" dirty="0">
                <a:cs typeface="B Nazanin" panose="00000400000000000000" pitchFamily="2" charset="-78"/>
              </a:rPr>
              <a:t>.</a:t>
            </a:r>
          </a:p>
        </p:txBody>
      </p:sp>
      <p:pic>
        <p:nvPicPr>
          <p:cNvPr id="2" name="517DC274">
            <a:hlinkClick r:id="" action="ppaction://media"/>
            <a:extLst>
              <a:ext uri="{FF2B5EF4-FFF2-40B4-BE49-F238E27FC236}">
                <a16:creationId xmlns:a16="http://schemas.microsoft.com/office/drawing/2014/main" id="{49B4ED40-DF66-45E4-AC07-8C7BD15551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1"/>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44151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445" y="685800"/>
            <a:ext cx="11201399" cy="6309420"/>
          </a:xfrm>
          <a:prstGeom prst="rect">
            <a:avLst/>
          </a:prstGeom>
        </p:spPr>
        <p:txBody>
          <a:bodyPr wrap="square">
            <a:spAutoFit/>
          </a:bodyPr>
          <a:lstStyle/>
          <a:p>
            <a:pPr algn="r" rtl="1"/>
            <a:r>
              <a:rPr lang="ar-SA" sz="3200" dirty="0">
                <a:solidFill>
                  <a:srgbClr val="FF0000"/>
                </a:solidFill>
                <a:cs typeface="B Titr" panose="00000700000000000000" pitchFamily="2" charset="-78"/>
              </a:rPr>
              <a:t>مشکلات </a:t>
            </a:r>
            <a:r>
              <a:rPr lang="ar-SA" sz="3200" dirty="0" smtClean="0">
                <a:solidFill>
                  <a:srgbClr val="FF0000"/>
                </a:solidFill>
                <a:cs typeface="B Titr" panose="00000700000000000000" pitchFamily="2" charset="-78"/>
              </a:rPr>
              <a:t>وزنی </a:t>
            </a:r>
            <a:endParaRPr lang="fa-IR" sz="3200" dirty="0" smtClean="0">
              <a:solidFill>
                <a:srgbClr val="FF0000"/>
              </a:solidFill>
              <a:cs typeface="B Titr" panose="00000700000000000000" pitchFamily="2" charset="-78"/>
            </a:endParaRPr>
          </a:p>
          <a:p>
            <a:pPr algn="r" rtl="1"/>
            <a:endParaRPr lang="fa-IR" sz="3200" dirty="0">
              <a:solidFill>
                <a:srgbClr val="FF0000"/>
              </a:solidFill>
              <a:cs typeface="B Titr" panose="00000700000000000000" pitchFamily="2" charset="-78"/>
            </a:endParaRPr>
          </a:p>
          <a:p>
            <a:pPr algn="r" rtl="1"/>
            <a:r>
              <a:rPr lang="ar-SA" sz="2800" dirty="0">
                <a:cs typeface="B Nazanin" panose="00000400000000000000" pitchFamily="2" charset="-78"/>
              </a:rPr>
              <a:t>فرآورده های لبنی دارای چربی کامل، منابع خوبی از انرژی هستند. لذا افرادی که نمی توانند از حجم زیادی از مواد غذایی استفاده کنند و در عین حال دچار کاهش وزن یا کم اشتهایی هستند و همچنین کودکانی که مبتلا به عقب ماندگی رشد جسمی هستند می توانند از فرآورده های لبنی دارای چربی کامل استفاده کنند</a:t>
            </a:r>
            <a:r>
              <a:rPr lang="en-US" sz="2800" dirty="0">
                <a:cs typeface="B Nazanin" panose="00000400000000000000" pitchFamily="2" charset="-78"/>
              </a:rPr>
              <a:t>.</a:t>
            </a:r>
          </a:p>
          <a:p>
            <a:pPr algn="r" rtl="1"/>
            <a:r>
              <a:rPr lang="ar-SA" sz="2800" dirty="0" smtClean="0">
                <a:solidFill>
                  <a:srgbClr val="FF0000"/>
                </a:solidFill>
                <a:cs typeface="B Nazanin" panose="00000400000000000000" pitchFamily="2" charset="-78"/>
              </a:rPr>
              <a:t>فشارخون </a:t>
            </a:r>
            <a:r>
              <a:rPr lang="ar-SA" sz="2800" dirty="0">
                <a:solidFill>
                  <a:srgbClr val="FF0000"/>
                </a:solidFill>
                <a:cs typeface="B Nazanin" panose="00000400000000000000" pitchFamily="2" charset="-78"/>
              </a:rPr>
              <a:t>بالا: </a:t>
            </a:r>
            <a:r>
              <a:rPr lang="ar-SA" sz="2800" dirty="0">
                <a:cs typeface="B Nazanin" panose="00000400000000000000" pitchFamily="2" charset="-78"/>
              </a:rPr>
              <a:t>منابع غذایی کلسیم، اساسا در تنظیم فشارخون افرادِ دچار پرفشاری نقش مهمی ایفا می کنند</a:t>
            </a:r>
            <a:endParaRPr lang="fa-IR" sz="2800" dirty="0">
              <a:cs typeface="B Nazanin" panose="00000400000000000000" pitchFamily="2" charset="-78"/>
            </a:endParaRPr>
          </a:p>
          <a:p>
            <a:pPr algn="r" rtl="1"/>
            <a:r>
              <a:rPr lang="ar-SA" sz="2800" dirty="0">
                <a:cs typeface="B Nazanin" panose="00000400000000000000" pitchFamily="2" charset="-78"/>
              </a:rPr>
              <a:t> </a:t>
            </a:r>
            <a:r>
              <a:rPr lang="ar-SA" sz="2800" dirty="0">
                <a:solidFill>
                  <a:schemeClr val="accent2"/>
                </a:solidFill>
                <a:cs typeface="B Nazanin" panose="00000400000000000000" pitchFamily="2" charset="-78"/>
              </a:rPr>
              <a:t>کمبود </a:t>
            </a:r>
            <a:r>
              <a:rPr lang="ar-SA" sz="2800" dirty="0" smtClean="0">
                <a:solidFill>
                  <a:schemeClr val="accent2"/>
                </a:solidFill>
                <a:cs typeface="B Nazanin" panose="00000400000000000000" pitchFamily="2" charset="-78"/>
              </a:rPr>
              <a:t>پروتئین</a:t>
            </a:r>
            <a:endParaRPr lang="fa-IR" sz="2800" dirty="0">
              <a:solidFill>
                <a:schemeClr val="accent2"/>
              </a:solidFill>
              <a:cs typeface="B Nazanin" panose="00000400000000000000" pitchFamily="2" charset="-78"/>
            </a:endParaRPr>
          </a:p>
          <a:p>
            <a:pPr algn="r" rtl="1"/>
            <a:r>
              <a:rPr lang="ar-SA" sz="2800" dirty="0">
                <a:cs typeface="B Nazanin" panose="00000400000000000000" pitchFamily="2" charset="-78"/>
              </a:rPr>
              <a:t> پروتئین برای رشد عمومی و حفظ و ترمیم بافت های بدن مورد نیاز است. لذا شیر که یک منبع غذایی دارای ارزش زیستی بالا از نظر پروتئین و یک انتخاب خوب غذایی جهت رفع کمبود پروتئین می باشد. یک بررسی نشان داده است که خانواده هایی که در آنها مصرف روزانه حداقل یک لیوان شیر به صورت عادت در آمده است، فرزندانی شاداب و باهوش دارند. </a:t>
            </a:r>
            <a:endParaRPr lang="en-US" sz="2800" dirty="0">
              <a:cs typeface="B Nazanin" panose="00000400000000000000" pitchFamily="2" charset="-78"/>
            </a:endParaRPr>
          </a:p>
          <a:p>
            <a:endParaRPr lang="fa-IR" sz="3200" dirty="0">
              <a:cs typeface="B Nazanin" panose="00000400000000000000" pitchFamily="2" charset="-78"/>
            </a:endParaRPr>
          </a:p>
        </p:txBody>
      </p:sp>
      <p:pic>
        <p:nvPicPr>
          <p:cNvPr id="4" name="45084CC6">
            <a:hlinkClick r:id="" action="ppaction://media"/>
            <a:extLst>
              <a:ext uri="{FF2B5EF4-FFF2-40B4-BE49-F238E27FC236}">
                <a16:creationId xmlns:a16="http://schemas.microsoft.com/office/drawing/2014/main" id="{65EDD6FD-A2B4-4770-A4D5-6803825FD9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968595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D08E-5A6C-48DC-9246-A46D298B45D7}"/>
              </a:ext>
            </a:extLst>
          </p:cNvPr>
          <p:cNvSpPr>
            <a:spLocks noGrp="1"/>
          </p:cNvSpPr>
          <p:nvPr>
            <p:ph type="title"/>
          </p:nvPr>
        </p:nvSpPr>
        <p:spPr>
          <a:xfrm>
            <a:off x="1538040" y="892332"/>
            <a:ext cx="10349160" cy="1325563"/>
          </a:xfrm>
        </p:spPr>
        <p:txBody>
          <a:bodyPr>
            <a:noAutofit/>
          </a:bodyPr>
          <a:lstStyle/>
          <a:p>
            <a:pPr algn="r" rtl="1"/>
            <a:r>
              <a:rPr lang="ar-SA" sz="3200" dirty="0">
                <a:solidFill>
                  <a:srgbClr val="FF0000"/>
                </a:solidFill>
                <a:cs typeface="B Titr" panose="00000700000000000000" pitchFamily="2" charset="-78"/>
              </a:rPr>
              <a:t>مراعات نکات بهداشتی در تهیه، نگهداری و مصرف این فرآورده عبارتند</a:t>
            </a:r>
            <a:r>
              <a:rPr lang="en-US" sz="3200" dirty="0">
                <a:solidFill>
                  <a:srgbClr val="FF0000"/>
                </a:solidFill>
                <a:cs typeface="B Titr" panose="00000700000000000000" pitchFamily="2" charset="-78"/>
              </a:rPr>
              <a:t>:</a:t>
            </a:r>
            <a:br>
              <a:rPr lang="en-US" sz="3200" dirty="0">
                <a:solidFill>
                  <a:srgbClr val="FF0000"/>
                </a:solidFill>
                <a:cs typeface="B Titr" panose="00000700000000000000" pitchFamily="2" charset="-78"/>
              </a:rPr>
            </a:br>
            <a:endParaRPr lang="fa-IR" sz="32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E7C69AAD-F88D-448D-A72F-451D932ACBFB}"/>
              </a:ext>
            </a:extLst>
          </p:cNvPr>
          <p:cNvSpPr>
            <a:spLocks noGrp="1"/>
          </p:cNvSpPr>
          <p:nvPr>
            <p:ph idx="1"/>
          </p:nvPr>
        </p:nvSpPr>
        <p:spPr>
          <a:xfrm>
            <a:off x="838200" y="2562605"/>
            <a:ext cx="10515600" cy="3892786"/>
          </a:xfrm>
        </p:spPr>
        <p:txBody>
          <a:bodyPr/>
          <a:lstStyle/>
          <a:p>
            <a:pPr marL="0" indent="0" algn="r">
              <a:buNone/>
            </a:pPr>
            <a:r>
              <a:rPr lang="ar-SA" dirty="0" smtClean="0">
                <a:cs typeface="B Nazanin" panose="00000400000000000000" pitchFamily="2" charset="-78"/>
              </a:rPr>
              <a:t>همیشه </a:t>
            </a:r>
            <a:r>
              <a:rPr lang="ar-SA" dirty="0">
                <a:cs typeface="B Nazanin" panose="00000400000000000000" pitchFamily="2" charset="-78"/>
              </a:rPr>
              <a:t>از شیرهای پاستوریزه استفاده کنید </a:t>
            </a:r>
            <a:endParaRPr lang="en-US" dirty="0">
              <a:cs typeface="B Nazanin" panose="00000400000000000000" pitchFamily="2" charset="-78"/>
            </a:endParaRPr>
          </a:p>
          <a:p>
            <a:pPr marL="0" indent="0" algn="r">
              <a:buNone/>
            </a:pPr>
            <a:r>
              <a:rPr lang="ar-SA" dirty="0">
                <a:cs typeface="B Nazanin" panose="00000400000000000000" pitchFamily="2" charset="-78"/>
              </a:rPr>
              <a:t>هنگام خرید به تاریخ انقضای آن</a:t>
            </a:r>
            <a:r>
              <a:rPr lang="fa-IR" dirty="0">
                <a:cs typeface="B Nazanin" panose="00000400000000000000" pitchFamily="2" charset="-78"/>
              </a:rPr>
              <a:t> توجه کنید</a:t>
            </a:r>
            <a:r>
              <a:rPr lang="en-US" dirty="0">
                <a:cs typeface="B Nazanin" panose="00000400000000000000" pitchFamily="2" charset="-78"/>
              </a:rPr>
              <a:t>   </a:t>
            </a:r>
            <a:endParaRPr lang="ar-SA" dirty="0">
              <a:cs typeface="B Nazanin" panose="00000400000000000000" pitchFamily="2" charset="-78"/>
            </a:endParaRPr>
          </a:p>
          <a:p>
            <a:pPr marL="0" indent="0" algn="r">
              <a:buNone/>
            </a:pPr>
            <a:r>
              <a:rPr lang="ar-SA" dirty="0">
                <a:cs typeface="B Nazanin" panose="00000400000000000000" pitchFamily="2" charset="-78"/>
              </a:rPr>
              <a:t>شیرهای استریل شده برای حمل در اردوهای ورزشی و مسافرت های خارج از شهر مناسب تر است. این نوع شیرها را (در صورت باز نشدن) می توان تا 4 ماه در دمای محیط نگهداری کرد</a:t>
            </a:r>
            <a:endParaRPr lang="fa-IR" dirty="0">
              <a:cs typeface="B Nazanin" panose="00000400000000000000" pitchFamily="2" charset="-78"/>
            </a:endParaRPr>
          </a:p>
        </p:txBody>
      </p:sp>
      <p:pic>
        <p:nvPicPr>
          <p:cNvPr id="5" name="119F7A2C">
            <a:hlinkClick r:id="" action="ppaction://media"/>
            <a:extLst>
              <a:ext uri="{FF2B5EF4-FFF2-40B4-BE49-F238E27FC236}">
                <a16:creationId xmlns:a16="http://schemas.microsoft.com/office/drawing/2014/main" id="{33ED5FF4-5283-4D86-BAC7-EF6041443D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0420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50E1-0223-40C2-BA25-5BDC23C3195D}"/>
              </a:ext>
            </a:extLst>
          </p:cNvPr>
          <p:cNvSpPr>
            <a:spLocks noGrp="1"/>
          </p:cNvSpPr>
          <p:nvPr>
            <p:ph type="title"/>
          </p:nvPr>
        </p:nvSpPr>
        <p:spPr>
          <a:xfrm>
            <a:off x="2546303" y="609600"/>
            <a:ext cx="8451574" cy="1253366"/>
          </a:xfrm>
        </p:spPr>
        <p:txBody>
          <a:bodyPr>
            <a:normAutofit fontScale="90000"/>
          </a:bodyPr>
          <a:lstStyle/>
          <a:p>
            <a:pPr algn="r" rtl="1"/>
            <a:r>
              <a:rPr lang="ar-SA" b="1" dirty="0">
                <a:solidFill>
                  <a:srgbClr val="FF0000"/>
                </a:solidFill>
                <a:cs typeface="B Titr" panose="00000700000000000000" pitchFamily="2" charset="-78"/>
              </a:rPr>
              <a:t>پنیر</a:t>
            </a:r>
            <a:r>
              <a:rPr lang="en-US" dirty="0">
                <a:solidFill>
                  <a:srgbClr val="FF0000"/>
                </a:solidFill>
                <a:cs typeface="B Titr" panose="00000700000000000000" pitchFamily="2" charset="-78"/>
              </a:rPr>
              <a:t/>
            </a:r>
            <a:br>
              <a:rPr lang="en-US" dirty="0">
                <a:solidFill>
                  <a:srgbClr val="FF0000"/>
                </a:solidFill>
                <a:cs typeface="B Titr" panose="00000700000000000000" pitchFamily="2" charset="-78"/>
              </a:rPr>
            </a:br>
            <a:endParaRPr lang="fa-IR"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3E4B6288-5CAD-44F8-92C7-849A255BBC73}"/>
              </a:ext>
            </a:extLst>
          </p:cNvPr>
          <p:cNvSpPr>
            <a:spLocks noGrp="1"/>
          </p:cNvSpPr>
          <p:nvPr>
            <p:ph idx="1"/>
          </p:nvPr>
        </p:nvSpPr>
        <p:spPr/>
        <p:txBody>
          <a:bodyPr>
            <a:normAutofit fontScale="92500" lnSpcReduction="10000"/>
          </a:bodyPr>
          <a:lstStyle/>
          <a:p>
            <a:pPr marL="0" indent="0" algn="r" rtl="1">
              <a:buNone/>
            </a:pPr>
            <a:r>
              <a:rPr lang="ar-SA" dirty="0">
                <a:cs typeface="B Nazanin" panose="00000400000000000000" pitchFamily="2" charset="-78"/>
              </a:rPr>
              <a:t>در بين ديگر اعضاي خانواده ي لبنيات، پنير داراي بيش ترين ميزان پروتئين مي باشد. پروتئين موجود در پنير از كيفيت خوبي برخوردار بوده و تقريبا داراي تمامي اسيد آمينه هاي ضروري مورد نياز بدن است. </a:t>
            </a:r>
            <a:endParaRPr lang="en-US" dirty="0">
              <a:cs typeface="B Nazanin" panose="00000400000000000000" pitchFamily="2" charset="-78"/>
            </a:endParaRPr>
          </a:p>
          <a:p>
            <a:pPr marL="0" indent="0" algn="r" rtl="1">
              <a:buNone/>
            </a:pPr>
            <a:r>
              <a:rPr lang="ar-SA" dirty="0">
                <a:cs typeface="B Nazanin" panose="00000400000000000000" pitchFamily="2" charset="-78"/>
              </a:rPr>
              <a:t>چربي موجود در پنير، عامل اصلي ايجاد طعم و بافت آن مي باشد و پنیرها از نظر ميزان چربي تنوع بسيار زيادي دارند.همچنین پنير منبع غني پروتئين، كلسيم و فسفر مي باشد</a:t>
            </a:r>
            <a:r>
              <a:rPr lang="en-US" dirty="0">
                <a:cs typeface="B Nazanin" panose="00000400000000000000" pitchFamily="2" charset="-78"/>
              </a:rPr>
              <a:t>.</a:t>
            </a:r>
            <a:br>
              <a:rPr lang="en-US" dirty="0">
                <a:cs typeface="B Nazanin" panose="00000400000000000000" pitchFamily="2" charset="-78"/>
              </a:rPr>
            </a:br>
            <a:endParaRPr lang="en-US" dirty="0">
              <a:cs typeface="B Nazanin" panose="00000400000000000000" pitchFamily="2" charset="-78"/>
            </a:endParaRPr>
          </a:p>
          <a:p>
            <a:pPr marL="0" indent="0" algn="r" rtl="1">
              <a:buNone/>
            </a:pPr>
            <a:r>
              <a:rPr lang="ar-SA" dirty="0">
                <a:solidFill>
                  <a:srgbClr val="FF0000"/>
                </a:solidFill>
                <a:cs typeface="B Nazanin" panose="00000400000000000000" pitchFamily="2" charset="-78"/>
              </a:rPr>
              <a:t>ماست</a:t>
            </a:r>
            <a:r>
              <a:rPr lang="ar-SA" dirty="0">
                <a:cs typeface="B Nazanin" panose="00000400000000000000" pitchFamily="2" charset="-78"/>
              </a:rPr>
              <a:t> : ماست غنی از پروتئین، کلسیم، ویتامین های گروه </a:t>
            </a:r>
            <a:r>
              <a:rPr lang="en-US" dirty="0">
                <a:cs typeface="B Nazanin" panose="00000400000000000000" pitchFamily="2" charset="-78"/>
              </a:rPr>
              <a:t>B</a:t>
            </a:r>
            <a:r>
              <a:rPr lang="ar-SA" dirty="0">
                <a:cs typeface="B Nazanin" panose="00000400000000000000" pitchFamily="2" charset="-78"/>
              </a:rPr>
              <a:t> است .اغلب کارشناسان تغذیه ماست کم چربی یا بدون چربی را توصیه می کنند</a:t>
            </a:r>
            <a:r>
              <a:rPr lang="en-US" dirty="0">
                <a:cs typeface="B Nazanin" panose="00000400000000000000" pitchFamily="2" charset="-78"/>
              </a:rPr>
              <a:t>.</a:t>
            </a:r>
            <a:r>
              <a:rPr lang="ar-SA" dirty="0">
                <a:cs typeface="B Nazanin" panose="00000400000000000000" pitchFamily="2" charset="-78"/>
              </a:rPr>
              <a:t> </a:t>
            </a:r>
            <a:endParaRPr lang="en-US" dirty="0">
              <a:cs typeface="B Nazanin" panose="00000400000000000000" pitchFamily="2" charset="-78"/>
            </a:endParaRPr>
          </a:p>
          <a:p>
            <a:pPr marL="0" indent="0" algn="r" rtl="1">
              <a:buNone/>
            </a:pPr>
            <a:r>
              <a:rPr lang="ar-SA" dirty="0">
                <a:cs typeface="B Nazanin" panose="00000400000000000000" pitchFamily="2" charset="-78"/>
              </a:rPr>
              <a:t>یک وعده ۲۵۰ گرمی از ماست حاوی ۸ تا ۱۲ گرم پروتئین است.ماست یک منبع عالی کلسیم است، به طوری که یک بسته ۲۵۰ گرمی آن حاوی یک سوم میزان کلسیم لازم روزانه شما ست.  همچنین منبعی غنی از پتاسیم، ریبوفلاووین، ویتامین</a:t>
            </a:r>
            <a:r>
              <a:rPr lang="fa-IR" dirty="0">
                <a:cs typeface="B Nazanin" panose="00000400000000000000" pitchFamily="2" charset="-78"/>
              </a:rPr>
              <a:t> </a:t>
            </a:r>
            <a:r>
              <a:rPr lang="en-US" dirty="0">
                <a:cs typeface="B Nazanin" panose="00000400000000000000" pitchFamily="2" charset="-78"/>
              </a:rPr>
              <a:t>B12</a:t>
            </a:r>
            <a:r>
              <a:rPr lang="fa-IR" dirty="0">
                <a:cs typeface="B Nazanin" panose="00000400000000000000" pitchFamily="2" charset="-78"/>
              </a:rPr>
              <a:t> است.  </a:t>
            </a:r>
            <a:endParaRPr lang="en-US" dirty="0">
              <a:cs typeface="B Nazanin" panose="00000400000000000000" pitchFamily="2" charset="-78"/>
            </a:endParaRPr>
          </a:p>
          <a:p>
            <a:pPr marL="0" indent="0">
              <a:buNone/>
            </a:pPr>
            <a:endParaRPr lang="fa-IR" dirty="0">
              <a:cs typeface="B Nazanin" panose="00000400000000000000" pitchFamily="2" charset="-78"/>
            </a:endParaRPr>
          </a:p>
        </p:txBody>
      </p:sp>
      <p:pic>
        <p:nvPicPr>
          <p:cNvPr id="5" name="9C4034E2">
            <a:hlinkClick r:id="" action="ppaction://media"/>
            <a:extLst>
              <a:ext uri="{FF2B5EF4-FFF2-40B4-BE49-F238E27FC236}">
                <a16:creationId xmlns:a16="http://schemas.microsoft.com/office/drawing/2014/main" id="{DBC6D4EF-ED40-4768-933C-133440E66A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685161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A31C8-7D6E-4CED-A9D8-31692184510E}"/>
              </a:ext>
            </a:extLst>
          </p:cNvPr>
          <p:cNvSpPr>
            <a:spLocks noGrp="1"/>
          </p:cNvSpPr>
          <p:nvPr>
            <p:ph idx="1"/>
          </p:nvPr>
        </p:nvSpPr>
        <p:spPr>
          <a:xfrm>
            <a:off x="1066800" y="1489957"/>
            <a:ext cx="10515600" cy="5215643"/>
          </a:xfrm>
        </p:spPr>
        <p:txBody>
          <a:bodyPr>
            <a:normAutofit/>
          </a:bodyPr>
          <a:lstStyle/>
          <a:p>
            <a:pPr marL="0" indent="0" algn="r" rtl="1">
              <a:buNone/>
            </a:pPr>
            <a:r>
              <a:rPr lang="en-US" dirty="0">
                <a:cs typeface="B Nazanin" panose="00000400000000000000" pitchFamily="2" charset="-78"/>
              </a:rPr>
              <a:t> </a:t>
            </a:r>
            <a:r>
              <a:rPr lang="ar-SA" dirty="0">
                <a:solidFill>
                  <a:srgbClr val="FF0000"/>
                </a:solidFill>
                <a:cs typeface="B Nazanin" panose="00000400000000000000" pitchFamily="2" charset="-78"/>
              </a:rPr>
              <a:t>کشک: </a:t>
            </a:r>
            <a:r>
              <a:rPr lang="ar-SA" dirty="0">
                <a:cs typeface="B Nazanin" panose="00000400000000000000" pitchFamily="2" charset="-78"/>
              </a:rPr>
              <a:t>مهم‌ترین ویژگی کشک این است که به نسبت شیر و پنیر میزان پروتئین بالاتری دارد. نکته دیگر اینکه پروتئین شیر یا کشک، ارزش زیستی فراوانی دارد و هضم آن راحت‌تر و بهتر است</a:t>
            </a:r>
            <a:r>
              <a:rPr lang="ar-SA" dirty="0" smtClean="0">
                <a:cs typeface="B Nazanin" panose="00000400000000000000" pitchFamily="2" charset="-78"/>
              </a:rPr>
              <a:t>.</a:t>
            </a:r>
            <a:endParaRPr lang="en-US" dirty="0">
              <a:cs typeface="B Nazanin" panose="00000400000000000000" pitchFamily="2" charset="-78"/>
            </a:endParaRPr>
          </a:p>
          <a:p>
            <a:pPr marL="0" indent="0" algn="r" rtl="1">
              <a:buNone/>
            </a:pPr>
            <a:r>
              <a:rPr lang="ar-SA" dirty="0">
                <a:cs typeface="B Nazanin" panose="00000400000000000000" pitchFamily="2" charset="-78"/>
              </a:rPr>
              <a:t> </a:t>
            </a:r>
            <a:r>
              <a:rPr lang="ar-SA" dirty="0">
                <a:solidFill>
                  <a:srgbClr val="FF0000"/>
                </a:solidFill>
                <a:cs typeface="B Nazanin" panose="00000400000000000000" pitchFamily="2" charset="-78"/>
              </a:rPr>
              <a:t>بستنی: </a:t>
            </a:r>
            <a:r>
              <a:rPr lang="ar-SA" dirty="0">
                <a:cs typeface="B Nazanin" panose="00000400000000000000" pitchFamily="2" charset="-78"/>
              </a:rPr>
              <a:t>محصول لبنی منجمدی است که از ترکیب و فرایند مناسب خامه و بعضی از فراورده‌های لبنی با شکر و مواد طعم‌دهنده به دست می‌آید و می‌تواند حاوی پایدار‌کننده‌ها، قوام دهنده‌ها و رنگ نیز باشد.ارزش غذایی بستنی به ارزش غذایی مواد اولیه ای که در ساخت بستنی مصرف می‌شوند، بستگی دارد. به عنوان مثال چربی بستنی 3-2 برابر چربی شیر است و پروتئین بستنی کمی بیش‌تر از شیر می‌باشد. در ضمن حاوی مواد غذایی دیگر مانند میوه،</a:t>
            </a:r>
            <a:r>
              <a:rPr lang="en-US" dirty="0">
                <a:cs typeface="B Nazanin" panose="00000400000000000000" pitchFamily="2" charset="-78"/>
              </a:rPr>
              <a:t> </a:t>
            </a:r>
            <a:r>
              <a:rPr lang="fa-IR" dirty="0">
                <a:cs typeface="B Nazanin" panose="00000400000000000000" pitchFamily="2" charset="-78"/>
              </a:rPr>
              <a:t>تخم مرغ </a:t>
            </a:r>
            <a:r>
              <a:rPr lang="ar-SA" dirty="0">
                <a:cs typeface="B Nazanin" panose="00000400000000000000" pitchFamily="2" charset="-78"/>
              </a:rPr>
              <a:t>و شکر می‌باشد واین مواد ارزش غذایی بستنی را افزایش می‌دهد.هم‌چنین بستنی یکی از عالی‌ترین منابع انرژی می‌باشد که 3- 2 برابر شیر چربی دارد و بیش‌تر از نصف مواد جامد آن قند(ساکارزو لاکتوز) است؛ بنابراین انرژی بالایی دارد</a:t>
            </a:r>
            <a:r>
              <a:rPr lang="en-US" dirty="0">
                <a:cs typeface="B Nazanin" panose="00000400000000000000" pitchFamily="2" charset="-78"/>
              </a:rPr>
              <a:t>.</a:t>
            </a:r>
          </a:p>
        </p:txBody>
      </p:sp>
      <p:pic>
        <p:nvPicPr>
          <p:cNvPr id="2" name="AF4F7E4A">
            <a:hlinkClick r:id="" action="ppaction://media"/>
            <a:extLst>
              <a:ext uri="{FF2B5EF4-FFF2-40B4-BE49-F238E27FC236}">
                <a16:creationId xmlns:a16="http://schemas.microsoft.com/office/drawing/2014/main" id="{5BCB7C6E-75C0-4C81-9DDE-7F155C878C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079816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95DE-481F-43F6-A148-18D45D9D1D33}"/>
              </a:ext>
            </a:extLst>
          </p:cNvPr>
          <p:cNvSpPr>
            <a:spLocks noGrp="1"/>
          </p:cNvSpPr>
          <p:nvPr>
            <p:ph type="title"/>
          </p:nvPr>
        </p:nvSpPr>
        <p:spPr>
          <a:xfrm>
            <a:off x="443009" y="395586"/>
            <a:ext cx="10515600" cy="1325563"/>
          </a:xfrm>
        </p:spPr>
        <p:txBody>
          <a:bodyPr>
            <a:normAutofit/>
          </a:bodyPr>
          <a:lstStyle/>
          <a:p>
            <a:pPr algn="r" rtl="1"/>
            <a:r>
              <a:rPr lang="ar-SA" sz="4000" b="1" dirty="0">
                <a:solidFill>
                  <a:srgbClr val="FF0000"/>
                </a:solidFill>
                <a:latin typeface="B Titr"/>
                <a:cs typeface="B Titr" panose="00000700000000000000" pitchFamily="2" charset="-78"/>
              </a:rPr>
              <a:t>گروه سبزیها و میوه ها</a:t>
            </a:r>
            <a:r>
              <a:rPr lang="en-US" sz="4000" dirty="0">
                <a:solidFill>
                  <a:srgbClr val="FF0000"/>
                </a:solidFill>
                <a:latin typeface="B Titr"/>
                <a:cs typeface="B Titr" panose="00000700000000000000" pitchFamily="2" charset="-78"/>
              </a:rPr>
              <a:t/>
            </a:r>
            <a:br>
              <a:rPr lang="en-US" sz="4000" dirty="0">
                <a:solidFill>
                  <a:srgbClr val="FF0000"/>
                </a:solidFill>
                <a:latin typeface="B Titr"/>
                <a:cs typeface="B Titr" panose="00000700000000000000" pitchFamily="2" charset="-78"/>
              </a:rPr>
            </a:br>
            <a:endParaRPr lang="fa-IR" sz="4000" dirty="0">
              <a:solidFill>
                <a:srgbClr val="FF0000"/>
              </a:solidFill>
              <a:latin typeface="B Titr"/>
              <a:cs typeface="B Titr" panose="00000700000000000000" pitchFamily="2" charset="-78"/>
            </a:endParaRPr>
          </a:p>
        </p:txBody>
      </p:sp>
      <p:sp>
        <p:nvSpPr>
          <p:cNvPr id="3" name="Content Placeholder 2">
            <a:extLst>
              <a:ext uri="{FF2B5EF4-FFF2-40B4-BE49-F238E27FC236}">
                <a16:creationId xmlns:a16="http://schemas.microsoft.com/office/drawing/2014/main" id="{092C0F7F-E1ED-494B-B562-1391EE21F24F}"/>
              </a:ext>
            </a:extLst>
          </p:cNvPr>
          <p:cNvSpPr>
            <a:spLocks noGrp="1"/>
          </p:cNvSpPr>
          <p:nvPr>
            <p:ph idx="1"/>
          </p:nvPr>
        </p:nvSpPr>
        <p:spPr>
          <a:xfrm>
            <a:off x="838200" y="1825624"/>
            <a:ext cx="10515600" cy="4842461"/>
          </a:xfrm>
        </p:spPr>
        <p:txBody>
          <a:bodyPr>
            <a:normAutofit/>
          </a:bodyPr>
          <a:lstStyle/>
          <a:p>
            <a:pPr marL="0" indent="0" algn="r" rtl="1">
              <a:buNone/>
            </a:pPr>
            <a:r>
              <a:rPr lang="ar-SA" dirty="0">
                <a:solidFill>
                  <a:srgbClr val="C00000"/>
                </a:solidFill>
                <a:cs typeface="B Nazanin" panose="00000400000000000000" pitchFamily="2" charset="-78"/>
              </a:rPr>
              <a:t>سبزیها </a:t>
            </a:r>
            <a:r>
              <a:rPr lang="ar-SA" dirty="0">
                <a:cs typeface="B Nazanin" panose="00000400000000000000" pitchFamily="2" charset="-78"/>
              </a:rPr>
              <a:t>: این گروه شامل انواع سبزیها ی برگ دار ، انواع کلم ، هویج ، بادمجان ، نخود سبز ، لویا سبز ، انواع کدو ، فلفل ، قارچ ، خیار ، گوجه فرنگی ، پیاز و سیب زمینی می باشد این مواد به علت داشتن فیبر، ویتامین </a:t>
            </a:r>
            <a:r>
              <a:rPr lang="en-US" dirty="0">
                <a:cs typeface="B Nazanin" panose="00000400000000000000" pitchFamily="2" charset="-78"/>
              </a:rPr>
              <a:t>A</a:t>
            </a:r>
            <a:r>
              <a:rPr lang="ar-SA" dirty="0">
                <a:cs typeface="B Nazanin" panose="00000400000000000000" pitchFamily="2" charset="-78"/>
              </a:rPr>
              <a:t>، ویتامین </a:t>
            </a:r>
            <a:r>
              <a:rPr lang="en-US" dirty="0">
                <a:cs typeface="B Nazanin" panose="00000400000000000000" pitchFamily="2" charset="-78"/>
              </a:rPr>
              <a:t>C</a:t>
            </a:r>
            <a:r>
              <a:rPr lang="ar-SA" dirty="0">
                <a:cs typeface="B Nazanin" panose="00000400000000000000" pitchFamily="2" charset="-78"/>
              </a:rPr>
              <a:t>، فولات، پتاسیم و منیزیم از اهمیت زیادی برخوردار است. سبزیهای با رنگ سبز تیره و  رنگ زرد ویتامین</a:t>
            </a:r>
            <a:r>
              <a:rPr lang="en-US" dirty="0">
                <a:cs typeface="B Nazanin" panose="00000400000000000000" pitchFamily="2" charset="-78"/>
              </a:rPr>
              <a:t>A</a:t>
            </a:r>
            <a:r>
              <a:rPr lang="ar-SA" dirty="0">
                <a:cs typeface="B Nazanin" panose="00000400000000000000" pitchFamily="2" charset="-78"/>
              </a:rPr>
              <a:t>بیشتری دارند. سبزیجات خام ضد عفونی شده همراه با غذا میزان جذب آهن را افزایش داده و باعث کاهش میزان کم خونی فقر آهن می گردد .میزان توصیه شده روزانه از این گروه بر اساس هرم غذایی 5-3 سهم میباشد.</a:t>
            </a:r>
            <a:endParaRPr lang="en-US" dirty="0">
              <a:cs typeface="B Nazanin" panose="00000400000000000000" pitchFamily="2" charset="-78"/>
            </a:endParaRPr>
          </a:p>
          <a:p>
            <a:pPr marL="0" indent="0" algn="r" rtl="1">
              <a:buNone/>
            </a:pPr>
            <a:r>
              <a:rPr lang="ar-SA" dirty="0">
                <a:cs typeface="B Nazanin" panose="00000400000000000000" pitchFamily="2" charset="-78"/>
              </a:rPr>
              <a:t>هرواحد سبزی برابر است با  یک لیوان سبزی خام برگ دار (اسفناج و کاهو)یا نصف لیوان نخود سبز ،لوبیا سبز و هویج خرد شده یا یک عدد گوجع فرنگی یا هویج یا خیار متوسط</a:t>
            </a:r>
            <a:endParaRPr lang="en-US" dirty="0">
              <a:cs typeface="B Nazanin" panose="00000400000000000000" pitchFamily="2" charset="-78"/>
            </a:endParaRPr>
          </a:p>
        </p:txBody>
      </p:sp>
      <p:pic>
        <p:nvPicPr>
          <p:cNvPr id="5" name="E0B8AED3">
            <a:hlinkClick r:id="" action="ppaction://media"/>
            <a:extLst>
              <a:ext uri="{FF2B5EF4-FFF2-40B4-BE49-F238E27FC236}">
                <a16:creationId xmlns:a16="http://schemas.microsoft.com/office/drawing/2014/main" id="{CCB6C7B2-1C4C-4AB4-A4F8-A6425DBF1A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892884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EC32-E295-47E9-A400-BEE23A8DC288}"/>
              </a:ext>
            </a:extLst>
          </p:cNvPr>
          <p:cNvSpPr>
            <a:spLocks noGrp="1"/>
          </p:cNvSpPr>
          <p:nvPr>
            <p:ph type="title"/>
          </p:nvPr>
        </p:nvSpPr>
        <p:spPr>
          <a:xfrm>
            <a:off x="838200" y="711925"/>
            <a:ext cx="10515600" cy="923348"/>
          </a:xfrm>
        </p:spPr>
        <p:txBody>
          <a:bodyPr>
            <a:normAutofit fontScale="90000"/>
          </a:bodyPr>
          <a:lstStyle/>
          <a:p>
            <a:pPr algn="ctr" rtl="1"/>
            <a:r>
              <a:rPr lang="fa-IR" b="1" dirty="0" smtClean="0">
                <a:solidFill>
                  <a:srgbClr val="00B050"/>
                </a:solidFill>
                <a:cs typeface="B Titr" panose="00000700000000000000" pitchFamily="2" charset="-78"/>
              </a:rPr>
              <a:t>فصل چهارم </a:t>
            </a:r>
            <a:r>
              <a:rPr lang="fa-IR" b="1" dirty="0">
                <a:solidFill>
                  <a:srgbClr val="00B050"/>
                </a:solidFill>
                <a:cs typeface="B Titr" panose="00000700000000000000" pitchFamily="2" charset="-78"/>
              </a:rPr>
              <a:t>:گروه های مختلف</a:t>
            </a:r>
            <a:r>
              <a:rPr lang="fa-IR" dirty="0">
                <a:solidFill>
                  <a:srgbClr val="00B050"/>
                </a:solidFill>
                <a:cs typeface="B Titr" panose="00000700000000000000" pitchFamily="2" charset="-78"/>
              </a:rPr>
              <a:t> </a:t>
            </a:r>
            <a:r>
              <a:rPr lang="fa-IR" b="1" dirty="0" smtClean="0">
                <a:solidFill>
                  <a:srgbClr val="00B050"/>
                </a:solidFill>
                <a:cs typeface="B Titr" panose="00000700000000000000" pitchFamily="2" charset="-78"/>
              </a:rPr>
              <a:t>غذایی</a:t>
            </a:r>
            <a:r>
              <a:rPr lang="en-US" dirty="0">
                <a:solidFill>
                  <a:srgbClr val="00B050"/>
                </a:solidFill>
                <a:cs typeface="B Titr" panose="00000700000000000000" pitchFamily="2" charset="-78"/>
              </a:rPr>
              <a:t/>
            </a:r>
            <a:br>
              <a:rPr lang="en-US" dirty="0">
                <a:solidFill>
                  <a:srgbClr val="00B050"/>
                </a:solidFill>
                <a:cs typeface="B Titr" panose="00000700000000000000" pitchFamily="2" charset="-78"/>
              </a:rPr>
            </a:br>
            <a:endParaRPr lang="fa-IR" dirty="0">
              <a:solidFill>
                <a:srgbClr val="00B050"/>
              </a:solidFill>
              <a:cs typeface="B Titr" panose="00000700000000000000" pitchFamily="2" charset="-78"/>
            </a:endParaRPr>
          </a:p>
        </p:txBody>
      </p:sp>
      <p:sp>
        <p:nvSpPr>
          <p:cNvPr id="3" name="Content Placeholder 2">
            <a:extLst>
              <a:ext uri="{FF2B5EF4-FFF2-40B4-BE49-F238E27FC236}">
                <a16:creationId xmlns:a16="http://schemas.microsoft.com/office/drawing/2014/main" id="{01F5A722-6229-45C3-808E-F2C107C7A303}"/>
              </a:ext>
            </a:extLst>
          </p:cNvPr>
          <p:cNvSpPr>
            <a:spLocks noGrp="1"/>
          </p:cNvSpPr>
          <p:nvPr>
            <p:ph idx="1"/>
          </p:nvPr>
        </p:nvSpPr>
        <p:spPr>
          <a:xfrm>
            <a:off x="838200" y="1423851"/>
            <a:ext cx="10515600" cy="5179436"/>
          </a:xfrm>
        </p:spPr>
        <p:txBody>
          <a:bodyPr>
            <a:normAutofit/>
          </a:bodyPr>
          <a:lstStyle/>
          <a:p>
            <a:pPr marL="0" indent="0" algn="r" rtl="1">
              <a:buNone/>
            </a:pPr>
            <a:r>
              <a:rPr lang="fa-IR" dirty="0">
                <a:cs typeface="B Nazanin" panose="00000400000000000000" pitchFamily="2" charset="-78"/>
              </a:rPr>
              <a:t>یک برنامه غذایی سالم موجب سلامت جسم و روان می شود .هر فرد برای دستیابی به سلامت ،نیاز به مصرف روزانه تمام گروه های غذایی دارد. معرفی گروه های غذایی به شرح زیر است.</a:t>
            </a:r>
            <a:endParaRPr lang="en-US" dirty="0">
              <a:cs typeface="B Nazanin" panose="00000400000000000000" pitchFamily="2" charset="-78"/>
            </a:endParaRPr>
          </a:p>
          <a:p>
            <a:pPr marL="0" indent="0" algn="r" rtl="1">
              <a:buNone/>
            </a:pPr>
            <a:r>
              <a:rPr lang="ar-SA" sz="3200" b="1" dirty="0">
                <a:solidFill>
                  <a:srgbClr val="FF0000"/>
                </a:solidFill>
                <a:cs typeface="B Titr" panose="00000700000000000000" pitchFamily="2" charset="-78"/>
              </a:rPr>
              <a:t>گروه نان و غلات </a:t>
            </a:r>
            <a:endParaRPr lang="en-US" sz="3200" dirty="0">
              <a:solidFill>
                <a:srgbClr val="FF0000"/>
              </a:solidFill>
              <a:cs typeface="B Titr" panose="00000700000000000000" pitchFamily="2" charset="-78"/>
            </a:endParaRPr>
          </a:p>
          <a:p>
            <a:pPr marL="0" indent="0" algn="r" rtl="1">
              <a:buNone/>
            </a:pPr>
            <a:r>
              <a:rPr lang="ar-SA" dirty="0">
                <a:cs typeface="B Nazanin" panose="00000400000000000000" pitchFamily="2" charset="-78"/>
              </a:rPr>
              <a:t>شامل غلات کامل مانند گندم، جو، جودوسر، ارزن، برنج، انواع ماکارونی، سیب زمینی، ذرت و انواع نان بخصوص نوع سبوس دار (سنگک،نان جو) و نانهای سنتی سفید (لواش بربری وتافتون) می باشد. این گروه منبع کربوهیدراتهای پیچیده ، فبیر (مواد غیر قابل هضم گیاهی) ، ویتامینهای گروه </a:t>
            </a:r>
            <a:r>
              <a:rPr lang="en-US" dirty="0">
                <a:cs typeface="B Nazanin" panose="00000400000000000000" pitchFamily="2" charset="-78"/>
              </a:rPr>
              <a:t>B</a:t>
            </a:r>
            <a:r>
              <a:rPr lang="ar-SA" dirty="0">
                <a:cs typeface="B Nazanin" panose="00000400000000000000" pitchFamily="2" charset="-78"/>
              </a:rPr>
              <a:t>، آهن، پروتئین و منیزیم می باشد  که در رشد و سلامت اعصاب نقش دارند. میزان توصیه شده روزانه از این گروه  11-6 سهم می باشد. که با توجه به جثه و فعالیتهای بدنی هر فرد این میزان باید تنظیم شود</a:t>
            </a:r>
            <a:r>
              <a:rPr lang="fa-IR" dirty="0">
                <a:cs typeface="B Nazanin" panose="00000400000000000000" pitchFamily="2" charset="-78"/>
              </a:rPr>
              <a:t>.</a:t>
            </a:r>
            <a:r>
              <a:rPr lang="ar-SA" dirty="0">
                <a:cs typeface="B Nazanin" panose="00000400000000000000" pitchFamily="2" charset="-78"/>
              </a:rPr>
              <a:t>هر واحد از این گروه معادل با 30 گرم نان یا یک کف دست بدون انگشتان ویا 30 گرم غلات صبحانه یا نصف لیوان برنج یا ماکارونی پخته یا سه عدد بیسکویت ساده بخصوص نوع سبوس دار می باشد.</a:t>
            </a:r>
            <a:endParaRPr lang="en-US" dirty="0">
              <a:cs typeface="B Nazanin" panose="00000400000000000000" pitchFamily="2" charset="-78"/>
            </a:endParaRPr>
          </a:p>
          <a:p>
            <a:pPr marL="0" indent="0">
              <a:buNone/>
            </a:pPr>
            <a:endParaRPr lang="fa-IR" dirty="0">
              <a:cs typeface="B Nazanin" panose="00000400000000000000" pitchFamily="2" charset="-78"/>
            </a:endParaRPr>
          </a:p>
        </p:txBody>
      </p:sp>
      <p:pic>
        <p:nvPicPr>
          <p:cNvPr id="5" name="07493262">
            <a:hlinkClick r:id="" action="ppaction://media"/>
            <a:extLst>
              <a:ext uri="{FF2B5EF4-FFF2-40B4-BE49-F238E27FC236}">
                <a16:creationId xmlns:a16="http://schemas.microsoft.com/office/drawing/2014/main" id="{191EE8DA-EF82-40CB-886E-77C393374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27213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782625-EC37-468B-B113-29B2892EA420}"/>
              </a:ext>
            </a:extLst>
          </p:cNvPr>
          <p:cNvSpPr/>
          <p:nvPr/>
        </p:nvSpPr>
        <p:spPr>
          <a:xfrm>
            <a:off x="1535468" y="609600"/>
            <a:ext cx="9883063" cy="5970865"/>
          </a:xfrm>
          <a:prstGeom prst="rect">
            <a:avLst/>
          </a:prstGeom>
        </p:spPr>
        <p:txBody>
          <a:bodyPr wrap="square">
            <a:spAutoFit/>
          </a:bodyPr>
          <a:lstStyle/>
          <a:p>
            <a:pPr algn="r" rtl="1"/>
            <a:endParaRPr lang="en-US" sz="2000" dirty="0">
              <a:cs typeface="B Nazanin" panose="00000400000000000000" pitchFamily="2" charset="-78"/>
            </a:endParaRPr>
          </a:p>
          <a:p>
            <a:pPr algn="r" rtl="1"/>
            <a:r>
              <a:rPr lang="ar-SA" sz="4000" dirty="0">
                <a:solidFill>
                  <a:srgbClr val="FF0000"/>
                </a:solidFill>
                <a:latin typeface="B Titr"/>
                <a:cs typeface="B Titr" panose="00000700000000000000" pitchFamily="2" charset="-78"/>
              </a:rPr>
              <a:t>میوه ها </a:t>
            </a:r>
            <a:endParaRPr lang="fa-IR" sz="4000" dirty="0">
              <a:solidFill>
                <a:srgbClr val="FF0000"/>
              </a:solidFill>
              <a:latin typeface="B Titr"/>
              <a:cs typeface="B Titr" panose="00000700000000000000" pitchFamily="2" charset="-78"/>
            </a:endParaRPr>
          </a:p>
          <a:p>
            <a:pPr algn="r" rtl="1"/>
            <a:r>
              <a:rPr lang="ar-SA" sz="2800" dirty="0">
                <a:solidFill>
                  <a:srgbClr val="FF0000"/>
                </a:solidFill>
                <a:cs typeface="B Nazanin" panose="00000400000000000000" pitchFamily="2" charset="-78"/>
              </a:rPr>
              <a:t> </a:t>
            </a:r>
            <a:r>
              <a:rPr lang="ar-SA" sz="2800" dirty="0">
                <a:cs typeface="B Nazanin" panose="00000400000000000000" pitchFamily="2" charset="-78"/>
              </a:rPr>
              <a:t>این گروه شامل انواع میوه آب میوه طبیعی ، کمپوت میوه و میوه های خشک (خشکبار) می باشند. به دلیل داشتن فیبر ،ویتامین </a:t>
            </a:r>
            <a:r>
              <a:rPr lang="en-US" sz="2800" dirty="0">
                <a:cs typeface="B Nazanin" panose="00000400000000000000" pitchFamily="2" charset="-78"/>
              </a:rPr>
              <a:t>C</a:t>
            </a:r>
            <a:r>
              <a:rPr lang="ar-SA" sz="2800" dirty="0">
                <a:cs typeface="B Nazanin" panose="00000400000000000000" pitchFamily="2" charset="-78"/>
              </a:rPr>
              <a:t>،ویتامین </a:t>
            </a:r>
            <a:r>
              <a:rPr lang="en-US" sz="2800" dirty="0">
                <a:cs typeface="B Nazanin" panose="00000400000000000000" pitchFamily="2" charset="-78"/>
              </a:rPr>
              <a:t>A</a:t>
            </a:r>
            <a:r>
              <a:rPr lang="ar-SA" sz="2800" dirty="0">
                <a:cs typeface="B Nazanin" panose="00000400000000000000" pitchFamily="2" charset="-78"/>
              </a:rPr>
              <a:t> و پتاسیم باید در رژیم غذایی روزانه گنجانده شود. هر واحد از این گروه برابر است با یک عدد میوه متوسط سیب ،موز ،پرتقال یا گلابی نصف گریپ فروت یا نصف لیوان میوه های ریز مثل توت ،انگور ،انار یا نصف لیوان میوه پخته یا کمپوت میوه یا یک چهارم لیوان میوه خشک یا خشکبار یا سه چهارم لیوان آب میوه تازه و طبیعی </a:t>
            </a:r>
            <a:endParaRPr lang="en-US" sz="2800" dirty="0">
              <a:cs typeface="B Nazanin" panose="00000400000000000000" pitchFamily="2" charset="-78"/>
            </a:endParaRPr>
          </a:p>
          <a:p>
            <a:pPr algn="r" rtl="1"/>
            <a:r>
              <a:rPr lang="ar-SA" sz="2800" dirty="0">
                <a:cs typeface="B Nazanin" panose="00000400000000000000" pitchFamily="2" charset="-78"/>
              </a:rPr>
              <a:t>میزان توصیه شده روزانه از گروه میوه ها 4-2 سهم می باشد.میوه های غنی از ویتامین ث شامل انواع مرکبات (مانند پرتقال ،نارنگی ،لیمو ترش ،لیمو شیرین )و انواع توتها می باشد که در ترمیم زخمها و افزایش جذب آهن نقش مهمی دارند. میوه های غنی از ویتامین </a:t>
            </a:r>
            <a:r>
              <a:rPr lang="en-US" sz="2800" dirty="0">
                <a:cs typeface="B Nazanin" panose="00000400000000000000" pitchFamily="2" charset="-78"/>
              </a:rPr>
              <a:t>A</a:t>
            </a:r>
            <a:r>
              <a:rPr lang="ar-SA" sz="2800" dirty="0">
                <a:cs typeface="B Nazanin" panose="00000400000000000000" pitchFamily="2" charset="-78"/>
              </a:rPr>
              <a:t>عبارتند از طالبی ،خرمالو ،شلیل و هلو که مصرف این گروه نیز در جلو گیری از خرابی و خشکی پوست ،افزایش مقاومت بدن در برابر عفونت و سلامت چشم نقش مهمی دارند</a:t>
            </a:r>
            <a:r>
              <a:rPr lang="ar-SA" sz="2000" dirty="0">
                <a:cs typeface="B Nazanin" panose="00000400000000000000" pitchFamily="2" charset="-78"/>
              </a:rPr>
              <a:t>.</a:t>
            </a:r>
            <a:endParaRPr lang="en-US" sz="2000" dirty="0">
              <a:cs typeface="B Nazanin" panose="00000400000000000000" pitchFamily="2" charset="-78"/>
            </a:endParaRPr>
          </a:p>
        </p:txBody>
      </p:sp>
      <p:pic>
        <p:nvPicPr>
          <p:cNvPr id="4" name="729EC4DB">
            <a:hlinkClick r:id="" action="ppaction://media"/>
            <a:extLst>
              <a:ext uri="{FF2B5EF4-FFF2-40B4-BE49-F238E27FC236}">
                <a16:creationId xmlns:a16="http://schemas.microsoft.com/office/drawing/2014/main" id="{D1FE0F50-3457-41D0-A6C5-99E1149F6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83792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8E75-4A11-4087-9617-10B836C6538D}"/>
              </a:ext>
            </a:extLst>
          </p:cNvPr>
          <p:cNvSpPr>
            <a:spLocks noGrp="1"/>
          </p:cNvSpPr>
          <p:nvPr>
            <p:ph type="title"/>
          </p:nvPr>
        </p:nvSpPr>
        <p:spPr>
          <a:xfrm>
            <a:off x="921327" y="420543"/>
            <a:ext cx="10515600" cy="1325563"/>
          </a:xfrm>
        </p:spPr>
        <p:txBody>
          <a:bodyPr>
            <a:normAutofit/>
          </a:bodyPr>
          <a:lstStyle/>
          <a:p>
            <a:pPr algn="r"/>
            <a:r>
              <a:rPr lang="ar-SA" sz="4000" b="1" dirty="0">
                <a:solidFill>
                  <a:srgbClr val="FF0000"/>
                </a:solidFill>
                <a:cs typeface="B Titr" panose="00000700000000000000" pitchFamily="2" charset="-78"/>
              </a:rPr>
              <a:t>گروه متفرقه یا چربیها ،روغنها و شیرینی ها</a:t>
            </a:r>
            <a:r>
              <a:rPr lang="en-US" sz="4000" dirty="0">
                <a:solidFill>
                  <a:srgbClr val="FF0000"/>
                </a:solidFill>
                <a:cs typeface="B Titr" panose="00000700000000000000" pitchFamily="2" charset="-78"/>
              </a:rPr>
              <a:t/>
            </a:r>
            <a:br>
              <a:rPr lang="en-US" sz="4000" dirty="0">
                <a:solidFill>
                  <a:srgbClr val="FF0000"/>
                </a:solidFill>
                <a:cs typeface="B Titr" panose="00000700000000000000" pitchFamily="2" charset="-78"/>
              </a:rPr>
            </a:br>
            <a:endParaRPr lang="fa-IR" sz="40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1E911A95-03DD-4446-814D-90A67A87D82D}"/>
              </a:ext>
            </a:extLst>
          </p:cNvPr>
          <p:cNvSpPr>
            <a:spLocks noGrp="1"/>
          </p:cNvSpPr>
          <p:nvPr>
            <p:ph idx="1"/>
          </p:nvPr>
        </p:nvSpPr>
        <p:spPr>
          <a:xfrm>
            <a:off x="394855" y="1371600"/>
            <a:ext cx="10515600" cy="5336794"/>
          </a:xfrm>
        </p:spPr>
        <p:txBody>
          <a:bodyPr>
            <a:normAutofit lnSpcReduction="10000"/>
          </a:bodyPr>
          <a:lstStyle/>
          <a:p>
            <a:pPr marL="0" indent="0" algn="r" rtl="1">
              <a:buNone/>
            </a:pPr>
            <a:r>
              <a:rPr lang="ar-SA" dirty="0">
                <a:cs typeface="B Nazanin" panose="00000400000000000000" pitchFamily="2" charset="-78"/>
              </a:rPr>
              <a:t>این گروه شامل انواع مواد قندی ،نمک و چربیها است .</a:t>
            </a:r>
            <a:endParaRPr lang="fa-IR" dirty="0">
              <a:cs typeface="B Nazanin" panose="00000400000000000000" pitchFamily="2" charset="-78"/>
            </a:endParaRPr>
          </a:p>
          <a:p>
            <a:pPr marL="0" indent="0" algn="r" rtl="1">
              <a:buNone/>
            </a:pPr>
            <a:r>
              <a:rPr lang="ar-SA" dirty="0">
                <a:latin typeface="B Nazanin"/>
                <a:cs typeface="B Nazanin" panose="00000400000000000000" pitchFamily="2" charset="-78"/>
              </a:rPr>
              <a:t>توصیه می شود افراد بزرگسال در برنامه غذایی روزانه از این گروه کمتر مصرف کنند انواع مواد غذایی این گروه عبارتند از </a:t>
            </a:r>
            <a:endParaRPr lang="en-US" dirty="0">
              <a:latin typeface="B Nazanin"/>
              <a:cs typeface="B Nazanin" panose="00000400000000000000" pitchFamily="2" charset="-78"/>
            </a:endParaRPr>
          </a:p>
          <a:p>
            <a:pPr marL="0" indent="0" algn="r" rtl="1">
              <a:buNone/>
            </a:pPr>
            <a:r>
              <a:rPr lang="ar-SA" dirty="0">
                <a:cs typeface="B Nazanin" panose="00000400000000000000" pitchFamily="2" charset="-78"/>
              </a:rPr>
              <a:t>الف – چربیها ( روغن های جامد و روغن های مایع ، پیه ،دنبه ،کره ، خامه ،سرشیر و سس های چرب مثل مایونز)</a:t>
            </a:r>
            <a:endParaRPr lang="en-US" dirty="0">
              <a:cs typeface="B Nazanin" panose="00000400000000000000" pitchFamily="2" charset="-78"/>
            </a:endParaRPr>
          </a:p>
          <a:p>
            <a:pPr marL="0" indent="0" algn="r" rtl="1">
              <a:buNone/>
            </a:pPr>
            <a:r>
              <a:rPr lang="ar-SA" dirty="0">
                <a:cs typeface="B Nazanin" panose="00000400000000000000" pitchFamily="2" charset="-78"/>
              </a:rPr>
              <a:t>ب- شیرینی ها و مواد قندی (مثل انواع مربا ، شربت قند و شکر ، انواع شیرینی های خشک و تر ، انواع پیراشکی، آب نبات و شکلات )</a:t>
            </a:r>
            <a:endParaRPr lang="en-US" dirty="0">
              <a:cs typeface="B Nazanin" panose="00000400000000000000" pitchFamily="2" charset="-78"/>
            </a:endParaRPr>
          </a:p>
          <a:p>
            <a:pPr marL="0" indent="0" algn="r" rtl="1">
              <a:buNone/>
            </a:pPr>
            <a:r>
              <a:rPr lang="ar-SA" dirty="0">
                <a:cs typeface="B Nazanin" panose="00000400000000000000" pitchFamily="2" charset="-78"/>
              </a:rPr>
              <a:t>پ- ترشی ها ، شورها و چاشنی ها ( انواع ترشی و شور ، فلفل ،نمک ،زرد چوبه ، دارچین وغیره)</a:t>
            </a:r>
            <a:endParaRPr lang="en-US" dirty="0">
              <a:cs typeface="B Nazanin" panose="00000400000000000000" pitchFamily="2" charset="-78"/>
            </a:endParaRPr>
          </a:p>
          <a:p>
            <a:pPr marL="0" indent="0" algn="r" rtl="1">
              <a:buNone/>
            </a:pPr>
            <a:r>
              <a:rPr lang="ar-SA" dirty="0">
                <a:cs typeface="B Nazanin" panose="00000400000000000000" pitchFamily="2" charset="-78"/>
              </a:rPr>
              <a:t>ت- نوشیدنی ها (نوشابه های گازدار، چای ، قهوه ، انواع آب میوه های صنعتی و پودرهای آماده مثل پودر پرتقال و غیره)</a:t>
            </a:r>
          </a:p>
          <a:p>
            <a:pPr marL="0" indent="0" algn="r">
              <a:buNone/>
            </a:pPr>
            <a:r>
              <a:rPr lang="ar-SA" dirty="0">
                <a:cs typeface="B Nazanin" panose="00000400000000000000" pitchFamily="2" charset="-78"/>
              </a:rPr>
              <a:t>این مواد غذایی دارای انرژی قابل توجهی هستند ولی به دلیل اینکه مواد مغذی اندکی را شامل می شوند، میزان سهم روزانه برایشان در نظر گرفته نشده و بعنوان گروه غذایی در نظر گرفته نمی شوند</a:t>
            </a:r>
            <a:endParaRPr lang="fa-IR" dirty="0">
              <a:cs typeface="B Nazanin" panose="00000400000000000000" pitchFamily="2" charset="-78"/>
            </a:endParaRPr>
          </a:p>
        </p:txBody>
      </p:sp>
      <p:pic>
        <p:nvPicPr>
          <p:cNvPr id="5" name="DF560E74">
            <a:hlinkClick r:id="" action="ppaction://media"/>
            <a:extLst>
              <a:ext uri="{FF2B5EF4-FFF2-40B4-BE49-F238E27FC236}">
                <a16:creationId xmlns:a16="http://schemas.microsoft.com/office/drawing/2014/main" id="{77562991-82C0-4183-942B-D577FB1387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994908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807C6E-70DD-469E-98D0-A2F2908BF4E1}"/>
              </a:ext>
            </a:extLst>
          </p:cNvPr>
          <p:cNvSpPr>
            <a:spLocks noGrp="1"/>
          </p:cNvSpPr>
          <p:nvPr>
            <p:ph idx="1"/>
          </p:nvPr>
        </p:nvSpPr>
        <p:spPr>
          <a:xfrm>
            <a:off x="838200" y="1758968"/>
            <a:ext cx="10515600" cy="4351338"/>
          </a:xfrm>
        </p:spPr>
        <p:txBody>
          <a:bodyPr>
            <a:normAutofit/>
          </a:bodyPr>
          <a:lstStyle/>
          <a:p>
            <a:pPr marL="0" indent="0" algn="r" rtl="1">
              <a:buNone/>
            </a:pPr>
            <a:r>
              <a:rPr lang="ar-SA" dirty="0">
                <a:latin typeface="B Nazanin" panose="00000400000000000000"/>
                <a:cs typeface="B Nazanin" panose="00000400000000000000" pitchFamily="2" charset="-78"/>
              </a:rPr>
              <a:t>میزان مصرفی روزانه از این مواد غذایی باید نسبت به سایر گروه ها بسیار کمتر باشد. موارد زیر در استفاده از آنها توصیه می شود.</a:t>
            </a:r>
            <a:endParaRPr lang="en-US" dirty="0">
              <a:latin typeface="B Nazanin" panose="00000400000000000000"/>
              <a:cs typeface="B Nazanin" panose="00000400000000000000" pitchFamily="2" charset="-78"/>
            </a:endParaRPr>
          </a:p>
          <a:p>
            <a:pPr marL="0" indent="0" algn="r" rtl="1">
              <a:buNone/>
            </a:pPr>
            <a:r>
              <a:rPr lang="ar-SA" dirty="0">
                <a:latin typeface="B Nazanin" panose="00000400000000000000"/>
                <a:cs typeface="B Nazanin" panose="00000400000000000000" pitchFamily="2" charset="-78"/>
              </a:rPr>
              <a:t>- ازمصرف روغن جامد پرهیز شود و از روغن مایع معمولی برای پخت و پز و از روغن مخصوص سرخ کردنی برای سرخ کردن مواد غذایی استفاد شو</a:t>
            </a:r>
            <a:r>
              <a:rPr lang="fa-IR" dirty="0">
                <a:latin typeface="B Nazanin" panose="00000400000000000000"/>
                <a:cs typeface="B Nazanin" panose="00000400000000000000" pitchFamily="2" charset="-78"/>
              </a:rPr>
              <a:t>د</a:t>
            </a:r>
            <a:endParaRPr lang="en-US" dirty="0">
              <a:latin typeface="B Nazanin" panose="00000400000000000000"/>
              <a:cs typeface="B Nazanin" panose="00000400000000000000" pitchFamily="2" charset="-78"/>
            </a:endParaRPr>
          </a:p>
          <a:p>
            <a:pPr marL="0" indent="0" algn="r" rtl="1">
              <a:buNone/>
            </a:pPr>
            <a:r>
              <a:rPr lang="ar-SA" dirty="0">
                <a:latin typeface="B Nazanin" panose="00000400000000000000"/>
                <a:cs typeface="B Nazanin" panose="00000400000000000000" pitchFamily="2" charset="-78"/>
              </a:rPr>
              <a:t>- مصرف چربی ها ،شیرینی هاو چاشنی ها بسیار محدود شود.</a:t>
            </a:r>
            <a:endParaRPr lang="en-US" dirty="0">
              <a:latin typeface="B Nazanin" panose="00000400000000000000"/>
              <a:cs typeface="B Nazanin" panose="00000400000000000000" pitchFamily="2" charset="-78"/>
            </a:endParaRPr>
          </a:p>
          <a:p>
            <a:pPr marL="0" indent="0" algn="r" rtl="1">
              <a:buNone/>
            </a:pPr>
            <a:r>
              <a:rPr lang="ar-SA" dirty="0">
                <a:latin typeface="B Nazanin" panose="00000400000000000000"/>
                <a:cs typeface="B Nazanin" panose="00000400000000000000" pitchFamily="2" charset="-78"/>
              </a:rPr>
              <a:t>- مصرف نوشیدنی های متفرقه محدود و بجای آن ها نوشیدنی های سالم مثل آب ، شیر ، آب میوه طبیعی و دوغ کم نمک استفاده شود</a:t>
            </a:r>
            <a:endParaRPr lang="en-US" dirty="0">
              <a:latin typeface="B Nazanin" panose="00000400000000000000"/>
              <a:cs typeface="B Nazanin" panose="00000400000000000000" pitchFamily="2" charset="-78"/>
            </a:endParaRPr>
          </a:p>
          <a:p>
            <a:pPr marL="0" indent="0" algn="r" rtl="1">
              <a:buNone/>
            </a:pPr>
            <a:r>
              <a:rPr lang="ar-SA" dirty="0">
                <a:latin typeface="B Nazanin" panose="00000400000000000000"/>
                <a:cs typeface="B Nazanin" panose="00000400000000000000" pitchFamily="2" charset="-78"/>
              </a:rPr>
              <a:t>- مصرف چیپس به دلیل داشتن چربی و نمک زیاد باید محدود شود.</a:t>
            </a:r>
            <a:endParaRPr lang="en-US" dirty="0">
              <a:latin typeface="B Nazanin" panose="00000400000000000000"/>
              <a:cs typeface="B Nazanin" panose="00000400000000000000" pitchFamily="2" charset="-78"/>
            </a:endParaRPr>
          </a:p>
          <a:p>
            <a:pPr marL="0" indent="0" algn="r" rtl="1">
              <a:buNone/>
            </a:pPr>
            <a:r>
              <a:rPr lang="ar-SA" dirty="0">
                <a:latin typeface="B Nazanin" panose="00000400000000000000"/>
                <a:cs typeface="B Nazanin" panose="00000400000000000000" pitchFamily="2" charset="-78"/>
              </a:rPr>
              <a:t>-  نمک باید به میزان کم مصرف شود و از نوع نمک یددار تصفیه شده باشد .</a:t>
            </a:r>
            <a:endParaRPr lang="en-US" dirty="0">
              <a:latin typeface="B Nazanin" panose="00000400000000000000"/>
              <a:cs typeface="B Nazanin" panose="00000400000000000000" pitchFamily="2" charset="-78"/>
            </a:endParaRPr>
          </a:p>
          <a:p>
            <a:pPr marL="0" indent="0">
              <a:buNone/>
            </a:pPr>
            <a:endParaRPr lang="fa-IR" dirty="0">
              <a:latin typeface="B Nazanin" panose="00000400000000000000"/>
              <a:cs typeface="B Nazanin" panose="00000400000000000000" pitchFamily="2" charset="-78"/>
            </a:endParaRPr>
          </a:p>
        </p:txBody>
      </p:sp>
      <p:pic>
        <p:nvPicPr>
          <p:cNvPr id="2" name="8E027503">
            <a:hlinkClick r:id="" action="ppaction://media"/>
            <a:extLst>
              <a:ext uri="{FF2B5EF4-FFF2-40B4-BE49-F238E27FC236}">
                <a16:creationId xmlns:a16="http://schemas.microsoft.com/office/drawing/2014/main" id="{1EEC1787-709E-49F6-B16F-899327D161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676638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a:solidFill>
                  <a:schemeClr val="accent4"/>
                </a:solidFill>
                <a:cs typeface="B Titr" panose="00000700000000000000" pitchFamily="2" charset="-78"/>
              </a:rPr>
              <a:t>آزمون </a:t>
            </a:r>
            <a:r>
              <a:rPr lang="fa-IR" b="1">
                <a:solidFill>
                  <a:schemeClr val="accent4"/>
                </a:solidFill>
                <a:cs typeface="B Titr" panose="00000700000000000000" pitchFamily="2" charset="-78"/>
              </a:rPr>
              <a:t>فصل </a:t>
            </a:r>
            <a:r>
              <a:rPr lang="fa-IR" b="1" smtClean="0">
                <a:solidFill>
                  <a:schemeClr val="accent4"/>
                </a:solidFill>
                <a:cs typeface="B Titr" panose="00000700000000000000" pitchFamily="2" charset="-78"/>
              </a:rPr>
              <a:t>چهارم </a:t>
            </a:r>
            <a:r>
              <a:rPr lang="fa-IR" b="1" dirty="0">
                <a:solidFill>
                  <a:schemeClr val="accent4"/>
                </a:solidFill>
                <a:cs typeface="B Titr" panose="00000700000000000000" pitchFamily="2" charset="-78"/>
              </a:rPr>
              <a:t>درس تغذيه كاربردي</a:t>
            </a:r>
            <a:r>
              <a:rPr lang="fa-IR" dirty="0">
                <a:solidFill>
                  <a:schemeClr val="accent4"/>
                </a:solidFill>
                <a:cs typeface="B Titr" panose="00000700000000000000" pitchFamily="2" charset="-78"/>
              </a:rPr>
              <a:t> </a:t>
            </a:r>
            <a:r>
              <a:rPr lang="en-US" dirty="0">
                <a:solidFill>
                  <a:schemeClr val="accent4"/>
                </a:solidFill>
                <a:cs typeface="B Titr" panose="00000700000000000000" pitchFamily="2" charset="-78"/>
              </a:rPr>
              <a:t/>
            </a:r>
            <a:br>
              <a:rPr lang="en-US" dirty="0">
                <a:solidFill>
                  <a:schemeClr val="accent4"/>
                </a:solidFill>
                <a:cs typeface="B Titr" panose="00000700000000000000" pitchFamily="2" charset="-78"/>
              </a:rPr>
            </a:br>
            <a:endParaRPr lang="en-US" dirty="0"/>
          </a:p>
        </p:txBody>
      </p:sp>
      <p:sp>
        <p:nvSpPr>
          <p:cNvPr id="3" name="Content Placeholder 2"/>
          <p:cNvSpPr>
            <a:spLocks noGrp="1"/>
          </p:cNvSpPr>
          <p:nvPr>
            <p:ph idx="1"/>
          </p:nvPr>
        </p:nvSpPr>
        <p:spPr>
          <a:xfrm>
            <a:off x="838200" y="1371600"/>
            <a:ext cx="10515600" cy="4918364"/>
          </a:xfrm>
        </p:spPr>
        <p:txBody>
          <a:bodyPr/>
          <a:lstStyle/>
          <a:p>
            <a:pPr marL="0" indent="0" algn="r">
              <a:buNone/>
            </a:pPr>
            <a:r>
              <a:rPr lang="fa-IR" dirty="0" smtClean="0">
                <a:solidFill>
                  <a:srgbClr val="00B050"/>
                </a:solidFill>
                <a:cs typeface="B Nazanin" panose="00000400000000000000" pitchFamily="2" charset="-78"/>
              </a:rPr>
              <a:t>1-</a:t>
            </a:r>
            <a:r>
              <a:rPr lang="fa-IR" dirty="0" smtClean="0">
                <a:cs typeface="B Nazanin" panose="00000400000000000000" pitchFamily="2" charset="-78"/>
              </a:rPr>
              <a:t>نكات </a:t>
            </a:r>
            <a:r>
              <a:rPr lang="fa-IR" dirty="0">
                <a:cs typeface="B Nazanin" panose="00000400000000000000" pitchFamily="2" charset="-78"/>
              </a:rPr>
              <a:t>بهداشتي جهت استفاده از شير را </a:t>
            </a:r>
            <a:r>
              <a:rPr lang="fa-IR" dirty="0" smtClean="0">
                <a:cs typeface="B Nazanin" panose="00000400000000000000" pitchFamily="2" charset="-78"/>
              </a:rPr>
              <a:t>بنويسيد؟</a:t>
            </a:r>
            <a:endParaRPr lang="en-US" dirty="0" smtClean="0">
              <a:cs typeface="B Nazanin" panose="00000400000000000000" pitchFamily="2" charset="-78"/>
            </a:endParaRPr>
          </a:p>
          <a:p>
            <a:pPr marL="0" indent="0" algn="r">
              <a:buNone/>
            </a:pPr>
            <a:r>
              <a:rPr lang="fa-IR" dirty="0">
                <a:solidFill>
                  <a:srgbClr val="00B050"/>
                </a:solidFill>
                <a:cs typeface="B Nazanin" panose="00000400000000000000" pitchFamily="2" charset="-78"/>
              </a:rPr>
              <a:t>2</a:t>
            </a:r>
            <a:r>
              <a:rPr lang="fa-IR" dirty="0" smtClean="0">
                <a:solidFill>
                  <a:srgbClr val="00B050"/>
                </a:solidFill>
                <a:cs typeface="B Nazanin" panose="00000400000000000000" pitchFamily="2" charset="-78"/>
              </a:rPr>
              <a:t>-</a:t>
            </a:r>
            <a:r>
              <a:rPr lang="fa-IR" dirty="0" smtClean="0">
                <a:cs typeface="B Nazanin" panose="00000400000000000000" pitchFamily="2" charset="-78"/>
              </a:rPr>
              <a:t> مهمترين ويژگيهاي گوشت را بنويسيد؟</a:t>
            </a:r>
            <a:endParaRPr lang="en-US" dirty="0" smtClean="0">
              <a:cs typeface="B Nazanin" panose="00000400000000000000" pitchFamily="2" charset="-78"/>
            </a:endParaRPr>
          </a:p>
          <a:p>
            <a:pPr marL="0" indent="0" algn="r">
              <a:buNone/>
            </a:pPr>
            <a:r>
              <a:rPr lang="fa-IR" dirty="0" smtClean="0">
                <a:solidFill>
                  <a:srgbClr val="00B050"/>
                </a:solidFill>
                <a:cs typeface="B Nazanin" panose="00000400000000000000" pitchFamily="2" charset="-78"/>
              </a:rPr>
              <a:t>3-</a:t>
            </a:r>
            <a:r>
              <a:rPr lang="fa-IR" dirty="0" smtClean="0">
                <a:cs typeface="B Nazanin" panose="00000400000000000000" pitchFamily="2" charset="-78"/>
              </a:rPr>
              <a:t> </a:t>
            </a:r>
            <a:r>
              <a:rPr lang="fa-IR" dirty="0">
                <a:cs typeface="B Nazanin" panose="00000400000000000000" pitchFamily="2" charset="-78"/>
              </a:rPr>
              <a:t>چهارمورد از توصيه هاي مهم در استفاده از گروه متفرقه ها هرم غذايي را بنويسيد</a:t>
            </a:r>
            <a:r>
              <a:rPr lang="fa-IR" dirty="0" smtClean="0">
                <a:cs typeface="B Nazanin" panose="00000400000000000000" pitchFamily="2" charset="-78"/>
              </a:rPr>
              <a:t>؟</a:t>
            </a:r>
          </a:p>
          <a:p>
            <a:pPr marL="0" indent="0" algn="r">
              <a:buNone/>
            </a:pPr>
            <a:r>
              <a:rPr lang="fa-IR" dirty="0" smtClean="0">
                <a:solidFill>
                  <a:srgbClr val="00B050"/>
                </a:solidFill>
                <a:cs typeface="B Nazanin" panose="00000400000000000000" pitchFamily="2" charset="-78"/>
              </a:rPr>
              <a:t>4-</a:t>
            </a:r>
            <a:r>
              <a:rPr lang="fa-IR" dirty="0" smtClean="0">
                <a:cs typeface="B Nazanin" panose="00000400000000000000" pitchFamily="2" charset="-78"/>
              </a:rPr>
              <a:t>چهار مورد از مزایای مصرف غلات در رژیم غذایی را توضیح دهید؟</a:t>
            </a:r>
          </a:p>
          <a:p>
            <a:pPr marL="0" indent="0" algn="r">
              <a:buNone/>
            </a:pPr>
            <a:r>
              <a:rPr lang="fa-IR" dirty="0" smtClean="0">
                <a:solidFill>
                  <a:srgbClr val="00B050"/>
                </a:solidFill>
                <a:cs typeface="B Nazanin" panose="00000400000000000000" pitchFamily="2" charset="-78"/>
              </a:rPr>
              <a:t>5-</a:t>
            </a:r>
            <a:r>
              <a:rPr lang="fa-IR" dirty="0" smtClean="0">
                <a:cs typeface="B Nazanin" panose="00000400000000000000" pitchFamily="2" charset="-78"/>
              </a:rPr>
              <a:t>مهم ترین مواد مغذی گروه گوشت و حبوبات را بنویسید؟</a:t>
            </a:r>
          </a:p>
          <a:p>
            <a:pPr marL="0" indent="0" algn="r">
              <a:buNone/>
            </a:pPr>
            <a:r>
              <a:rPr lang="fa-IR" dirty="0" smtClean="0">
                <a:solidFill>
                  <a:srgbClr val="00B050"/>
                </a:solidFill>
                <a:cs typeface="B Nazanin" panose="00000400000000000000" pitchFamily="2" charset="-78"/>
              </a:rPr>
              <a:t>6-</a:t>
            </a:r>
            <a:r>
              <a:rPr lang="fa-IR" dirty="0" smtClean="0">
                <a:cs typeface="B Nazanin" panose="00000400000000000000" pitchFamily="2" charset="-78"/>
              </a:rPr>
              <a:t>ویژگی های گوشت شتر مرغ چیست؟</a:t>
            </a:r>
          </a:p>
          <a:p>
            <a:pPr marL="0" indent="0" algn="r">
              <a:buNone/>
            </a:pPr>
            <a:r>
              <a:rPr lang="fa-IR" dirty="0" smtClean="0">
                <a:solidFill>
                  <a:srgbClr val="00B050"/>
                </a:solidFill>
                <a:cs typeface="B Nazanin" panose="00000400000000000000" pitchFamily="2" charset="-78"/>
              </a:rPr>
              <a:t>7-</a:t>
            </a:r>
            <a:r>
              <a:rPr lang="fa-IR" dirty="0" smtClean="0">
                <a:cs typeface="B Nazanin" panose="00000400000000000000" pitchFamily="2" charset="-78"/>
              </a:rPr>
              <a:t>پنیر از نظر چه مواد مغذی منبع غنی میباشد؟</a:t>
            </a:r>
          </a:p>
          <a:p>
            <a:pPr marL="0" indent="0" algn="r">
              <a:buNone/>
            </a:pPr>
            <a:r>
              <a:rPr lang="fa-IR" dirty="0" smtClean="0">
                <a:solidFill>
                  <a:srgbClr val="00B050"/>
                </a:solidFill>
                <a:cs typeface="B Nazanin" panose="00000400000000000000" pitchFamily="2" charset="-78"/>
              </a:rPr>
              <a:t>8-</a:t>
            </a:r>
            <a:r>
              <a:rPr lang="fa-IR" dirty="0" smtClean="0">
                <a:cs typeface="B Nazanin" panose="00000400000000000000" pitchFamily="2" charset="-78"/>
              </a:rPr>
              <a:t>چرا سبزیجات در رژیم غذایی اهمیت زیادی دارند؟</a:t>
            </a:r>
          </a:p>
          <a:p>
            <a:pPr marL="0" indent="0" algn="r">
              <a:buNone/>
            </a:pPr>
            <a:r>
              <a:rPr lang="fa-IR" dirty="0" smtClean="0">
                <a:solidFill>
                  <a:srgbClr val="00B050"/>
                </a:solidFill>
                <a:cs typeface="B Nazanin" panose="00000400000000000000" pitchFamily="2" charset="-78"/>
              </a:rPr>
              <a:t>9-</a:t>
            </a:r>
            <a:r>
              <a:rPr lang="fa-IR" dirty="0" smtClean="0">
                <a:cs typeface="B Nazanin" panose="00000400000000000000" pitchFamily="2" charset="-78"/>
              </a:rPr>
              <a:t>میزان توصیه ی مصرف روزانه از گروه میوه ها در هرم غذایی چقدر است؟</a:t>
            </a:r>
            <a:endParaRPr lang="en-US" dirty="0">
              <a:cs typeface="B Nazanin" panose="00000400000000000000" pitchFamily="2" charset="-78"/>
            </a:endParaRPr>
          </a:p>
          <a:p>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175929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dirty="0">
                <a:solidFill>
                  <a:srgbClr val="FFC000"/>
                </a:solidFill>
                <a:cs typeface="B Titr" panose="00000700000000000000" pitchFamily="2" charset="-78"/>
              </a:rPr>
              <a:t>خلاصه ي فصل </a:t>
            </a:r>
            <a:r>
              <a:rPr lang="fa-IR" dirty="0" smtClean="0">
                <a:solidFill>
                  <a:srgbClr val="FFC000"/>
                </a:solidFill>
                <a:cs typeface="B Titr" panose="00000700000000000000" pitchFamily="2" charset="-78"/>
              </a:rPr>
              <a:t>چهارم</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
        <p:nvSpPr>
          <p:cNvPr id="5" name="Content Placeholder 4"/>
          <p:cNvSpPr>
            <a:spLocks noGrp="1"/>
          </p:cNvSpPr>
          <p:nvPr>
            <p:ph idx="1"/>
          </p:nvPr>
        </p:nvSpPr>
        <p:spPr>
          <a:xfrm>
            <a:off x="838200" y="1690688"/>
            <a:ext cx="10515600" cy="5524589"/>
          </a:xfrm>
          <a:prstGeom prst="rect">
            <a:avLst/>
          </a:prstGeom>
        </p:spPr>
        <p:txBody>
          <a:bodyPr wrap="square">
            <a:spAutoFit/>
          </a:bodyPr>
          <a:lstStyle/>
          <a:p>
            <a:pPr marL="0" indent="0" algn="r">
              <a:buNone/>
            </a:pPr>
            <a:r>
              <a:rPr lang="fa-IR" sz="2400" dirty="0" smtClean="0">
                <a:cs typeface="B Nazanin" panose="00000400000000000000" pitchFamily="2" charset="-78"/>
              </a:rPr>
              <a:t>گروه غلات </a:t>
            </a:r>
            <a:r>
              <a:rPr lang="ar-SA" sz="2400" dirty="0" smtClean="0">
                <a:cs typeface="B Nazanin" panose="00000400000000000000" pitchFamily="2" charset="-78"/>
              </a:rPr>
              <a:t>منبع </a:t>
            </a:r>
            <a:r>
              <a:rPr lang="ar-SA" sz="2400" dirty="0">
                <a:cs typeface="B Nazanin" panose="00000400000000000000" pitchFamily="2" charset="-78"/>
              </a:rPr>
              <a:t>کربوهیدراتهای پیچیده ، </a:t>
            </a:r>
            <a:r>
              <a:rPr lang="ar-SA" sz="2400" dirty="0" smtClean="0">
                <a:cs typeface="B Nazanin" panose="00000400000000000000" pitchFamily="2" charset="-78"/>
              </a:rPr>
              <a:t>فبیر، </a:t>
            </a:r>
            <a:r>
              <a:rPr lang="ar-SA" sz="2400" dirty="0">
                <a:cs typeface="B Nazanin" panose="00000400000000000000" pitchFamily="2" charset="-78"/>
              </a:rPr>
              <a:t>ویتامینهای </a:t>
            </a:r>
            <a:r>
              <a:rPr lang="ar-SA" sz="2400" dirty="0" smtClean="0">
                <a:cs typeface="B Nazanin" panose="00000400000000000000" pitchFamily="2" charset="-78"/>
              </a:rPr>
              <a:t>گروه</a:t>
            </a:r>
            <a:r>
              <a:rPr lang="fa-IR" sz="2400" dirty="0" smtClean="0">
                <a:cs typeface="B Nazanin" panose="00000400000000000000" pitchFamily="2" charset="-78"/>
              </a:rPr>
              <a:t> ب</a:t>
            </a:r>
            <a:r>
              <a:rPr lang="ar-SA" sz="2400" dirty="0" smtClean="0">
                <a:cs typeface="B Nazanin" panose="00000400000000000000" pitchFamily="2" charset="-78"/>
              </a:rPr>
              <a:t> </a:t>
            </a:r>
            <a:r>
              <a:rPr lang="ar-SA" sz="2400" dirty="0">
                <a:cs typeface="B Nazanin" panose="00000400000000000000" pitchFamily="2" charset="-78"/>
              </a:rPr>
              <a:t>، آهن، پروتئین و منیزیم </a:t>
            </a:r>
            <a:r>
              <a:rPr lang="fa-IR" sz="2400" dirty="0">
                <a:cs typeface="B Nazanin" panose="00000400000000000000" pitchFamily="2" charset="-78"/>
              </a:rPr>
              <a:t>بوده </a:t>
            </a:r>
            <a:r>
              <a:rPr lang="ar-SA" sz="2400" dirty="0">
                <a:cs typeface="B Nazanin" panose="00000400000000000000" pitchFamily="2" charset="-78"/>
              </a:rPr>
              <a:t>که در رشد و سلامت اعصاب نقش </a:t>
            </a:r>
            <a:r>
              <a:rPr lang="fa-IR" sz="2400" dirty="0" smtClean="0">
                <a:cs typeface="B Nazanin" panose="00000400000000000000" pitchFamily="2" charset="-78"/>
              </a:rPr>
              <a:t>مهمي </a:t>
            </a:r>
            <a:r>
              <a:rPr lang="ar-SA" sz="2400" dirty="0" smtClean="0">
                <a:cs typeface="B Nazanin" panose="00000400000000000000" pitchFamily="2" charset="-78"/>
              </a:rPr>
              <a:t>دارند</a:t>
            </a:r>
            <a:r>
              <a:rPr lang="fa-IR" sz="2400" dirty="0" smtClean="0">
                <a:cs typeface="B Nazanin" panose="00000400000000000000" pitchFamily="2" charset="-78"/>
              </a:rPr>
              <a:t> و بيشترين سهم را در غذاي مصرفي انسان دارند</a:t>
            </a:r>
          </a:p>
          <a:p>
            <a:pPr marL="0" indent="0" algn="r" rtl="1">
              <a:buNone/>
            </a:pPr>
            <a:r>
              <a:rPr lang="ar-SA" sz="2400" dirty="0" smtClean="0">
                <a:cs typeface="B Nazanin" panose="00000400000000000000" pitchFamily="2" charset="-78"/>
              </a:rPr>
              <a:t>عمده </a:t>
            </a:r>
            <a:r>
              <a:rPr lang="ar-SA" sz="2400" dirty="0">
                <a:cs typeface="B Nazanin" panose="00000400000000000000" pitchFamily="2" charset="-78"/>
              </a:rPr>
              <a:t>ترین ویژگی شیر و وجه تمایز آن نسبت به سایر مواد غذایی، ترکیب پروتئینی و وجود املاح آن نظیر کلسیم و فسفر است</a:t>
            </a:r>
            <a:r>
              <a:rPr lang="en-US" sz="2400" dirty="0">
                <a:cs typeface="B Nazanin" panose="00000400000000000000" pitchFamily="2" charset="-78"/>
              </a:rPr>
              <a:t>.</a:t>
            </a:r>
            <a:endParaRPr lang="fa-IR" sz="2400" dirty="0" smtClean="0">
              <a:solidFill>
                <a:srgbClr val="FF0000"/>
              </a:solidFill>
              <a:cs typeface="B Nazanin" panose="00000400000000000000" pitchFamily="2" charset="-78"/>
            </a:endParaRPr>
          </a:p>
          <a:p>
            <a:pPr marL="0" indent="0" algn="r" rtl="1">
              <a:buNone/>
            </a:pPr>
            <a:r>
              <a:rPr lang="fa-IR" sz="2400" dirty="0" smtClean="0">
                <a:latin typeface="B Nazanin"/>
                <a:cs typeface="B Nazanin" panose="00000400000000000000" pitchFamily="2" charset="-78"/>
              </a:rPr>
              <a:t>گوشت </a:t>
            </a:r>
            <a:r>
              <a:rPr lang="en-US" sz="2400" dirty="0" smtClean="0">
                <a:latin typeface="B Nazanin"/>
                <a:cs typeface="B Nazanin" panose="00000400000000000000" pitchFamily="2" charset="-78"/>
              </a:rPr>
              <a:t> </a:t>
            </a:r>
            <a:r>
              <a:rPr lang="ar-SA" sz="2400" dirty="0">
                <a:latin typeface="B Nazanin"/>
                <a:cs typeface="B Nazanin" panose="00000400000000000000" pitchFamily="2" charset="-78"/>
              </a:rPr>
              <a:t>ماده غذایی </a:t>
            </a:r>
            <a:r>
              <a:rPr lang="fa-IR" sz="2400" dirty="0">
                <a:latin typeface="B Nazanin"/>
                <a:cs typeface="B Nazanin" panose="00000400000000000000" pitchFamily="2" charset="-78"/>
              </a:rPr>
              <a:t>پروتئيني</a:t>
            </a:r>
            <a:r>
              <a:rPr lang="ar-SA" sz="2400" dirty="0">
                <a:latin typeface="B Nazanin"/>
                <a:cs typeface="B Nazanin" panose="00000400000000000000" pitchFamily="2" charset="-78"/>
              </a:rPr>
              <a:t> با ارزشی است</a:t>
            </a:r>
            <a:r>
              <a:rPr lang="ar-SA" sz="2400" dirty="0" smtClean="0">
                <a:latin typeface="B Nazanin"/>
                <a:cs typeface="B Nazanin" panose="00000400000000000000" pitchFamily="2" charset="-78"/>
              </a:rPr>
              <a:t>.. </a:t>
            </a:r>
            <a:r>
              <a:rPr lang="ar-SA" sz="2400" dirty="0">
                <a:latin typeface="B Nazanin"/>
                <a:cs typeface="B Nazanin" panose="00000400000000000000" pitchFamily="2" charset="-78"/>
              </a:rPr>
              <a:t>بعلاوه </a:t>
            </a:r>
            <a:r>
              <a:rPr lang="fa-IR" sz="2400" dirty="0">
                <a:latin typeface="B Nazanin"/>
                <a:cs typeface="B Nazanin" panose="00000400000000000000" pitchFamily="2" charset="-78"/>
              </a:rPr>
              <a:t>گوشت </a:t>
            </a:r>
            <a:r>
              <a:rPr lang="en-US" sz="2400" dirty="0">
                <a:latin typeface="B Nazanin"/>
                <a:cs typeface="B Nazanin" panose="00000400000000000000" pitchFamily="2" charset="-78"/>
              </a:rPr>
              <a:t> </a:t>
            </a:r>
            <a:r>
              <a:rPr lang="ar-SA" sz="2400" dirty="0">
                <a:latin typeface="B Nazanin"/>
                <a:cs typeface="B Nazanin" panose="00000400000000000000" pitchFamily="2" charset="-78"/>
              </a:rPr>
              <a:t>علاوه بر عناصر معدنی غنی از </a:t>
            </a:r>
            <a:r>
              <a:rPr lang="ar-SA" sz="2400" dirty="0" smtClean="0">
                <a:solidFill>
                  <a:schemeClr val="accent6"/>
                </a:solidFill>
                <a:latin typeface="B Nazanin"/>
                <a:cs typeface="B Nazanin" panose="00000400000000000000" pitchFamily="2" charset="-78"/>
              </a:rPr>
              <a:t>ویتامین‌ها</a:t>
            </a:r>
            <a:r>
              <a:rPr lang="en-US" sz="2400" dirty="0" smtClean="0">
                <a:solidFill>
                  <a:schemeClr val="accent6"/>
                </a:solidFill>
                <a:latin typeface="B Nazanin"/>
                <a:cs typeface="B Nazanin" panose="00000400000000000000" pitchFamily="2" charset="-78"/>
              </a:rPr>
              <a:t> </a:t>
            </a:r>
            <a:r>
              <a:rPr lang="ar-SA" sz="2400" dirty="0" smtClean="0">
                <a:latin typeface="B Nazanin"/>
                <a:cs typeface="B Nazanin" panose="00000400000000000000" pitchFamily="2" charset="-78"/>
              </a:rPr>
              <a:t>از </a:t>
            </a:r>
            <a:r>
              <a:rPr lang="ar-SA" sz="2400" dirty="0">
                <a:latin typeface="B Nazanin"/>
                <a:cs typeface="B Nazanin" panose="00000400000000000000" pitchFamily="2" charset="-78"/>
              </a:rPr>
              <a:t>جمله نیکوتینیک اسید و ریبوفلاوین و ویتامین</a:t>
            </a:r>
            <a:r>
              <a:rPr lang="en-US" sz="2400" dirty="0">
                <a:latin typeface="B Nazanin"/>
                <a:cs typeface="B Nazanin" panose="00000400000000000000" pitchFamily="2" charset="-78"/>
              </a:rPr>
              <a:t> </a:t>
            </a:r>
            <a:r>
              <a:rPr lang="en-US" sz="2400" dirty="0" smtClean="0">
                <a:latin typeface="Arial" panose="020B0604020202020204" pitchFamily="34" charset="0"/>
                <a:cs typeface="B Nazanin" panose="00000400000000000000" pitchFamily="2" charset="-78"/>
              </a:rPr>
              <a:t>B</a:t>
            </a:r>
            <a:r>
              <a:rPr lang="en-US" sz="2400" dirty="0" smtClean="0">
                <a:latin typeface="B Nazanin"/>
                <a:cs typeface="B Nazanin" panose="00000400000000000000" pitchFamily="2" charset="-78"/>
              </a:rPr>
              <a:t>12 </a:t>
            </a:r>
            <a:r>
              <a:rPr lang="ar-SA" sz="2400" dirty="0" smtClean="0">
                <a:latin typeface="B Nazanin"/>
                <a:cs typeface="B Nazanin" panose="00000400000000000000" pitchFamily="2" charset="-78"/>
              </a:rPr>
              <a:t>به </a:t>
            </a:r>
            <a:r>
              <a:rPr lang="ar-SA" sz="2400" dirty="0">
                <a:latin typeface="B Nazanin"/>
                <a:cs typeface="B Nazanin" panose="00000400000000000000" pitchFamily="2" charset="-78"/>
              </a:rPr>
              <a:t>شمار می‌آید</a:t>
            </a:r>
            <a:r>
              <a:rPr lang="en-US" sz="2400" dirty="0">
                <a:latin typeface="B Nazanin"/>
                <a:cs typeface="B Nazanin" panose="00000400000000000000" pitchFamily="2" charset="-78"/>
              </a:rPr>
              <a:t>.</a:t>
            </a:r>
            <a:r>
              <a:rPr lang="ar-SA" sz="2400" dirty="0" smtClean="0">
                <a:latin typeface="B Nazanin"/>
                <a:cs typeface="B Nazanin" panose="00000400000000000000" pitchFamily="2" charset="-78"/>
              </a:rPr>
              <a:t>ویتامین </a:t>
            </a:r>
            <a:r>
              <a:rPr lang="en-US" sz="2400" dirty="0" smtClean="0">
                <a:latin typeface="B Nazanin"/>
                <a:cs typeface="B Nazanin" panose="00000400000000000000" pitchFamily="2" charset="-78"/>
              </a:rPr>
              <a:t>‌</a:t>
            </a:r>
            <a:r>
              <a:rPr lang="en-US" sz="2400" dirty="0">
                <a:latin typeface="Arial" panose="020B0604020202020204" pitchFamily="34" charset="0"/>
                <a:cs typeface="B Nazanin" panose="00000400000000000000" pitchFamily="2" charset="-78"/>
              </a:rPr>
              <a:t> </a:t>
            </a:r>
            <a:r>
              <a:rPr lang="en-US" sz="2400" dirty="0" smtClean="0">
                <a:latin typeface="Arial" panose="020B0604020202020204" pitchFamily="34" charset="0"/>
                <a:cs typeface="B Nazanin" panose="00000400000000000000" pitchFamily="2" charset="-78"/>
              </a:rPr>
              <a:t>B</a:t>
            </a:r>
            <a:r>
              <a:rPr lang="en-US" sz="2400" dirty="0" smtClean="0">
                <a:latin typeface="B Nazanin"/>
                <a:cs typeface="B Nazanin" panose="00000400000000000000" pitchFamily="2" charset="-78"/>
              </a:rPr>
              <a:t>12</a:t>
            </a:r>
            <a:r>
              <a:rPr lang="ar-SA" sz="2400" dirty="0" smtClean="0">
                <a:latin typeface="B Nazanin"/>
                <a:cs typeface="B Nazanin" panose="00000400000000000000" pitchFamily="2" charset="-78"/>
              </a:rPr>
              <a:t>، </a:t>
            </a:r>
            <a:r>
              <a:rPr lang="ar-SA" sz="2400" dirty="0">
                <a:latin typeface="B Nazanin"/>
                <a:cs typeface="B Nazanin" panose="00000400000000000000" pitchFamily="2" charset="-78"/>
              </a:rPr>
              <a:t>روی، آهن قابل جذب و اسیدآمینه‌های ضروری از جمله مواد مغذی </a:t>
            </a:r>
            <a:r>
              <a:rPr lang="ar-SA" sz="2400" dirty="0" smtClean="0">
                <a:latin typeface="B Nazanin"/>
                <a:cs typeface="B Nazanin" panose="00000400000000000000" pitchFamily="2" charset="-78"/>
              </a:rPr>
              <a:t>هستند</a:t>
            </a:r>
            <a:endParaRPr lang="fa-IR" sz="2400" dirty="0" smtClean="0">
              <a:latin typeface="B Nazanin"/>
              <a:cs typeface="B Nazanin" panose="00000400000000000000" pitchFamily="2" charset="-78"/>
            </a:endParaRPr>
          </a:p>
          <a:p>
            <a:pPr marL="0" indent="0" algn="r" rtl="1">
              <a:buNone/>
            </a:pPr>
            <a:r>
              <a:rPr lang="fa-IR" sz="2400" dirty="0" smtClean="0">
                <a:cs typeface="B Nazanin" panose="00000400000000000000" pitchFamily="2" charset="-78"/>
              </a:rPr>
              <a:t>ميوه ها</a:t>
            </a:r>
            <a:r>
              <a:rPr lang="ar-SA" sz="2400" dirty="0" smtClean="0">
                <a:cs typeface="B Nazanin" panose="00000400000000000000" pitchFamily="2" charset="-78"/>
              </a:rPr>
              <a:t> </a:t>
            </a:r>
            <a:r>
              <a:rPr lang="ar-SA" sz="2400" dirty="0">
                <a:cs typeface="B Nazanin" panose="00000400000000000000" pitchFamily="2" charset="-78"/>
              </a:rPr>
              <a:t>به دلیل داشتن فیبر ،ویتامین </a:t>
            </a:r>
            <a:r>
              <a:rPr lang="en-US" sz="2400" dirty="0">
                <a:cs typeface="B Nazanin" panose="00000400000000000000" pitchFamily="2" charset="-78"/>
              </a:rPr>
              <a:t>C</a:t>
            </a:r>
            <a:r>
              <a:rPr lang="ar-SA" sz="2400" dirty="0">
                <a:cs typeface="B Nazanin" panose="00000400000000000000" pitchFamily="2" charset="-78"/>
              </a:rPr>
              <a:t>،ویتامین </a:t>
            </a:r>
            <a:r>
              <a:rPr lang="en-US" sz="2400" dirty="0">
                <a:cs typeface="B Nazanin" panose="00000400000000000000" pitchFamily="2" charset="-78"/>
              </a:rPr>
              <a:t>A</a:t>
            </a:r>
            <a:r>
              <a:rPr lang="ar-SA" sz="2400" dirty="0">
                <a:cs typeface="B Nazanin" panose="00000400000000000000" pitchFamily="2" charset="-78"/>
              </a:rPr>
              <a:t> و پتاسیم باید در رژیم غذایی روزانه </a:t>
            </a:r>
            <a:r>
              <a:rPr lang="fa-IR" sz="2400" dirty="0" smtClean="0">
                <a:cs typeface="B Nazanin" panose="00000400000000000000" pitchFamily="2" charset="-78"/>
              </a:rPr>
              <a:t>بايد مصرف شود </a:t>
            </a:r>
            <a:r>
              <a:rPr lang="ar-SA" sz="2400" dirty="0" smtClean="0">
                <a:cs typeface="B Nazanin" panose="00000400000000000000" pitchFamily="2" charset="-78"/>
              </a:rPr>
              <a:t>.</a:t>
            </a:r>
            <a:r>
              <a:rPr lang="fa-IR" sz="2400" dirty="0" smtClean="0">
                <a:cs typeface="B Nazanin" panose="00000400000000000000" pitchFamily="2" charset="-78"/>
              </a:rPr>
              <a:t>سبزيها</a:t>
            </a:r>
            <a:r>
              <a:rPr lang="ar-SA" sz="2400" dirty="0" smtClean="0">
                <a:cs typeface="B Nazanin" panose="00000400000000000000" pitchFamily="2" charset="-78"/>
              </a:rPr>
              <a:t> </a:t>
            </a:r>
            <a:r>
              <a:rPr lang="ar-SA" sz="2400" dirty="0">
                <a:cs typeface="B Nazanin" panose="00000400000000000000" pitchFamily="2" charset="-78"/>
              </a:rPr>
              <a:t>به علت داشتن فیبر، ویتامین </a:t>
            </a:r>
            <a:r>
              <a:rPr lang="en-US" sz="2400" dirty="0">
                <a:cs typeface="B Nazanin" panose="00000400000000000000" pitchFamily="2" charset="-78"/>
              </a:rPr>
              <a:t>A</a:t>
            </a:r>
            <a:r>
              <a:rPr lang="ar-SA" sz="2400" dirty="0">
                <a:cs typeface="B Nazanin" panose="00000400000000000000" pitchFamily="2" charset="-78"/>
              </a:rPr>
              <a:t>، ویتامین </a:t>
            </a:r>
            <a:r>
              <a:rPr lang="en-US" sz="2400" dirty="0">
                <a:cs typeface="B Nazanin" panose="00000400000000000000" pitchFamily="2" charset="-78"/>
              </a:rPr>
              <a:t>C</a:t>
            </a:r>
            <a:r>
              <a:rPr lang="ar-SA" sz="2400" dirty="0">
                <a:cs typeface="B Nazanin" panose="00000400000000000000" pitchFamily="2" charset="-78"/>
              </a:rPr>
              <a:t>، فولات، پتاسیم و منیزیم از اهمیت زیادی برخوردار </a:t>
            </a:r>
            <a:r>
              <a:rPr lang="ar-SA" sz="2400" dirty="0" smtClean="0">
                <a:cs typeface="B Nazanin" panose="00000400000000000000" pitchFamily="2" charset="-78"/>
              </a:rPr>
              <a:t>است</a:t>
            </a:r>
            <a:endParaRPr lang="fa-IR" sz="2400" dirty="0" smtClean="0">
              <a:cs typeface="B Nazanin" panose="00000400000000000000" pitchFamily="2" charset="-78"/>
            </a:endParaRPr>
          </a:p>
          <a:p>
            <a:pPr marL="0" indent="0" algn="r" rtl="1">
              <a:buNone/>
            </a:pPr>
            <a:r>
              <a:rPr lang="fa-IR" sz="2400" dirty="0" smtClean="0">
                <a:cs typeface="B Nazanin" panose="00000400000000000000" pitchFamily="2" charset="-78"/>
              </a:rPr>
              <a:t>گروه قندها و چربيها </a:t>
            </a:r>
            <a:r>
              <a:rPr lang="ar-SA" sz="2400" dirty="0" smtClean="0">
                <a:cs typeface="B Nazanin" panose="00000400000000000000" pitchFamily="2" charset="-78"/>
              </a:rPr>
              <a:t>دارای </a:t>
            </a:r>
            <a:r>
              <a:rPr lang="ar-SA" sz="2400" dirty="0">
                <a:cs typeface="B Nazanin" panose="00000400000000000000" pitchFamily="2" charset="-78"/>
              </a:rPr>
              <a:t>انرژی قابل توجهی هستند ولی به دلیل اینکه مواد مغذی </a:t>
            </a:r>
            <a:r>
              <a:rPr lang="ar-SA" sz="2400" dirty="0" smtClean="0">
                <a:cs typeface="B Nazanin" panose="00000400000000000000" pitchFamily="2" charset="-78"/>
              </a:rPr>
              <a:t>اندک</a:t>
            </a:r>
            <a:r>
              <a:rPr lang="fa-IR" sz="2400" dirty="0" smtClean="0">
                <a:cs typeface="B Nazanin" panose="00000400000000000000" pitchFamily="2" charset="-78"/>
              </a:rPr>
              <a:t> </a:t>
            </a:r>
            <a:r>
              <a:rPr lang="ar-SA" sz="2400" dirty="0" smtClean="0">
                <a:cs typeface="B Nazanin" panose="00000400000000000000" pitchFamily="2" charset="-78"/>
              </a:rPr>
              <a:t> </a:t>
            </a:r>
            <a:r>
              <a:rPr lang="fa-IR" sz="2400" dirty="0" smtClean="0">
                <a:cs typeface="B Nazanin" panose="00000400000000000000" pitchFamily="2" charset="-78"/>
              </a:rPr>
              <a:t>مصرف کم آنها توصيه ميشود</a:t>
            </a:r>
          </a:p>
          <a:p>
            <a:pPr marL="0" indent="0" algn="r" rtl="1">
              <a:buNone/>
            </a:pPr>
            <a:r>
              <a:rPr lang="fa-IR" sz="2400" dirty="0">
                <a:cs typeface="B Nazanin" panose="00000400000000000000" pitchFamily="2" charset="-78"/>
              </a:rPr>
              <a:t>طبق هرم غذايي انسان بايد روزانه 6-11 سهم گروه نان </a:t>
            </a:r>
            <a:r>
              <a:rPr lang="fa-IR" sz="2400" dirty="0" smtClean="0">
                <a:cs typeface="B Nazanin" panose="00000400000000000000" pitchFamily="2" charset="-78"/>
              </a:rPr>
              <a:t>غلات </a:t>
            </a:r>
            <a:r>
              <a:rPr lang="fa-IR" sz="2400" dirty="0">
                <a:cs typeface="B Nazanin" panose="00000400000000000000" pitchFamily="2" charset="-78"/>
              </a:rPr>
              <a:t>،5-3 سهم سبزيحات 4-2 سهم ميوه، 2 سهم از گروه شير و لبنيات ،2 سهم از گروه گوشت واز چربيها و قندها بمقدارکم استفاده کند </a:t>
            </a:r>
            <a:endParaRPr lang="en-US" sz="2400" dirty="0">
              <a:cs typeface="B Nazanin" panose="00000400000000000000" pitchFamily="2" charset="-78"/>
            </a:endParaRPr>
          </a:p>
          <a:p>
            <a:pPr marL="0" indent="0" algn="r" rtl="1">
              <a:buNone/>
            </a:pPr>
            <a:endParaRPr lang="fa-IR" sz="2400" dirty="0">
              <a:cs typeface="B Nazanin" panose="00000400000000000000" pitchFamily="2" charset="-78"/>
            </a:endParaRPr>
          </a:p>
        </p:txBody>
      </p:sp>
    </p:spTree>
    <p:extLst>
      <p:ext uri="{BB962C8B-B14F-4D97-AF65-F5344CB8AC3E}">
        <p14:creationId xmlns:p14="http://schemas.microsoft.com/office/powerpoint/2010/main" val="2544478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0F1F0A-95DD-4785-A4DB-076F0EA6F957}"/>
              </a:ext>
            </a:extLst>
          </p:cNvPr>
          <p:cNvSpPr>
            <a:spLocks noGrp="1"/>
          </p:cNvSpPr>
          <p:nvPr>
            <p:ph idx="1"/>
          </p:nvPr>
        </p:nvSpPr>
        <p:spPr>
          <a:xfrm>
            <a:off x="816490" y="1851691"/>
            <a:ext cx="10717696" cy="5009323"/>
          </a:xfrm>
        </p:spPr>
        <p:txBody>
          <a:bodyPr>
            <a:normAutofit/>
          </a:bodyPr>
          <a:lstStyle/>
          <a:p>
            <a:pPr marL="0" indent="0" algn="r" rtl="1">
              <a:buNone/>
            </a:pPr>
            <a:r>
              <a:rPr lang="ar-SA" dirty="0">
                <a:cs typeface="B Nazanin" panose="00000400000000000000" pitchFamily="2" charset="-78"/>
              </a:rPr>
              <a:t>مواد غذایی که در تهیه آن عمدتا از گندم، برنج، جو، ذرت،جو دو سر و یا دیگر غلات استفاده شده باشد، در گروه </a:t>
            </a:r>
            <a:r>
              <a:rPr lang="ar-SA" dirty="0">
                <a:solidFill>
                  <a:schemeClr val="accent2"/>
                </a:solidFill>
                <a:cs typeface="B Nazanin" panose="00000400000000000000" pitchFamily="2" charset="-78"/>
              </a:rPr>
              <a:t>غلات</a:t>
            </a:r>
            <a:r>
              <a:rPr lang="ar-SA" dirty="0">
                <a:cs typeface="B Nazanin" panose="00000400000000000000" pitchFamily="2" charset="-78"/>
              </a:rPr>
              <a:t> قرار می گیرند.</a:t>
            </a:r>
            <a:endParaRPr lang="fa-IR" dirty="0">
              <a:cs typeface="B Nazanin" panose="00000400000000000000" pitchFamily="2" charset="-78"/>
            </a:endParaRPr>
          </a:p>
          <a:p>
            <a:pPr marL="0" indent="0" algn="r" rtl="1">
              <a:buNone/>
            </a:pPr>
            <a:r>
              <a:rPr lang="ar-SA" dirty="0">
                <a:cs typeface="B Nazanin" panose="00000400000000000000" pitchFamily="2" charset="-78"/>
              </a:rPr>
              <a:t> نان، پاستا، حریره ی جو دو سر، غلات صبحانه، چیبس ذرت و بلغور( گندم و برنج و ذرت آسیاب شده) مثالهایی از محصولات غله ای می باشند. غلات به دو زیر گروه غلات کامل و غلات تصفیه شده تقسیم می شوند</a:t>
            </a:r>
            <a:r>
              <a:rPr lang="en-US" dirty="0">
                <a:cs typeface="B Nazanin" panose="00000400000000000000" pitchFamily="2" charset="-78"/>
              </a:rPr>
              <a:t>:</a:t>
            </a:r>
          </a:p>
          <a:p>
            <a:pPr marL="0" indent="0" algn="r" rtl="1">
              <a:buNone/>
            </a:pPr>
            <a:r>
              <a:rPr lang="ar-SA" dirty="0">
                <a:cs typeface="B Nazanin" panose="00000400000000000000" pitchFamily="2" charset="-78"/>
              </a:rPr>
              <a:t>غلات کامل دانه هایی هستند که سبوس و جوانه آنها جدانشده است . مانندآرد سبوس دار ,نان سنگک ,بلغورگندم ,بلغورجو دو سر ,بلغورذرت کامل , برنج قهوه ای و</a:t>
            </a:r>
            <a:r>
              <a:rPr lang="en-US" dirty="0">
                <a:cs typeface="B Nazanin" panose="00000400000000000000" pitchFamily="2" charset="-78"/>
              </a:rPr>
              <a:t> ...</a:t>
            </a:r>
          </a:p>
          <a:p>
            <a:pPr marL="0" indent="0">
              <a:buNone/>
            </a:pPr>
            <a:endParaRPr lang="fa-IR" dirty="0">
              <a:cs typeface="B Nazanin" panose="00000400000000000000" pitchFamily="2" charset="-78"/>
            </a:endParaRPr>
          </a:p>
        </p:txBody>
      </p:sp>
      <p:pic>
        <p:nvPicPr>
          <p:cNvPr id="2" name="46982207">
            <a:hlinkClick r:id="" action="ppaction://media"/>
            <a:extLst>
              <a:ext uri="{FF2B5EF4-FFF2-40B4-BE49-F238E27FC236}">
                <a16:creationId xmlns:a16="http://schemas.microsoft.com/office/drawing/2014/main" id="{70A8AC4B-E6DF-4994-8E8E-8BC51B0FA2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8780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054" y="971625"/>
            <a:ext cx="10487891" cy="5470381"/>
          </a:xfrm>
        </p:spPr>
        <p:txBody>
          <a:bodyPr>
            <a:normAutofit/>
          </a:bodyPr>
          <a:lstStyle/>
          <a:p>
            <a:pPr marL="0" indent="0" algn="r" rtl="1">
              <a:buNone/>
            </a:pPr>
            <a:r>
              <a:rPr lang="ar-SA" sz="3200" dirty="0">
                <a:solidFill>
                  <a:schemeClr val="accent2"/>
                </a:solidFill>
                <a:cs typeface="B Nazanin" panose="00000400000000000000" pitchFamily="2" charset="-78"/>
              </a:rPr>
              <a:t>غلات تصفیه شده</a:t>
            </a:r>
            <a:endParaRPr lang="fa-IR" sz="3200" dirty="0">
              <a:solidFill>
                <a:schemeClr val="accent2"/>
              </a:solidFill>
              <a:cs typeface="B Nazanin" panose="00000400000000000000" pitchFamily="2" charset="-78"/>
            </a:endParaRPr>
          </a:p>
          <a:p>
            <a:pPr marL="0" indent="0" algn="r" rtl="1">
              <a:buNone/>
            </a:pPr>
            <a:r>
              <a:rPr lang="ar-SA" dirty="0">
                <a:solidFill>
                  <a:schemeClr val="accent2"/>
                </a:solidFill>
                <a:cs typeface="B Nazanin" panose="00000400000000000000" pitchFamily="2" charset="-78"/>
              </a:rPr>
              <a:t> </a:t>
            </a:r>
            <a:r>
              <a:rPr lang="ar-SA" dirty="0">
                <a:cs typeface="B Nazanin" panose="00000400000000000000" pitchFamily="2" charset="-78"/>
              </a:rPr>
              <a:t>عبارتند از غلاتی که سبوس و جوانه آنها جدا شده اند مانند</a:t>
            </a:r>
            <a:r>
              <a:rPr lang="en-US" dirty="0">
                <a:cs typeface="B Nazanin" panose="00000400000000000000" pitchFamily="2" charset="-78"/>
              </a:rPr>
              <a:t> :</a:t>
            </a:r>
            <a:r>
              <a:rPr lang="ar-SA" dirty="0">
                <a:cs typeface="B Nazanin" panose="00000400000000000000" pitchFamily="2" charset="-78"/>
              </a:rPr>
              <a:t>شیرینی ها , کیک ها, برنج سفید و آرد سفید و</a:t>
            </a:r>
            <a:r>
              <a:rPr lang="en-US" dirty="0">
                <a:cs typeface="B Nazanin" panose="00000400000000000000" pitchFamily="2" charset="-78"/>
              </a:rPr>
              <a:t> ..</a:t>
            </a:r>
            <a:r>
              <a:rPr lang="ar-SA" dirty="0">
                <a:cs typeface="B Nazanin" panose="00000400000000000000" pitchFamily="2" charset="-78"/>
              </a:rPr>
              <a:t>نان های سفید مانند باگت</a:t>
            </a:r>
            <a:r>
              <a:rPr lang="en-US" dirty="0">
                <a:cs typeface="B Nazanin" panose="00000400000000000000" pitchFamily="2" charset="-78"/>
              </a:rPr>
              <a:t>.</a:t>
            </a:r>
          </a:p>
          <a:p>
            <a:pPr marL="0" indent="0" algn="r" rtl="1">
              <a:buNone/>
            </a:pPr>
            <a:r>
              <a:rPr lang="en-US" dirty="0">
                <a:cs typeface="B Nazanin" panose="00000400000000000000" pitchFamily="2" charset="-78"/>
              </a:rPr>
              <a:t>  </a:t>
            </a:r>
            <a:r>
              <a:rPr lang="ar-SA" dirty="0">
                <a:cs typeface="B Nazanin" panose="00000400000000000000" pitchFamily="2" charset="-78"/>
              </a:rPr>
              <a:t>آسیاب کردن غلات فرایندی است که سبوس و جوانه را جدا می کند. این عملیات برای ایجاد بافت بهتر و زمان ماندگاری بیشتر انجام می شود. ولی این فرآیند فیبر غذایی ، آهن و بسیاری از ویتامین های گروه</a:t>
            </a:r>
            <a:r>
              <a:rPr lang="en-US" dirty="0">
                <a:cs typeface="B Nazanin" panose="00000400000000000000" pitchFamily="2" charset="-78"/>
              </a:rPr>
              <a:t> B </a:t>
            </a:r>
            <a:r>
              <a:rPr lang="ar-SA" dirty="0">
                <a:cs typeface="B Nazanin" panose="00000400000000000000" pitchFamily="2" charset="-78"/>
              </a:rPr>
              <a:t>آن را حذف می کند, برای بازگرداندن مواد مغذی حذف شده در بیشتر کشور های جهان غلات تصفیه شده دوباره غنی می شوند. به این معنی که (ویتامین های</a:t>
            </a:r>
            <a:r>
              <a:rPr lang="en-US" dirty="0">
                <a:cs typeface="B Nazanin" panose="00000400000000000000" pitchFamily="2" charset="-78"/>
              </a:rPr>
              <a:t> B </a:t>
            </a:r>
            <a:r>
              <a:rPr lang="ar-SA" dirty="0">
                <a:cs typeface="B Nazanin" panose="00000400000000000000" pitchFamily="2" charset="-78"/>
              </a:rPr>
              <a:t>تیامین، ریبوفلاوین، نیاسین، اسید فولیک) و آهن بعد از فرآیند دوباره به آن اضافه می شوند ولی  فیبر در فرآیند غنی کردن به غلات برگردانده نمی شود</a:t>
            </a:r>
            <a:r>
              <a:rPr lang="en-US" dirty="0">
                <a:cs typeface="B Nazanin" panose="00000400000000000000" pitchFamily="2" charset="-78"/>
              </a:rPr>
              <a:t>.</a:t>
            </a:r>
          </a:p>
          <a:p>
            <a:pPr marL="0" indent="0" algn="r" rtl="1">
              <a:buNone/>
            </a:pPr>
            <a:r>
              <a:rPr lang="ar-SA" dirty="0">
                <a:cs typeface="B Nazanin" panose="00000400000000000000" pitchFamily="2" charset="-78"/>
              </a:rPr>
              <a:t>در ایران نیز برخی واحدهای تولید کننده مواد غذایی محصولاتی مانند ماکارونی یا کیک های غنی شده تولید می کنند.که باید </a:t>
            </a:r>
            <a:r>
              <a:rPr lang="fa-IR" dirty="0">
                <a:cs typeface="B Nazanin" panose="00000400000000000000" pitchFamily="2" charset="-78"/>
              </a:rPr>
              <a:t>در</a:t>
            </a:r>
            <a:r>
              <a:rPr lang="ar-SA" dirty="0">
                <a:cs typeface="B Nazanin" panose="00000400000000000000" pitchFamily="2" charset="-78"/>
              </a:rPr>
              <a:t>برچسب بسته بندی قیدشده باشد.</a:t>
            </a:r>
            <a:endParaRPr lang="en-US" dirty="0">
              <a:cs typeface="B Nazanin" panose="00000400000000000000" pitchFamily="2" charset="-78"/>
            </a:endParaRPr>
          </a:p>
          <a:p>
            <a:pPr marL="0" indent="0">
              <a:buNone/>
            </a:pPr>
            <a:endParaRPr lang="en-US" dirty="0">
              <a:cs typeface="B Nazanin" panose="00000400000000000000" pitchFamily="2" charset="-78"/>
            </a:endParaRPr>
          </a:p>
        </p:txBody>
      </p:sp>
      <p:pic>
        <p:nvPicPr>
          <p:cNvPr id="2" name="E3D035C8">
            <a:hlinkClick r:id="" action="ppaction://media"/>
            <a:extLst>
              <a:ext uri="{FF2B5EF4-FFF2-40B4-BE49-F238E27FC236}">
                <a16:creationId xmlns:a16="http://schemas.microsoft.com/office/drawing/2014/main" id="{D9F998F4-C540-4B4B-B04A-BEA50209A4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425549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675F6-42D8-450F-9A7A-EF3FEADE064B}"/>
              </a:ext>
            </a:extLst>
          </p:cNvPr>
          <p:cNvSpPr>
            <a:spLocks noGrp="1"/>
          </p:cNvSpPr>
          <p:nvPr>
            <p:ph type="title"/>
          </p:nvPr>
        </p:nvSpPr>
        <p:spPr>
          <a:xfrm>
            <a:off x="1050235" y="722933"/>
            <a:ext cx="10343322" cy="734805"/>
          </a:xfrm>
        </p:spPr>
        <p:txBody>
          <a:bodyPr>
            <a:normAutofit/>
          </a:bodyPr>
          <a:lstStyle/>
          <a:p>
            <a:pPr algn="r" rtl="1"/>
            <a:r>
              <a:rPr lang="ar-SA" sz="4000" dirty="0">
                <a:solidFill>
                  <a:srgbClr val="FF0000"/>
                </a:solidFill>
                <a:cs typeface="B Titr" panose="00000700000000000000" pitchFamily="2" charset="-78"/>
              </a:rPr>
              <a:t>مزایا ی مصرف </a:t>
            </a:r>
            <a:r>
              <a:rPr lang="ar-SA" sz="4000" dirty="0" smtClean="0">
                <a:solidFill>
                  <a:srgbClr val="FF0000"/>
                </a:solidFill>
                <a:cs typeface="B Titr" panose="00000700000000000000" pitchFamily="2" charset="-78"/>
              </a:rPr>
              <a:t>غلات</a:t>
            </a:r>
            <a:r>
              <a:rPr lang="en-US" sz="4000" dirty="0" smtClean="0">
                <a:solidFill>
                  <a:srgbClr val="FF0000"/>
                </a:solidFill>
                <a:cs typeface="B Titr" panose="00000700000000000000" pitchFamily="2" charset="-78"/>
              </a:rPr>
              <a:t> </a:t>
            </a: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1BA1424A-2116-4DAE-BD53-661FD811FF89}"/>
              </a:ext>
            </a:extLst>
          </p:cNvPr>
          <p:cNvSpPr>
            <a:spLocks noGrp="1"/>
          </p:cNvSpPr>
          <p:nvPr>
            <p:ph idx="1"/>
          </p:nvPr>
        </p:nvSpPr>
        <p:spPr>
          <a:xfrm>
            <a:off x="1050235" y="1643269"/>
            <a:ext cx="10515600" cy="5758070"/>
          </a:xfrm>
        </p:spPr>
        <p:txBody>
          <a:bodyPr>
            <a:normAutofit/>
          </a:bodyPr>
          <a:lstStyle/>
          <a:p>
            <a:pPr algn="r" rtl="1">
              <a:buFont typeface="Wingdings" panose="05000000000000000000" pitchFamily="2" charset="2"/>
              <a:buChar char="ü"/>
            </a:pPr>
            <a:r>
              <a:rPr lang="ar-SA" dirty="0">
                <a:cs typeface="B Nazanin" panose="00000400000000000000" pitchFamily="2" charset="-78"/>
              </a:rPr>
              <a:t>مصرف غذاهای غنی از فیبر مثل غلات کامل، به عنوان بخشی از رژیم سالم، خطر بیماری قلبی- عروقی را کاهش می دهد</a:t>
            </a:r>
            <a:r>
              <a:rPr lang="en-US" dirty="0">
                <a:cs typeface="B Nazanin" panose="00000400000000000000" pitchFamily="2" charset="-78"/>
              </a:rPr>
              <a:t>. </a:t>
            </a:r>
          </a:p>
          <a:p>
            <a:pPr algn="r" rtl="1">
              <a:buFont typeface="Wingdings" panose="05000000000000000000" pitchFamily="2" charset="2"/>
              <a:buChar char="ü"/>
            </a:pPr>
            <a:r>
              <a:rPr lang="ar-SA" dirty="0">
                <a:cs typeface="B Nazanin" panose="00000400000000000000" pitchFamily="2" charset="-78"/>
              </a:rPr>
              <a:t>مصرف غذاهای سرشار از فیبر مثل غلات کامل یبوست را کاهش می دهد</a:t>
            </a:r>
            <a:r>
              <a:rPr lang="en-US" dirty="0">
                <a:cs typeface="B Nazanin" panose="00000400000000000000" pitchFamily="2" charset="-78"/>
              </a:rPr>
              <a:t>.</a:t>
            </a:r>
          </a:p>
          <a:p>
            <a:pPr algn="r" rtl="1">
              <a:buFont typeface="Wingdings" panose="05000000000000000000" pitchFamily="2" charset="2"/>
              <a:buChar char="ü"/>
            </a:pPr>
            <a:r>
              <a:rPr lang="ar-SA" dirty="0">
                <a:cs typeface="B Nazanin" panose="00000400000000000000" pitchFamily="2" charset="-78"/>
              </a:rPr>
              <a:t>مصرف حداقل معادل 90 گرم غلات کامل در روز به کنترل وزن یاری می رساند</a:t>
            </a:r>
            <a:r>
              <a:rPr lang="en-US" dirty="0">
                <a:cs typeface="B Nazanin" panose="00000400000000000000" pitchFamily="2" charset="-78"/>
              </a:rPr>
              <a:t>.</a:t>
            </a:r>
          </a:p>
          <a:p>
            <a:pPr algn="r" rtl="1">
              <a:buFont typeface="Wingdings" panose="05000000000000000000" pitchFamily="2" charset="2"/>
              <a:buChar char="ü"/>
            </a:pPr>
            <a:r>
              <a:rPr lang="ar-SA" dirty="0">
                <a:cs typeface="B Nazanin" panose="00000400000000000000" pitchFamily="2" charset="-78"/>
              </a:rPr>
              <a:t>مصرف این گروه برای تامین انرژی، رشد و سلامت دستگاه عصبی لازم است</a:t>
            </a:r>
            <a:r>
              <a:rPr lang="en-US" dirty="0">
                <a:cs typeface="B Nazanin" panose="00000400000000000000" pitchFamily="2" charset="-78"/>
              </a:rPr>
              <a:t>.</a:t>
            </a:r>
          </a:p>
          <a:p>
            <a:pPr algn="r" rtl="1">
              <a:buFont typeface="Wingdings" panose="05000000000000000000" pitchFamily="2" charset="2"/>
              <a:buChar char="ü"/>
            </a:pPr>
            <a:r>
              <a:rPr lang="ar-SA" dirty="0">
                <a:cs typeface="B Nazanin" panose="00000400000000000000" pitchFamily="2" charset="-78"/>
              </a:rPr>
              <a:t>مصرف غلات غنی شده با فولات قبل و در طی حاملگی از نقص لوله ی عصبی در طی</a:t>
            </a:r>
            <a:endParaRPr lang="fa-IR" dirty="0">
              <a:cs typeface="B Nazanin" panose="00000400000000000000" pitchFamily="2" charset="-78"/>
            </a:endParaRPr>
          </a:p>
          <a:p>
            <a:pPr algn="r" rtl="1">
              <a:buFont typeface="Wingdings" panose="05000000000000000000" pitchFamily="2" charset="2"/>
              <a:buChar char="ü"/>
            </a:pPr>
            <a:r>
              <a:rPr lang="ar-SA" dirty="0">
                <a:cs typeface="B Nazanin" panose="00000400000000000000" pitchFamily="2" charset="-78"/>
              </a:rPr>
              <a:t> رشد جنین جلوگیری می کند</a:t>
            </a:r>
            <a:r>
              <a:rPr lang="en-US" dirty="0">
                <a:cs typeface="B Nazanin" panose="00000400000000000000" pitchFamily="2" charset="-78"/>
              </a:rPr>
              <a:t>.</a:t>
            </a:r>
          </a:p>
          <a:p>
            <a:pPr algn="r" rtl="1">
              <a:buFont typeface="Wingdings" panose="05000000000000000000" pitchFamily="2" charset="2"/>
              <a:buChar char="ü"/>
            </a:pPr>
            <a:r>
              <a:rPr lang="ar-SA" dirty="0">
                <a:cs typeface="B Nazanin" panose="00000400000000000000" pitchFamily="2" charset="-78"/>
              </a:rPr>
              <a:t>غلات مهم ترین منبع تامین بسیاری از </a:t>
            </a:r>
            <a:r>
              <a:rPr lang="ar-SA" dirty="0">
                <a:solidFill>
                  <a:schemeClr val="accent2"/>
                </a:solidFill>
                <a:cs typeface="B Nazanin" panose="00000400000000000000" pitchFamily="2" charset="-78"/>
              </a:rPr>
              <a:t>مواد مغذی</a:t>
            </a:r>
            <a:r>
              <a:rPr lang="ar-SA" dirty="0">
                <a:cs typeface="B Nazanin" panose="00000400000000000000" pitchFamily="2" charset="-78"/>
              </a:rPr>
              <a:t>، از جمله فیبر غذایی، ویتامین های گروه  </a:t>
            </a:r>
            <a:r>
              <a:rPr lang="en-US" dirty="0">
                <a:cs typeface="B Nazanin" panose="00000400000000000000" pitchFamily="2" charset="-78"/>
              </a:rPr>
              <a:t>B</a:t>
            </a:r>
            <a:r>
              <a:rPr lang="ar-SA" dirty="0">
                <a:cs typeface="B Nazanin" panose="00000400000000000000" pitchFamily="2" charset="-78"/>
              </a:rPr>
              <a:t>   (تیامین، ریبوفلاوین، نیاسین و فولات) و مواد معدنی( آهن، منیزیم و سلنیم ) است</a:t>
            </a:r>
            <a:r>
              <a:rPr lang="en-US" dirty="0">
                <a:cs typeface="B Nazanin" panose="00000400000000000000" pitchFamily="2" charset="-78"/>
              </a:rPr>
              <a:t>.</a:t>
            </a:r>
          </a:p>
          <a:p>
            <a:pPr algn="r" rtl="1">
              <a:buFont typeface="Wingdings" panose="05000000000000000000" pitchFamily="2" charset="2"/>
              <a:buChar char="ü"/>
            </a:pPr>
            <a:endParaRPr lang="en-US" dirty="0">
              <a:cs typeface="B Nazanin" panose="00000400000000000000" pitchFamily="2" charset="-78"/>
            </a:endParaRPr>
          </a:p>
        </p:txBody>
      </p:sp>
      <p:pic>
        <p:nvPicPr>
          <p:cNvPr id="5" name="DB610171">
            <a:hlinkClick r:id="" action="ppaction://media"/>
            <a:extLst>
              <a:ext uri="{FF2B5EF4-FFF2-40B4-BE49-F238E27FC236}">
                <a16:creationId xmlns:a16="http://schemas.microsoft.com/office/drawing/2014/main" id="{5BA9DE70-5FC3-469A-AC8F-3AF7689A5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072417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01720"/>
            <a:ext cx="12029208" cy="5539978"/>
          </a:xfrm>
          <a:prstGeom prst="rect">
            <a:avLst/>
          </a:prstGeom>
        </p:spPr>
        <p:txBody>
          <a:bodyPr wrap="square">
            <a:spAutoFit/>
          </a:bodyPr>
          <a:lstStyle/>
          <a:p>
            <a:pPr algn="r" rtl="1"/>
            <a:r>
              <a:rPr lang="ar-SA" sz="2800" dirty="0">
                <a:cs typeface="B Nazanin" panose="00000400000000000000" pitchFamily="2" charset="-78"/>
              </a:rPr>
              <a:t>فولات (</a:t>
            </a:r>
            <a:r>
              <a:rPr lang="ar-SA" sz="2800" dirty="0">
                <a:solidFill>
                  <a:schemeClr val="accent2"/>
                </a:solidFill>
                <a:cs typeface="B Nazanin" panose="00000400000000000000" pitchFamily="2" charset="-78"/>
              </a:rPr>
              <a:t>اسید فولیک، دیگر ویتامین گروه</a:t>
            </a:r>
            <a:r>
              <a:rPr lang="en-US" sz="2800" dirty="0">
                <a:solidFill>
                  <a:schemeClr val="accent2"/>
                </a:solidFill>
                <a:cs typeface="B Nazanin" panose="00000400000000000000" pitchFamily="2" charset="-78"/>
              </a:rPr>
              <a:t> </a:t>
            </a:r>
            <a:r>
              <a:rPr lang="en-US" sz="2800" dirty="0">
                <a:cs typeface="B Nazanin" panose="00000400000000000000" pitchFamily="2" charset="-78"/>
              </a:rPr>
              <a:t>B </a:t>
            </a:r>
            <a:r>
              <a:rPr lang="ar-SA" sz="2800" dirty="0">
                <a:cs typeface="B Nazanin" panose="00000400000000000000" pitchFamily="2" charset="-78"/>
              </a:rPr>
              <a:t>) به ساخته شدن سلولهای قرمز کمک می کند. زنان در سنین باروری و یا افرادی که در سه ماهه ی اول بارداری هستند باید فولات را به مقدار کافی از غذاهای غنی شده و مکمل ها دریافت کنند.چون همانگونه که در بالا ذکر شد مصرف فولات خطر نقص های لوله عصبی ، آنسفالی را در دوران رشد جنینی کاهش می دهد</a:t>
            </a:r>
            <a:r>
              <a:rPr lang="en-US" sz="2800" dirty="0">
                <a:cs typeface="B Nazanin" panose="00000400000000000000" pitchFamily="2" charset="-78"/>
              </a:rPr>
              <a:t>.</a:t>
            </a:r>
          </a:p>
          <a:p>
            <a:pPr algn="r" rtl="1"/>
            <a:r>
              <a:rPr lang="ar-SA" sz="2800" dirty="0">
                <a:solidFill>
                  <a:schemeClr val="accent2"/>
                </a:solidFill>
                <a:cs typeface="B Nazanin" panose="00000400000000000000" pitchFamily="2" charset="-78"/>
              </a:rPr>
              <a:t>آهن</a:t>
            </a:r>
            <a:r>
              <a:rPr lang="ar-SA" sz="2800" dirty="0">
                <a:cs typeface="B Nazanin" panose="00000400000000000000" pitchFamily="2" charset="-78"/>
              </a:rPr>
              <a:t> از مواد معدنی موجود در غلات است که در ساختمان گلبولهای قرمزو برای حمل اکسیژن در خون بسیار اهمیت دارند. تعداد بسیاری از دختران نوجوان و زنان، در سنین باروری ، کم خونی فقر آهن دارند. آنها باید غذاهای غنی از آهن</a:t>
            </a:r>
            <a:r>
              <a:rPr lang="en-US" sz="2800" dirty="0">
                <a:cs typeface="B Nazanin" panose="00000400000000000000" pitchFamily="2" charset="-78"/>
              </a:rPr>
              <a:t> </a:t>
            </a:r>
            <a:r>
              <a:rPr lang="ar-SA" sz="2800" dirty="0">
                <a:cs typeface="B Nazanin" panose="00000400000000000000" pitchFamily="2" charset="-78"/>
              </a:rPr>
              <a:t>که در گوشت ها وجود دارد  مصرف کرده و یا دیگر غذاهای </a:t>
            </a:r>
            <a:r>
              <a:rPr lang="fa-IR" sz="2800" dirty="0">
                <a:cs typeface="B Nazanin" panose="00000400000000000000" pitchFamily="2" charset="-78"/>
              </a:rPr>
              <a:t>ح</a:t>
            </a:r>
            <a:r>
              <a:rPr lang="ar-SA" sz="2800" dirty="0">
                <a:cs typeface="B Nazanin" panose="00000400000000000000" pitchFamily="2" charset="-78"/>
              </a:rPr>
              <a:t>اوی آهن را به همراه غذاهای غنی از ویتامین </a:t>
            </a:r>
            <a:r>
              <a:rPr lang="en-US" sz="2800" dirty="0">
                <a:cs typeface="B Nazanin" panose="00000400000000000000" pitchFamily="2" charset="-78"/>
              </a:rPr>
              <a:t>C </a:t>
            </a:r>
            <a:r>
              <a:rPr lang="ar-SA" sz="2800" dirty="0">
                <a:cs typeface="B Nazanin" panose="00000400000000000000" pitchFamily="2" charset="-78"/>
              </a:rPr>
              <a:t>مصرف نمایند تا جذب آهن غیر هم را افزایش دهد</a:t>
            </a:r>
            <a:r>
              <a:rPr lang="en-US" sz="2800" dirty="0">
                <a:cs typeface="B Nazanin" panose="00000400000000000000" pitchFamily="2" charset="-78"/>
              </a:rPr>
              <a:t>.</a:t>
            </a:r>
            <a:r>
              <a:rPr lang="ar-SA" sz="2800" dirty="0">
                <a:cs typeface="B Nazanin" panose="00000400000000000000" pitchFamily="2" charset="-78"/>
              </a:rPr>
              <a:t>محصولات غله ای کامل و غلات تصفیه شده ی غنی شده(مثل ماکارونی غنی شده) مهم ترین منابع آهن غیر هم در رژیم های غذایی هستند</a:t>
            </a:r>
            <a:r>
              <a:rPr lang="en-US" sz="2800" dirty="0">
                <a:cs typeface="B Nazanin" panose="00000400000000000000" pitchFamily="2" charset="-78"/>
              </a:rPr>
              <a:t>.</a:t>
            </a:r>
          </a:p>
          <a:p>
            <a:pPr algn="r" rtl="1"/>
            <a:r>
              <a:rPr lang="ar-SA" sz="2800" dirty="0">
                <a:solidFill>
                  <a:schemeClr val="accent2"/>
                </a:solidFill>
                <a:cs typeface="B Nazanin" panose="00000400000000000000" pitchFamily="2" charset="-78"/>
              </a:rPr>
              <a:t>منیزیم </a:t>
            </a:r>
            <a:r>
              <a:rPr lang="ar-SA" sz="2800" dirty="0">
                <a:cs typeface="B Nazanin" panose="00000400000000000000" pitchFamily="2" charset="-78"/>
              </a:rPr>
              <a:t>ماده معدنی است که در ساختن استخوان ها و آزاد سازی انرژی از ماهیچه هانقش دارد. سلنیم سلولها را در برابر اکسیداسیون و آسیب رادیکال های آزاد حفظ می کند و برای داشتن یک سیستم ایمنی سالم مهم است</a:t>
            </a:r>
            <a:r>
              <a:rPr lang="en-US" sz="2800" dirty="0">
                <a:cs typeface="B Nazanin" panose="00000400000000000000" pitchFamily="2" charset="-78"/>
              </a:rPr>
              <a:t>.</a:t>
            </a:r>
          </a:p>
          <a:p>
            <a:pPr algn="r" rtl="1"/>
            <a:endParaRPr lang="fa-IR" dirty="0">
              <a:cs typeface="B Nazanin" panose="00000400000000000000" pitchFamily="2" charset="-78"/>
            </a:endParaRPr>
          </a:p>
        </p:txBody>
      </p:sp>
      <p:pic>
        <p:nvPicPr>
          <p:cNvPr id="4" name="BB642AA9">
            <a:hlinkClick r:id="" action="ppaction://media"/>
            <a:extLst>
              <a:ext uri="{FF2B5EF4-FFF2-40B4-BE49-F238E27FC236}">
                <a16:creationId xmlns:a16="http://schemas.microsoft.com/office/drawing/2014/main" id="{78883381-8B4A-4657-83E1-0285779F60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981659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E0BE-9A43-4774-9001-246AEEE47B77}"/>
              </a:ext>
            </a:extLst>
          </p:cNvPr>
          <p:cNvSpPr>
            <a:spLocks noGrp="1"/>
          </p:cNvSpPr>
          <p:nvPr>
            <p:ph type="title"/>
          </p:nvPr>
        </p:nvSpPr>
        <p:spPr/>
        <p:txBody>
          <a:bodyPr>
            <a:normAutofit/>
          </a:bodyPr>
          <a:lstStyle/>
          <a:p>
            <a:pPr algn="r" rtl="1"/>
            <a:r>
              <a:rPr lang="ar-SA" sz="4000" dirty="0">
                <a:solidFill>
                  <a:srgbClr val="FF0000"/>
                </a:solidFill>
                <a:cs typeface="B Titr" panose="00000700000000000000" pitchFamily="2" charset="-78"/>
              </a:rPr>
              <a:t>نکات مهم در استفاده از گروه نان و </a:t>
            </a:r>
            <a:r>
              <a:rPr lang="ar-SA" sz="4000" dirty="0" smtClean="0">
                <a:solidFill>
                  <a:srgbClr val="FF0000"/>
                </a:solidFill>
                <a:cs typeface="B Titr" panose="00000700000000000000" pitchFamily="2" charset="-78"/>
              </a:rPr>
              <a:t>غلات</a:t>
            </a:r>
            <a:endParaRPr lang="fa-IR" sz="40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540B877E-CFB1-4C85-A3BE-D43BB5E8C9D4}"/>
              </a:ext>
            </a:extLst>
          </p:cNvPr>
          <p:cNvSpPr>
            <a:spLocks noGrp="1"/>
          </p:cNvSpPr>
          <p:nvPr>
            <p:ph idx="1"/>
          </p:nvPr>
        </p:nvSpPr>
        <p:spPr>
          <a:xfrm>
            <a:off x="816490" y="2141537"/>
            <a:ext cx="10515600" cy="4351338"/>
          </a:xfrm>
        </p:spPr>
        <p:txBody>
          <a:bodyPr/>
          <a:lstStyle/>
          <a:p>
            <a:pPr algn="r" rtl="1">
              <a:buFont typeface="Wingdings" panose="05000000000000000000" pitchFamily="2" charset="2"/>
              <a:buChar char="ü"/>
            </a:pPr>
            <a:r>
              <a:rPr lang="ar-SA" dirty="0">
                <a:cs typeface="B Nazanin" panose="00000400000000000000" pitchFamily="2" charset="-78"/>
              </a:rPr>
              <a:t>بهتر است برنج به صورت کته مصرف شود</a:t>
            </a:r>
            <a:r>
              <a:rPr lang="en-US" dirty="0">
                <a:cs typeface="B Nazanin" panose="00000400000000000000" pitchFamily="2" charset="-78"/>
              </a:rPr>
              <a:t>. </a:t>
            </a:r>
          </a:p>
          <a:p>
            <a:pPr algn="r" rtl="1">
              <a:buFont typeface="Wingdings" panose="05000000000000000000" pitchFamily="2" charset="2"/>
              <a:buChar char="ü"/>
            </a:pPr>
            <a:r>
              <a:rPr lang="en-US" dirty="0">
                <a:cs typeface="B Nazanin" panose="00000400000000000000" pitchFamily="2" charset="-78"/>
              </a:rPr>
              <a:t>-</a:t>
            </a:r>
            <a:r>
              <a:rPr lang="ar-SA" dirty="0">
                <a:cs typeface="B Nazanin" panose="00000400000000000000" pitchFamily="2" charset="-78"/>
              </a:rPr>
              <a:t>نانهای حاوی سبوس (به طور مثال نان جو و سنگک) برای سلامت مفیدترند</a:t>
            </a:r>
            <a:r>
              <a:rPr lang="en-US" dirty="0">
                <a:cs typeface="B Nazanin" panose="00000400000000000000" pitchFamily="2" charset="-78"/>
              </a:rPr>
              <a:t>.</a:t>
            </a:r>
          </a:p>
          <a:p>
            <a:pPr algn="r" rtl="1">
              <a:buFont typeface="Wingdings" panose="05000000000000000000" pitchFamily="2" charset="2"/>
              <a:buChar char="ü"/>
            </a:pPr>
            <a:r>
              <a:rPr lang="en-US" dirty="0">
                <a:cs typeface="B Nazanin" panose="00000400000000000000" pitchFamily="2" charset="-78"/>
              </a:rPr>
              <a:t>-</a:t>
            </a:r>
            <a:r>
              <a:rPr lang="ar-SA" dirty="0">
                <a:cs typeface="B Nazanin" panose="00000400000000000000" pitchFamily="2" charset="-78"/>
              </a:rPr>
              <a:t>ترکیب غلات با حبوبات توصیه میشود .زیرا ارزش پروتئینی افزایش می یابد و به این صورت پروتئین کامل تری به بدن می رسد. از جمله این غذاها میتوان از آش , عدس پلو، لوبیا چیتی و نان، باقلاپلو و </a:t>
            </a:r>
            <a:r>
              <a:rPr lang="fa-IR" dirty="0">
                <a:cs typeface="B Nazanin" panose="00000400000000000000" pitchFamily="2" charset="-78"/>
              </a:rPr>
              <a:t>.....</a:t>
            </a:r>
            <a:r>
              <a:rPr lang="ar-SA" dirty="0">
                <a:cs typeface="B Nazanin" panose="00000400000000000000" pitchFamily="2" charset="-78"/>
              </a:rPr>
              <a:t> نام برد</a:t>
            </a:r>
            <a:r>
              <a:rPr lang="en-US" dirty="0">
                <a:cs typeface="B Nazanin" panose="00000400000000000000" pitchFamily="2" charset="-78"/>
              </a:rPr>
              <a:t>.</a:t>
            </a:r>
          </a:p>
          <a:p>
            <a:pPr>
              <a:buFont typeface="Wingdings" panose="05000000000000000000" pitchFamily="2" charset="2"/>
              <a:buChar char="ü"/>
            </a:pPr>
            <a:endParaRPr lang="fa-IR" dirty="0">
              <a:cs typeface="B Nazanin" panose="00000400000000000000" pitchFamily="2" charset="-78"/>
            </a:endParaRPr>
          </a:p>
        </p:txBody>
      </p:sp>
      <p:pic>
        <p:nvPicPr>
          <p:cNvPr id="5" name="985F5306">
            <a:hlinkClick r:id="" action="ppaction://media"/>
            <a:extLst>
              <a:ext uri="{FF2B5EF4-FFF2-40B4-BE49-F238E27FC236}">
                <a16:creationId xmlns:a16="http://schemas.microsoft.com/office/drawing/2014/main" id="{CC02EAF3-C542-46F7-8E97-2B783CD053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04610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6AA8-F784-48A4-9177-641F8724E0BC}"/>
              </a:ext>
            </a:extLst>
          </p:cNvPr>
          <p:cNvSpPr>
            <a:spLocks noGrp="1"/>
          </p:cNvSpPr>
          <p:nvPr>
            <p:ph type="title"/>
          </p:nvPr>
        </p:nvSpPr>
        <p:spPr>
          <a:xfrm>
            <a:off x="838200" y="404882"/>
            <a:ext cx="10515600" cy="1325563"/>
          </a:xfrm>
        </p:spPr>
        <p:txBody>
          <a:bodyPr>
            <a:normAutofit/>
          </a:bodyPr>
          <a:lstStyle/>
          <a:p>
            <a:pPr algn="r"/>
            <a:r>
              <a:rPr lang="ar-SA" sz="4000" b="1" dirty="0">
                <a:solidFill>
                  <a:srgbClr val="FF0000"/>
                </a:solidFill>
                <a:cs typeface="B Titr" panose="00000700000000000000" pitchFamily="2" charset="-78"/>
              </a:rPr>
              <a:t>گروه گوشت و حبوبات،تخم مرغ و مغز دانه ها</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DE7F2BFC-F1DC-4661-AB31-D8E47C946216}"/>
              </a:ext>
            </a:extLst>
          </p:cNvPr>
          <p:cNvSpPr>
            <a:spLocks noGrp="1"/>
          </p:cNvSpPr>
          <p:nvPr>
            <p:ph idx="1"/>
          </p:nvPr>
        </p:nvSpPr>
        <p:spPr/>
        <p:txBody>
          <a:bodyPr>
            <a:normAutofit/>
          </a:bodyPr>
          <a:lstStyle/>
          <a:p>
            <a:pPr marL="0" indent="0" algn="r" rtl="1">
              <a:buNone/>
            </a:pPr>
            <a:r>
              <a:rPr lang="ar-SA" dirty="0">
                <a:cs typeface="B Nazanin" panose="00000400000000000000" pitchFamily="2" charset="-78"/>
              </a:rPr>
              <a:t>این گروه شامل گوشت قرمز (گوسفند و گوساله) ، گوشت های سفید (مرغ ، ماهی و پرندگان ) تخم مرغ ، حبوبات (نخود ، انواع لوبیا، عدس و لپه) و مغز دانه ها (گردو ، بادام ،فندق ، بادام زمینی و...)است</a:t>
            </a:r>
            <a:endParaRPr lang="en-US" dirty="0">
              <a:cs typeface="B Nazanin" panose="00000400000000000000" pitchFamily="2" charset="-78"/>
            </a:endParaRPr>
          </a:p>
          <a:p>
            <a:pPr marL="0" indent="0" algn="r" rtl="1">
              <a:buNone/>
            </a:pPr>
            <a:r>
              <a:rPr lang="ar-SA" dirty="0">
                <a:cs typeface="B Nazanin" panose="00000400000000000000" pitchFamily="2" charset="-78"/>
              </a:rPr>
              <a:t> مهمترین مواد مغذی این گروه شامل پروتئین ،فسفر ، ویتامینهای </a:t>
            </a:r>
            <a:r>
              <a:rPr lang="en-US" dirty="0">
                <a:cs typeface="B Nazanin" panose="00000400000000000000" pitchFamily="2" charset="-78"/>
              </a:rPr>
              <a:t>B</a:t>
            </a:r>
            <a:r>
              <a:rPr lang="en-US" baseline="-25000" dirty="0">
                <a:cs typeface="B Nazanin" panose="00000400000000000000" pitchFamily="2" charset="-78"/>
              </a:rPr>
              <a:t>12</a:t>
            </a:r>
            <a:r>
              <a:rPr lang="ar-SA" dirty="0">
                <a:cs typeface="B Nazanin" panose="00000400000000000000" pitchFamily="2" charset="-78"/>
              </a:rPr>
              <a:t>و </a:t>
            </a:r>
            <a:r>
              <a:rPr lang="en-US" dirty="0">
                <a:cs typeface="B Nazanin" panose="00000400000000000000" pitchFamily="2" charset="-78"/>
              </a:rPr>
              <a:t>B</a:t>
            </a:r>
            <a:r>
              <a:rPr lang="en-US" baseline="-25000" dirty="0">
                <a:cs typeface="B Nazanin" panose="00000400000000000000" pitchFamily="2" charset="-78"/>
              </a:rPr>
              <a:t>6</a:t>
            </a:r>
            <a:r>
              <a:rPr lang="ar-SA" dirty="0">
                <a:cs typeface="B Nazanin" panose="00000400000000000000" pitchFamily="2" charset="-78"/>
              </a:rPr>
              <a:t>، روی، منیزیم و آهن می باشد. گروه گوشت و حبوبات به علت نقشی که در رشد و خونسازی دارد از اهمیت ویژه ای برخوردار است. همانطوریکه قبلا اشاره شد آهن موجود در غذاهای گوشتی همراه با مواد غذایی غنی از ویتامین </a:t>
            </a:r>
            <a:r>
              <a:rPr lang="en-US" dirty="0">
                <a:cs typeface="B Nazanin" panose="00000400000000000000" pitchFamily="2" charset="-78"/>
              </a:rPr>
              <a:t>C</a:t>
            </a:r>
            <a:r>
              <a:rPr lang="ar-SA" dirty="0">
                <a:cs typeface="B Nazanin" panose="00000400000000000000" pitchFamily="2" charset="-78"/>
              </a:rPr>
              <a:t> (میوه ها و سبزی ها)بهتر جذب می شود. </a:t>
            </a:r>
            <a:endParaRPr lang="en-US" dirty="0">
              <a:cs typeface="B Nazanin" panose="00000400000000000000" pitchFamily="2" charset="-78"/>
            </a:endParaRPr>
          </a:p>
          <a:p>
            <a:pPr marL="0" indent="0" algn="r" rtl="1">
              <a:buNone/>
            </a:pPr>
            <a:r>
              <a:rPr lang="ar-SA" dirty="0">
                <a:cs typeface="B Nazanin" panose="00000400000000000000" pitchFamily="2" charset="-78"/>
              </a:rPr>
              <a:t>میزان توصیه شده روزانه مورد نیاز از این گروه 3-2 سهم می باشد.هرواحد از این گروه برابر با دوتکه (هرتکه 30 گرم)گوشت خورشتی پخته یا نصف ران متوسط مرغ یا یک سوم سینه متوسط مرغ (بدون پوست) </a:t>
            </a:r>
            <a:endParaRPr lang="en-US" dirty="0">
              <a:cs typeface="B Nazanin" panose="00000400000000000000" pitchFamily="2" charset="-78"/>
            </a:endParaRPr>
          </a:p>
          <a:p>
            <a:pPr marL="0" indent="0">
              <a:buNone/>
            </a:pPr>
            <a:endParaRPr lang="fa-IR" dirty="0">
              <a:cs typeface="B Nazanin" panose="00000400000000000000" pitchFamily="2" charset="-78"/>
            </a:endParaRPr>
          </a:p>
        </p:txBody>
      </p:sp>
      <p:pic>
        <p:nvPicPr>
          <p:cNvPr id="5" name="582545C1">
            <a:hlinkClick r:id="" action="ppaction://media"/>
            <a:extLst>
              <a:ext uri="{FF2B5EF4-FFF2-40B4-BE49-F238E27FC236}">
                <a16:creationId xmlns:a16="http://schemas.microsoft.com/office/drawing/2014/main" id="{37A32FC8-E52E-4422-814C-4C624EFF2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887904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1588AD6-FB81-4C22-A257-50C2BF7D7EF4}" vid="{45E3F008-0B26-477B-AAB1-F801B229F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63</TotalTime>
  <Words>4057</Words>
  <Application>Microsoft Office PowerPoint</Application>
  <PresentationFormat>Widescreen</PresentationFormat>
  <Paragraphs>146</Paragraphs>
  <Slides>34</Slides>
  <Notes>1</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B Nazanin</vt:lpstr>
      <vt:lpstr>B Titr</vt:lpstr>
      <vt:lpstr>Calibri</vt:lpstr>
      <vt:lpstr>Calibri Light</vt:lpstr>
      <vt:lpstr>Times New Roman</vt:lpstr>
      <vt:lpstr>Wingdings</vt:lpstr>
      <vt:lpstr>Theme1</vt:lpstr>
      <vt:lpstr>PowerPoint Presentation</vt:lpstr>
      <vt:lpstr>PowerPoint Presentation</vt:lpstr>
      <vt:lpstr>فصل چهارم :گروه های مختلف غذایی </vt:lpstr>
      <vt:lpstr>PowerPoint Presentation</vt:lpstr>
      <vt:lpstr>PowerPoint Presentation</vt:lpstr>
      <vt:lpstr>مزایا ی مصرف غلات </vt:lpstr>
      <vt:lpstr>PowerPoint Presentation</vt:lpstr>
      <vt:lpstr>نکات مهم در استفاده از گروه نان و غلات</vt:lpstr>
      <vt:lpstr>گروه گوشت و حبوبات،تخم مرغ و مغز دانه ها </vt:lpstr>
      <vt:lpstr>گوشت از نظر استاندارد </vt:lpstr>
      <vt:lpstr>اهمیت گوشت </vt:lpstr>
      <vt:lpstr>انواع گوشت </vt:lpstr>
      <vt:lpstr>PowerPoint Presentation</vt:lpstr>
      <vt:lpstr>PowerPoint Presentation</vt:lpstr>
      <vt:lpstr>PowerPoint Presentation</vt:lpstr>
      <vt:lpstr>PowerPoint Presentation</vt:lpstr>
      <vt:lpstr>PowerPoint Presentation</vt:lpstr>
      <vt:lpstr>گروه شیر و فرآورده های آن </vt:lpstr>
      <vt:lpstr>PowerPoint Presentation</vt:lpstr>
      <vt:lpstr>ترکیبات شیر </vt:lpstr>
      <vt:lpstr>PowerPoint Presentation</vt:lpstr>
      <vt:lpstr>PowerPoint Presentation</vt:lpstr>
      <vt:lpstr>فواید ویژه شیر </vt:lpstr>
      <vt:lpstr>PowerPoint Presentation</vt:lpstr>
      <vt:lpstr>PowerPoint Presentation</vt:lpstr>
      <vt:lpstr>مراعات نکات بهداشتی در تهیه، نگهداری و مصرف این فرآورده عبارتند: </vt:lpstr>
      <vt:lpstr>پنیر </vt:lpstr>
      <vt:lpstr>PowerPoint Presentation</vt:lpstr>
      <vt:lpstr>گروه سبزیها و میوه ها </vt:lpstr>
      <vt:lpstr>PowerPoint Presentation</vt:lpstr>
      <vt:lpstr>گروه متفرقه یا چربیها ،روغنها و شیرینی ها </vt:lpstr>
      <vt:lpstr>PowerPoint Presentation</vt:lpstr>
      <vt:lpstr>آزمون فصل چهارم درس تغذيه كاربردي  </vt:lpstr>
      <vt:lpstr>خلاصه ي فصل چهارم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30</cp:revision>
  <dcterms:created xsi:type="dcterms:W3CDTF">2020-04-04T15:54:52Z</dcterms:created>
  <dcterms:modified xsi:type="dcterms:W3CDTF">2020-04-10T16:47:22Z</dcterms:modified>
</cp:coreProperties>
</file>