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343" r:id="rId2"/>
    <p:sldId id="324" r:id="rId3"/>
    <p:sldId id="325" r:id="rId4"/>
    <p:sldId id="327" r:id="rId5"/>
    <p:sldId id="342" r:id="rId6"/>
    <p:sldId id="328" r:id="rId7"/>
    <p:sldId id="329" r:id="rId8"/>
    <p:sldId id="330" r:id="rId9"/>
    <p:sldId id="331" r:id="rId10"/>
    <p:sldId id="332" r:id="rId11"/>
    <p:sldId id="333" r:id="rId12"/>
    <p:sldId id="334" r:id="rId13"/>
    <p:sldId id="335" r:id="rId14"/>
    <p:sldId id="336" r:id="rId15"/>
    <p:sldId id="33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0" autoAdjust="0"/>
  </p:normalViewPr>
  <p:slideViewPr>
    <p:cSldViewPr>
      <p:cViewPr>
        <p:scale>
          <a:sx n="60" d="100"/>
          <a:sy n="60" d="100"/>
        </p:scale>
        <p:origin x="-1422" y="-144"/>
      </p:cViewPr>
      <p:guideLst>
        <p:guide orient="horz" pos="2160"/>
        <p:guide pos="2880"/>
      </p:guideLst>
    </p:cSldViewPr>
  </p:slideViewPr>
  <p:outlineViewPr>
    <p:cViewPr>
      <p:scale>
        <a:sx n="33" d="100"/>
        <a:sy n="33" d="100"/>
      </p:scale>
      <p:origin x="0" y="46188"/>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374F0C-636F-4769-B93C-AF9CCEA05898}" type="datetimeFigureOut">
              <a:rPr lang="en-US" smtClean="0"/>
              <a:pPr/>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0460DA-9403-47EC-B33A-57F2AC2788E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53AE8B7-BA7F-44D0-8F99-3233BA0D2FE8}" type="datetime1">
              <a:rPr lang="en-US" smtClean="0"/>
              <a:pPr/>
              <a:t>4/13/2020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FF55A2-734F-4879-B608-73D6147B3299}"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AF8636-C46E-4A24-8750-03320FD5D526}"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F1F256-CD30-4742-B01D-5975C574298C}"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E20639-5551-4A7D-A380-881989403E61}"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639AF2A-E3A2-49D0-8661-B23A0B3B8287}" type="datetime1">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56E6695-66DE-496B-9DF9-8694D9D460C0}" type="datetime1">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0CE119D-7E8F-42C4-893C-5FCFD50F9177}" type="datetime1">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4985D-7920-449B-BB47-4AE4FC2234C5}" type="datetime1">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D2A9859-FBE7-4EE8-ACC2-3F5116C42AAD}" type="datetime1">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4B7359-A6E0-4955-9DB8-BF703162E689}" type="datetime1">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69C496F-03BB-43FC-A9F9-D05092715ED5}" type="datetime1">
              <a:rPr lang="en-US" smtClean="0"/>
              <a:pPr/>
              <a:t>4/13/2020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ideo" Target="file:///E:\&#1580;&#1604;&#1587;&#1607;%202%20&#1578;&#1594;&#1584;&#1740;&#1607;\&#1608;&#1740;&#1587;%20&#1580;&#1604;&#1587;&#1607;%202\VID-20200408-WA0003.mp4"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audio" Target="file:///E:\&#1580;&#1604;&#1587;&#1607;%202%20&#1578;&#1594;&#1584;&#1740;&#1607;\&#1608;&#1740;&#1587;%20&#1580;&#1604;&#1587;&#1607;%202\&#1608;&#1575;&#1581;&#1583;%20&#1605;&#1740;&#1608;&#1607;%20&#1608;%20&#1587;&#1576;&#1586;&#1740;.m4a"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audio" Target="file:///E:\&#1580;&#1604;&#1587;&#1607;%202%20&#1578;&#1594;&#1584;&#1740;&#1607;\&#1608;&#1740;&#1587;%20&#1580;&#1604;&#1587;&#1607;%202\&#1606;&#1705;&#1575;&#1578;%20&#1605;&#1607;&#1605;%20&#1711;&#1585;&#1608;&#1607;%20&#1605;&#1740;&#1608;&#1607;%20&#1587;&#1576;&#1586;&#1740;.m4a"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audio" Target="file:///E:\&#1580;&#1604;&#1587;&#1607;%202%20&#1578;&#1594;&#1584;&#1740;&#1607;\&#1608;&#1740;&#1587;%20&#1580;&#1604;&#1587;&#1607;%202\&#1711;&#1585;&#1608;&#1607;%20&#1588;&#1740;&#1585;%20%20&#1608;%20&#1604;&#1576;&#1606;&#1740;.m4a"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audio" Target="file:///E:\&#1580;&#1604;&#1587;&#1607;%202%20&#1578;&#1594;&#1584;&#1740;&#1607;\&#1608;&#1740;&#1587;%20&#1580;&#1604;&#1587;&#1607;%202\&#1606;&#1705;&#1575;&#1578;%20&#1605;&#1607;&#1605;%20&#1588;&#1740;&#1585;%20&#1604;&#1576;&#1606;&#1740;.m4a"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audio" Target="file:///E:\&#1580;&#1604;&#1587;&#1607;%202%20&#1578;&#1594;&#1584;&#1740;&#1607;\&#1608;&#1740;&#1587;%20&#1580;&#1604;&#1587;&#1607;%202\&#1711;&#1585;&#1608;&#1607;%20&#1711;&#1608;&#1588;&#1578;.m4a"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audio" Target="file:///E:\&#1580;&#1604;&#1587;&#1607;%202%20&#1578;&#1594;&#1584;&#1740;&#1607;\&#1608;&#1740;&#1587;%20&#1580;&#1604;&#1587;&#1607;%202\&#1608;&#1575;&#1581;&#1583;%20&#1711;&#1608;&#1588;&#1578;.m4a"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fa.wikipedia.org/wiki/%DA%A9%D9%84%D8%B1" TargetMode="External"/><Relationship Id="rId13" Type="http://schemas.openxmlformats.org/officeDocument/2006/relationships/hyperlink" Target="https://fa.wikipedia.org/wiki/%D8%B1%D9%88%DB%8C" TargetMode="External"/><Relationship Id="rId18" Type="http://schemas.openxmlformats.org/officeDocument/2006/relationships/hyperlink" Target="https://fa.wikipedia.org/wiki/%D8%B3%D9%84%D9%86%DB%8C%D9%88%D9%85" TargetMode="External"/><Relationship Id="rId3" Type="http://schemas.openxmlformats.org/officeDocument/2006/relationships/hyperlink" Target="https://fa.wikipedia.org/wiki/%DA%A9%D9%84%D8%B3%DB%8C%D9%85" TargetMode="External"/><Relationship Id="rId7" Type="http://schemas.openxmlformats.org/officeDocument/2006/relationships/hyperlink" Target="https://fa.wikipedia.org/wiki/%D8%B3%D8%AF%DB%8C%D9%85" TargetMode="External"/><Relationship Id="rId12" Type="http://schemas.openxmlformats.org/officeDocument/2006/relationships/hyperlink" Target="https://fa.wikipedia.org/wiki/%D9%85%D8%B3" TargetMode="External"/><Relationship Id="rId17" Type="http://schemas.openxmlformats.org/officeDocument/2006/relationships/hyperlink" Target="https://fa.wikipedia.org/wiki/%D8%A8%D8%B1%D9%85" TargetMode="External"/><Relationship Id="rId2" Type="http://schemas.openxmlformats.org/officeDocument/2006/relationships/slideLayout" Target="../slideLayouts/slideLayout2.xml"/><Relationship Id="rId16" Type="http://schemas.openxmlformats.org/officeDocument/2006/relationships/hyperlink" Target="https://fa.wikipedia.org/wiki/%DB%8C%D8%AF" TargetMode="External"/><Relationship Id="rId1" Type="http://schemas.openxmlformats.org/officeDocument/2006/relationships/audio" Target="file:///E:\&#1580;&#1604;&#1587;&#1607;%202%20&#1578;&#1594;&#1584;&#1740;&#1607;\&#1608;&#1740;&#1587;%20&#1580;&#1604;&#1587;&#1607;%202\&#1605;&#1608;&#1575;&#1583;%20&#1605;&#1593;&#1583;&#1606;&#1740;.m4a" TargetMode="External"/><Relationship Id="rId6" Type="http://schemas.openxmlformats.org/officeDocument/2006/relationships/hyperlink" Target="https://fa.wikipedia.org/wiki/%DA%AF%D9%88%DA%AF%D8%B1%D8%AF" TargetMode="External"/><Relationship Id="rId11" Type="http://schemas.openxmlformats.org/officeDocument/2006/relationships/hyperlink" Target="https://fa.wikipedia.org/wiki/%DA%A9%D8%A8%D8%A7%D9%84%D8%AA" TargetMode="External"/><Relationship Id="rId5" Type="http://schemas.openxmlformats.org/officeDocument/2006/relationships/hyperlink" Target="https://fa.wikipedia.org/wiki/%D9%BE%D8%AA%D8%A7%D8%B3%DB%8C%D9%85" TargetMode="External"/><Relationship Id="rId15" Type="http://schemas.openxmlformats.org/officeDocument/2006/relationships/hyperlink" Target="https://fa.wikipedia.org/wiki/%D9%85%D9%88%D9%84%DB%8C%D8%A8%D8%AF%D9%86" TargetMode="External"/><Relationship Id="rId10" Type="http://schemas.openxmlformats.org/officeDocument/2006/relationships/hyperlink" Target="https://fa.wikipedia.org/wiki/%D8%A2%D9%87%D9%86" TargetMode="External"/><Relationship Id="rId19" Type="http://schemas.openxmlformats.org/officeDocument/2006/relationships/image" Target="../media/image3.png"/><Relationship Id="rId4" Type="http://schemas.openxmlformats.org/officeDocument/2006/relationships/hyperlink" Target="https://fa.wikipedia.org/wiki/%D9%81%D8%B3%D9%81%D8%B1" TargetMode="External"/><Relationship Id="rId9" Type="http://schemas.openxmlformats.org/officeDocument/2006/relationships/hyperlink" Target="https://fa.wikipedia.org/wiki/%D9%85%D9%86%DB%8C%D8%B2%DB%8C%D9%85" TargetMode="External"/><Relationship Id="rId14" Type="http://schemas.openxmlformats.org/officeDocument/2006/relationships/hyperlink" Target="https://fa.wikipedia.org/wiki/%D9%85%D9%86%DA%AF%D9%86%D8%B2"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E:\&#1580;&#1604;&#1587;&#1607;%202%20&#1578;&#1594;&#1584;&#1740;&#1607;\&#1608;&#1740;&#1587;%20&#1580;&#1604;&#1587;&#1607;%202\&#1607;&#1585;&#1605;%20&#1594;&#1584;&#1575;&#1740;&#1740;.m4a"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audio" Target="file:///E:\&#1580;&#1604;&#1587;&#1607;%202%20&#1578;&#1594;&#1584;&#1740;&#1607;\&#1608;&#1740;&#1587;%20&#1580;&#1604;&#1587;&#1607;%202\&#1711;&#1585;&#1608;&#1607;%20&#1606;&#1575;&#1606;%20&#1608;%20&#1593;&#1604;&#1575;&#1578;.m4a"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file:///E:\&#1580;&#1604;&#1587;&#1607;%202%20&#1578;&#1594;&#1584;&#1740;&#1607;\&#1608;&#1740;&#1587;%20&#1580;&#1604;&#1587;&#1607;%202\&#1608;&#1575;&#1581;&#1583;%20&#1594;&#1604;&#1575;&#1578;.m4a"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audio" Target="file:///E:\&#1580;&#1604;&#1587;&#1607;%202%20&#1578;&#1594;&#1584;&#1740;&#1607;\&#1608;&#1740;&#1587;%20&#1580;&#1604;&#1587;&#1607;%202\&#1606;&#1705;&#1575;&#1578;%20&#1605;&#1607;&#1605;%20&#1594;&#1604;&#1575;&#1578;.m4a"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E:\&#1580;&#1604;&#1587;&#1607;%202%20&#1578;&#1594;&#1584;&#1740;&#1607;\&#1608;&#1740;&#1587;%20&#1580;&#1604;&#1587;&#1607;%202\&#1711;&#1585;&#1608;&#1607;%20&#1605;&#1740;&#1608;&#1607;%20&#1587;&#1576;&#1586;&#1740;.m4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229600" cy="1066800"/>
          </a:xfrm>
        </p:spPr>
        <p:txBody>
          <a:bodyPr/>
          <a:lstStyle/>
          <a:p>
            <a:r>
              <a:rPr lang="fa-IR" dirty="0" smtClean="0">
                <a:cs typeface="+mn-cs"/>
              </a:rPr>
              <a:t>بسم الله الرحمن الرحیم</a:t>
            </a:r>
            <a:endParaRPr lang="en-US" dirty="0">
              <a:cs typeface="+mn-cs"/>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a:p>
        </p:txBody>
      </p:sp>
      <p:sp>
        <p:nvSpPr>
          <p:cNvPr id="4" name="Subtitle 3"/>
          <p:cNvSpPr>
            <a:spLocks noGrp="1"/>
          </p:cNvSpPr>
          <p:nvPr>
            <p:ph type="subTitle" idx="1"/>
          </p:nvPr>
        </p:nvSpPr>
        <p:spPr>
          <a:xfrm>
            <a:off x="1295400" y="1752600"/>
            <a:ext cx="6400800" cy="3331698"/>
          </a:xfrm>
        </p:spPr>
        <p:txBody>
          <a:bodyPr>
            <a:normAutofit fontScale="92500" lnSpcReduction="20000"/>
          </a:bodyPr>
          <a:lstStyle/>
          <a:p>
            <a:pPr rtl="1"/>
            <a:r>
              <a:rPr lang="fa-IR" dirty="0" smtClean="0">
                <a:cs typeface="B Nazanin" pitchFamily="2" charset="-78"/>
              </a:rPr>
              <a:t>وزارت علوم، تحقیقات و فناوری</a:t>
            </a:r>
          </a:p>
          <a:p>
            <a:pPr rtl="1"/>
            <a:r>
              <a:rPr lang="fa-IR" dirty="0" smtClean="0">
                <a:cs typeface="B Nazanin" pitchFamily="2" charset="-78"/>
              </a:rPr>
              <a:t>دانشگاه فنی و حرفه ای آذربایجان غربی</a:t>
            </a:r>
          </a:p>
          <a:p>
            <a:pPr rtl="1"/>
            <a:r>
              <a:rPr lang="fa-IR" dirty="0" smtClean="0">
                <a:cs typeface="B Nazanin" pitchFamily="2" charset="-78"/>
              </a:rPr>
              <a:t>آموزشکده فنی دختران ارومیه</a:t>
            </a:r>
          </a:p>
          <a:p>
            <a:pPr rtl="1"/>
            <a:r>
              <a:rPr lang="fa-IR" dirty="0" smtClean="0">
                <a:cs typeface="B Nazanin" pitchFamily="2" charset="-78"/>
              </a:rPr>
              <a:t>گروه صنایع غذایی</a:t>
            </a:r>
          </a:p>
          <a:p>
            <a:pPr rtl="1"/>
            <a:r>
              <a:rPr lang="fa-IR" dirty="0" smtClean="0">
                <a:cs typeface="B Nazanin" pitchFamily="2" charset="-78"/>
              </a:rPr>
              <a:t>اصول تغذیه</a:t>
            </a:r>
          </a:p>
          <a:p>
            <a:pPr rtl="1"/>
            <a:r>
              <a:rPr lang="fa-IR" dirty="0" smtClean="0">
                <a:cs typeface="B Nazanin" pitchFamily="2" charset="-78"/>
              </a:rPr>
              <a:t>(دوره کارشناسی)</a:t>
            </a:r>
          </a:p>
          <a:p>
            <a:pPr rtl="1"/>
            <a:r>
              <a:rPr lang="fa-IR" dirty="0" smtClean="0">
                <a:cs typeface="B Nazanin" pitchFamily="2" charset="-78"/>
              </a:rPr>
              <a:t>مدرس : فهیمه بابایی</a:t>
            </a:r>
          </a:p>
          <a:p>
            <a:pPr rtl="1"/>
            <a:r>
              <a:rPr lang="fa-IR" dirty="0" smtClean="0">
                <a:cs typeface="B Nazanin" pitchFamily="2" charset="-78"/>
              </a:rPr>
              <a:t>جلسه دوم : هرم و گروههای غذایی</a:t>
            </a:r>
          </a:p>
          <a:p>
            <a:endParaRPr lang="en-US" dirty="0"/>
          </a:p>
        </p:txBody>
      </p:sp>
      <p:pic>
        <p:nvPicPr>
          <p:cNvPr id="5" name="VID-20200408-WA0003.mp4">
            <a:hlinkClick r:id="" action="ppaction://media"/>
          </p:cNvPr>
          <p:cNvPicPr>
            <a:picLocks noRot="1" noChangeAspect="1"/>
          </p:cNvPicPr>
          <p:nvPr>
            <a:videoFile r:link="rId1"/>
          </p:nvPr>
        </p:nvPicPr>
        <p:blipFill>
          <a:blip r:embed="rId3" cstate="print"/>
          <a:stretch>
            <a:fillRect/>
          </a:stretch>
        </p:blipFill>
        <p:spPr>
          <a:xfrm>
            <a:off x="0" y="0"/>
            <a:ext cx="1828800" cy="1371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800" b="0" dirty="0">
              <a:cs typeface="B Nazanin" pitchFamily="2" charset="-78"/>
            </a:endParaRPr>
          </a:p>
        </p:txBody>
      </p:sp>
      <p:sp>
        <p:nvSpPr>
          <p:cNvPr id="3" name="Content Placeholder 2"/>
          <p:cNvSpPr>
            <a:spLocks noGrp="1"/>
          </p:cNvSpPr>
          <p:nvPr>
            <p:ph idx="1"/>
          </p:nvPr>
        </p:nvSpPr>
        <p:spPr/>
        <p:txBody>
          <a:bodyPr>
            <a:normAutofit lnSpcReduction="10000"/>
          </a:bodyPr>
          <a:lstStyle/>
          <a:p>
            <a:pPr algn="r" rtl="1"/>
            <a:r>
              <a:rPr lang="ar-SA" sz="2800" b="0" dirty="0" smtClean="0">
                <a:cs typeface="B Nazanin" pitchFamily="2" charset="-78"/>
              </a:rPr>
              <a:t>مواد مغذي مهم</a:t>
            </a:r>
            <a:r>
              <a:rPr lang="en-US" sz="2800" b="0" dirty="0" smtClean="0">
                <a:cs typeface="B Nazanin" pitchFamily="2" charset="-78"/>
              </a:rPr>
              <a:t>: </a:t>
            </a:r>
            <a:r>
              <a:rPr lang="ar-SA" sz="2800" b="0" dirty="0" smtClean="0">
                <a:cs typeface="B Nazanin" pitchFamily="2" charset="-78"/>
              </a:rPr>
              <a:t>انواع ويتامينها، انواع املاح و فيبر</a:t>
            </a:r>
            <a:r>
              <a:rPr lang="en-US" sz="2800" b="0" dirty="0" smtClean="0">
                <a:cs typeface="B Nazanin" pitchFamily="2" charset="-78"/>
              </a:rPr>
              <a:t>.</a:t>
            </a:r>
            <a:br>
              <a:rPr lang="en-US" sz="2800" b="0" dirty="0" smtClean="0">
                <a:cs typeface="B Nazanin" pitchFamily="2" charset="-78"/>
              </a:rPr>
            </a:br>
            <a:r>
              <a:rPr lang="en-US" sz="2800" b="0" dirty="0" smtClean="0">
                <a:cs typeface="B Nazanin" pitchFamily="2" charset="-78"/>
              </a:rPr>
              <a:t/>
            </a:r>
            <a:br>
              <a:rPr lang="en-US" sz="2800" b="0" dirty="0" smtClean="0">
                <a:cs typeface="B Nazanin" pitchFamily="2" charset="-78"/>
              </a:rPr>
            </a:br>
            <a:r>
              <a:rPr lang="en-US" sz="2800" b="0" dirty="0" err="1" smtClean="0">
                <a:cs typeface="B Nazanin" pitchFamily="2" charset="-78"/>
              </a:rPr>
              <a:t>واحد</a:t>
            </a:r>
            <a:r>
              <a:rPr lang="en-US" sz="2800" b="0" dirty="0" smtClean="0">
                <a:cs typeface="B Nazanin" pitchFamily="2" charset="-78"/>
              </a:rPr>
              <a:t> </a:t>
            </a:r>
            <a:r>
              <a:rPr lang="en-US" sz="2800" b="0" dirty="0" err="1" smtClean="0">
                <a:cs typeface="B Nazanin" pitchFamily="2" charset="-78"/>
              </a:rPr>
              <a:t>اندازه</a:t>
            </a:r>
            <a:r>
              <a:rPr lang="en-US" sz="2800" b="0" dirty="0" smtClean="0">
                <a:cs typeface="B Nazanin" pitchFamily="2" charset="-78"/>
              </a:rPr>
              <a:t> </a:t>
            </a:r>
            <a:r>
              <a:rPr lang="en-US" sz="2800" b="0" dirty="0" err="1" smtClean="0">
                <a:cs typeface="B Nazanin" pitchFamily="2" charset="-78"/>
              </a:rPr>
              <a:t>گيري</a:t>
            </a:r>
            <a:r>
              <a:rPr lang="en-US" sz="2800" b="0" dirty="0" smtClean="0">
                <a:cs typeface="B Nazanin" pitchFamily="2" charset="-78"/>
              </a:rPr>
              <a:t>: </a:t>
            </a:r>
            <a:r>
              <a:rPr lang="ar-SA" sz="2800" b="0" dirty="0" smtClean="0">
                <a:cs typeface="B Nazanin" pitchFamily="2" charset="-78"/>
              </a:rPr>
              <a:t>هر واحد از اين گروه برابر است با يك عدد ميوه متوسط (يك عدد سيب يا پرتقال يا هلو) يا يك چهارم طالبي متوسط يا نصف ليوان حبه انگور يا 3 عدد زردآلو يا نصف ليوان آب ميوه و يا يك ليوان سبزي برگي مثل: كاهو و سبزي خوردن يا نصف ليوان سبزي پخته يا يك ليوان سبزي خام خرد شده</a:t>
            </a:r>
            <a:r>
              <a:rPr lang="en-US" sz="2800" b="0" dirty="0" smtClean="0">
                <a:cs typeface="B Nazanin" pitchFamily="2" charset="-78"/>
              </a:rPr>
              <a:t>.</a:t>
            </a:r>
            <a:br>
              <a:rPr lang="en-US" sz="2800" b="0" dirty="0" smtClean="0">
                <a:cs typeface="B Nazanin" pitchFamily="2" charset="-78"/>
              </a:rPr>
            </a:br>
            <a:r>
              <a:rPr lang="en-US" sz="2800" b="0" dirty="0" err="1" smtClean="0">
                <a:cs typeface="B Nazanin" pitchFamily="2" charset="-78"/>
              </a:rPr>
              <a:t>مقدار</a:t>
            </a:r>
            <a:r>
              <a:rPr lang="en-US" sz="2800" b="0" dirty="0" smtClean="0">
                <a:cs typeface="B Nazanin" pitchFamily="2" charset="-78"/>
              </a:rPr>
              <a:t> </a:t>
            </a:r>
            <a:r>
              <a:rPr lang="en-US" sz="2800" b="0" dirty="0" err="1" smtClean="0">
                <a:cs typeface="B Nazanin" pitchFamily="2" charset="-78"/>
              </a:rPr>
              <a:t>مصرف</a:t>
            </a:r>
            <a:r>
              <a:rPr lang="en-US" sz="2800" b="0" dirty="0" smtClean="0">
                <a:cs typeface="B Nazanin" pitchFamily="2" charset="-78"/>
              </a:rPr>
              <a:t>: </a:t>
            </a:r>
            <a:r>
              <a:rPr lang="ar-SA" sz="2800" b="0" dirty="0" smtClean="0">
                <a:cs typeface="B Nazanin" pitchFamily="2" charset="-78"/>
              </a:rPr>
              <a:t>بـــراي افـــراد بزرگسال سالم روزانه 4 -2 واحد ميوه و 5-3 واحد سبزي توصيه مي شود. اين گروه براي حفظ مقاومت بدن در برابر عفونت ها، ترميم زخم، بهبود ديد در تاريكي و تقويت بينايي و سلامت پوست ضروري است</a:t>
            </a:r>
            <a:r>
              <a:rPr lang="en-US" sz="2800" b="0" dirty="0" smtClean="0">
                <a:cs typeface="B Nazanin" pitchFamily="2" charset="-78"/>
              </a:rPr>
              <a:t>.</a:t>
            </a:r>
            <a:endParaRPr lang="en-US" sz="2800" b="0" dirty="0">
              <a:cs typeface="B Nazanin"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pic>
        <p:nvPicPr>
          <p:cNvPr id="7" name="واحد میوه و سبزی.m4a">
            <a:hlinkClick r:id="" action="ppaction://media"/>
          </p:cNvPr>
          <p:cNvPicPr>
            <a:picLocks noRot="1" noChangeAspect="1"/>
          </p:cNvPicPr>
          <p:nvPr>
            <a:audioFile r:link="rId1"/>
          </p:nvPr>
        </p:nvPicPr>
        <p:blipFill>
          <a:blip r:embed="rId3" cstate="print"/>
          <a:stretch>
            <a:fillRect/>
          </a:stretch>
        </p:blipFill>
        <p:spPr>
          <a:xfrm>
            <a:off x="914400" y="5334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nextCondLst>
                <p:cond evt="onClick" delay="0">
                  <p:tgtEl>
                    <p:spTgt spid="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800" b="0" dirty="0" smtClean="0">
                <a:cs typeface="B Nazanin" pitchFamily="2" charset="-78"/>
              </a:rPr>
              <a:t>نكات مهم در استفاده از گروه ميوه ها و سبزي ها</a:t>
            </a:r>
            <a:endParaRPr lang="en-US" sz="2800" b="0" dirty="0">
              <a:cs typeface="B Nazanin" pitchFamily="2" charset="-78"/>
            </a:endParaRPr>
          </a:p>
        </p:txBody>
      </p:sp>
      <p:sp>
        <p:nvSpPr>
          <p:cNvPr id="3" name="Content Placeholder 2"/>
          <p:cNvSpPr>
            <a:spLocks noGrp="1"/>
          </p:cNvSpPr>
          <p:nvPr>
            <p:ph idx="1"/>
          </p:nvPr>
        </p:nvSpPr>
        <p:spPr/>
        <p:txBody>
          <a:bodyPr>
            <a:normAutofit fontScale="85000" lnSpcReduction="10000"/>
          </a:bodyPr>
          <a:lstStyle/>
          <a:p>
            <a:pPr algn="r" rtl="1"/>
            <a:r>
              <a:rPr lang="en-US" sz="2800" b="0" dirty="0" smtClean="0">
                <a:cs typeface="B Nazanin" pitchFamily="2" charset="-78"/>
              </a:rPr>
              <a:t/>
            </a:r>
            <a:br>
              <a:rPr lang="en-US" sz="2800" b="0" dirty="0" smtClean="0">
                <a:cs typeface="B Nazanin" pitchFamily="2" charset="-78"/>
              </a:rPr>
            </a:br>
            <a:r>
              <a:rPr lang="en-US" sz="2800" b="0" dirty="0" smtClean="0">
                <a:cs typeface="B Nazanin" pitchFamily="2" charset="-78"/>
              </a:rPr>
              <a:t> </a:t>
            </a:r>
            <a:r>
              <a:rPr lang="ar-SA" sz="2800" b="0" dirty="0" smtClean="0">
                <a:cs typeface="B Nazanin" pitchFamily="2" charset="-78"/>
              </a:rPr>
              <a:t>روزانه يك واحد يا بيشتر از ميوه ها و سبزي هاي غني از ويتامين</a:t>
            </a:r>
            <a:r>
              <a:rPr lang="en-US" sz="2800" b="0" dirty="0" smtClean="0">
                <a:cs typeface="B Nazanin" pitchFamily="2" charset="-78"/>
              </a:rPr>
              <a:t> C </a:t>
            </a:r>
            <a:r>
              <a:rPr lang="ar-SA" sz="2800" b="0" dirty="0" smtClean="0">
                <a:cs typeface="B Nazanin" pitchFamily="2" charset="-78"/>
              </a:rPr>
              <a:t>و يك واحد از ميوه ها يا سبزي هاي غني از ويتامين</a:t>
            </a:r>
            <a:r>
              <a:rPr lang="en-US" sz="2800" b="0" dirty="0" smtClean="0">
                <a:cs typeface="B Nazanin" pitchFamily="2" charset="-78"/>
              </a:rPr>
              <a:t> A </a:t>
            </a:r>
            <a:r>
              <a:rPr lang="ar-SA" sz="2800" b="0" dirty="0" smtClean="0">
                <a:cs typeface="B Nazanin" pitchFamily="2" charset="-78"/>
              </a:rPr>
              <a:t>مصرف شود</a:t>
            </a:r>
            <a:r>
              <a:rPr lang="en-US" sz="2800" b="0" dirty="0" smtClean="0">
                <a:cs typeface="B Nazanin" pitchFamily="2" charset="-78"/>
              </a:rPr>
              <a:t>.</a:t>
            </a:r>
            <a:endParaRPr lang="fa-IR" sz="2800" b="0" dirty="0" smtClean="0">
              <a:cs typeface="B Nazanin" pitchFamily="2" charset="-78"/>
            </a:endParaRPr>
          </a:p>
          <a:p>
            <a:pPr algn="r" rtl="1"/>
            <a:endParaRPr lang="fa-IR" sz="2800" b="0" dirty="0" smtClean="0">
              <a:cs typeface="B Nazanin" pitchFamily="2" charset="-78"/>
            </a:endParaRPr>
          </a:p>
          <a:p>
            <a:pPr algn="r" rtl="1"/>
            <a:r>
              <a:rPr lang="ar-SA" sz="2800" b="0" dirty="0" smtClean="0">
                <a:cs typeface="B Nazanin" pitchFamily="2" charset="-78"/>
              </a:rPr>
              <a:t>پس از جدا كردن پوست ميوه از قرار دادن آن در مجاورت هوا خودداري شود زيرا ويتامين هاي آن مخصوصا" ويتامين</a:t>
            </a:r>
            <a:r>
              <a:rPr lang="en-US" sz="2800" b="0" dirty="0" smtClean="0">
                <a:cs typeface="B Nazanin" pitchFamily="2" charset="-78"/>
              </a:rPr>
              <a:t> C </a:t>
            </a:r>
            <a:r>
              <a:rPr lang="ar-SA" sz="2800" b="0" dirty="0" smtClean="0">
                <a:cs typeface="B Nazanin" pitchFamily="2" charset="-78"/>
              </a:rPr>
              <a:t>از بين مي رود</a:t>
            </a:r>
            <a:r>
              <a:rPr lang="en-US" sz="2800" b="0" dirty="0" smtClean="0">
                <a:cs typeface="B Nazanin" pitchFamily="2" charset="-78"/>
              </a:rPr>
              <a:t>.</a:t>
            </a:r>
            <a:br>
              <a:rPr lang="en-US" sz="2800" b="0" dirty="0" smtClean="0">
                <a:cs typeface="B Nazanin" pitchFamily="2" charset="-78"/>
              </a:rPr>
            </a:br>
            <a:r>
              <a:rPr lang="en-US" sz="2800" b="0" dirty="0" smtClean="0">
                <a:cs typeface="B Nazanin" pitchFamily="2" charset="-78"/>
              </a:rPr>
              <a:t> </a:t>
            </a:r>
            <a:r>
              <a:rPr lang="ar-SA" sz="2800" b="0" dirty="0" smtClean="0">
                <a:cs typeface="B Nazanin" pitchFamily="2" charset="-78"/>
              </a:rPr>
              <a:t>بهتر است سبزي ها به صورت خام مصرف شوند چون ويتامين هاي آن بيشتر حفظ مي شود</a:t>
            </a:r>
            <a:r>
              <a:rPr lang="en-US" sz="2800" b="0" dirty="0" smtClean="0">
                <a:cs typeface="B Nazanin" pitchFamily="2" charset="-78"/>
              </a:rPr>
              <a:t>. </a:t>
            </a:r>
            <a:endParaRPr lang="fa-IR" sz="2800" b="0" dirty="0" smtClean="0">
              <a:cs typeface="B Nazanin" pitchFamily="2" charset="-78"/>
            </a:endParaRPr>
          </a:p>
          <a:p>
            <a:pPr algn="r" rtl="1"/>
            <a:endParaRPr lang="fa-IR" sz="2800" b="0" dirty="0" smtClean="0">
              <a:cs typeface="B Nazanin" pitchFamily="2" charset="-78"/>
            </a:endParaRPr>
          </a:p>
          <a:p>
            <a:pPr algn="r" rtl="1"/>
            <a:r>
              <a:rPr lang="ar-SA" sz="2800" b="0" dirty="0" smtClean="0">
                <a:cs typeface="B Nazanin" pitchFamily="2" charset="-78"/>
              </a:rPr>
              <a:t>قبل از مصرف سبزي ها و ميوه ها بايد آن ها را به دقت شست و ضد عفوني كرد</a:t>
            </a:r>
            <a:r>
              <a:rPr lang="en-US" sz="2800" b="0" dirty="0" smtClean="0">
                <a:cs typeface="B Nazanin" pitchFamily="2" charset="-78"/>
              </a:rPr>
              <a:t>.</a:t>
            </a:r>
            <a:br>
              <a:rPr lang="en-US" sz="2800" b="0" dirty="0" smtClean="0">
                <a:cs typeface="B Nazanin" pitchFamily="2" charset="-78"/>
              </a:rPr>
            </a:br>
            <a:r>
              <a:rPr lang="en-US" sz="2800" b="0" dirty="0" smtClean="0">
                <a:cs typeface="B Nazanin" pitchFamily="2" charset="-78"/>
              </a:rPr>
              <a:t/>
            </a:r>
            <a:br>
              <a:rPr lang="en-US" sz="2800" b="0" dirty="0" smtClean="0">
                <a:cs typeface="B Nazanin" pitchFamily="2" charset="-78"/>
              </a:rPr>
            </a:br>
            <a:r>
              <a:rPr lang="en-US" sz="2800" b="0" dirty="0" smtClean="0">
                <a:cs typeface="B Nazanin" pitchFamily="2" charset="-78"/>
              </a:rPr>
              <a:t/>
            </a:r>
            <a:br>
              <a:rPr lang="en-US" sz="2800" b="0" dirty="0" smtClean="0">
                <a:cs typeface="B Nazanin" pitchFamily="2" charset="-78"/>
              </a:rPr>
            </a:b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pic>
        <p:nvPicPr>
          <p:cNvPr id="6" name="نکات مهم گروه میوه سبزی.m4a">
            <a:hlinkClick r:id="" action="ppaction://media"/>
          </p:cNvPr>
          <p:cNvPicPr>
            <a:picLocks noRot="1" noChangeAspect="1"/>
          </p:cNvPicPr>
          <p:nvPr>
            <a:audioFile r:link="rId1"/>
          </p:nvPr>
        </p:nvPicPr>
        <p:blipFill>
          <a:blip r:embed="rId3" cstate="print"/>
          <a:stretch>
            <a:fillRect/>
          </a:stretch>
        </p:blipFill>
        <p:spPr>
          <a:xfrm>
            <a:off x="838200" y="4572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en-US" sz="2800" b="0" dirty="0" smtClean="0">
                <a:cs typeface="B Nazanin" pitchFamily="2" charset="-78"/>
              </a:rPr>
              <a:t/>
            </a:r>
            <a:br>
              <a:rPr lang="en-US" sz="2800" b="0" dirty="0" smtClean="0">
                <a:cs typeface="B Nazanin" pitchFamily="2" charset="-78"/>
              </a:rPr>
            </a:br>
            <a:r>
              <a:rPr lang="ar-SA" sz="2800" b="0" dirty="0" smtClean="0">
                <a:cs typeface="B Nazanin" pitchFamily="2" charset="-78"/>
              </a:rPr>
              <a:t> گروه شير و لبنيات</a:t>
            </a:r>
            <a:endParaRPr lang="en-US" sz="2800" b="0" dirty="0">
              <a:cs typeface="B Nazanin" pitchFamily="2" charset="-78"/>
            </a:endParaRPr>
          </a:p>
        </p:txBody>
      </p:sp>
      <p:sp>
        <p:nvSpPr>
          <p:cNvPr id="3" name="Content Placeholder 2"/>
          <p:cNvSpPr>
            <a:spLocks noGrp="1"/>
          </p:cNvSpPr>
          <p:nvPr>
            <p:ph idx="1"/>
          </p:nvPr>
        </p:nvSpPr>
        <p:spPr/>
        <p:txBody>
          <a:bodyPr>
            <a:normAutofit/>
          </a:bodyPr>
          <a:lstStyle/>
          <a:p>
            <a:pPr algn="r" rtl="1">
              <a:buNone/>
            </a:pPr>
            <a:r>
              <a:rPr lang="ar-SA" sz="2800" b="0" dirty="0" smtClean="0">
                <a:cs typeface="B Nazanin" pitchFamily="2" charset="-78"/>
              </a:rPr>
              <a:t>اين گروه شامل شير، ماست، پنير، كشك و بستني است.</a:t>
            </a:r>
            <a:br>
              <a:rPr lang="ar-SA" sz="2800" b="0" dirty="0" smtClean="0">
                <a:cs typeface="B Nazanin" pitchFamily="2" charset="-78"/>
              </a:rPr>
            </a:br>
            <a:r>
              <a:rPr lang="en-US" sz="2800" b="0" dirty="0" err="1" smtClean="0">
                <a:cs typeface="B Nazanin" pitchFamily="2" charset="-78"/>
              </a:rPr>
              <a:t>مواد</a:t>
            </a:r>
            <a:r>
              <a:rPr lang="en-US" sz="2800" b="0" dirty="0" smtClean="0">
                <a:cs typeface="B Nazanin" pitchFamily="2" charset="-78"/>
              </a:rPr>
              <a:t> </a:t>
            </a:r>
            <a:r>
              <a:rPr lang="en-US" sz="2800" b="0" dirty="0" err="1" smtClean="0">
                <a:cs typeface="B Nazanin" pitchFamily="2" charset="-78"/>
              </a:rPr>
              <a:t>مغذي</a:t>
            </a:r>
            <a:r>
              <a:rPr lang="en-US" sz="2800" b="0" dirty="0" smtClean="0">
                <a:cs typeface="B Nazanin" pitchFamily="2" charset="-78"/>
              </a:rPr>
              <a:t> </a:t>
            </a:r>
            <a:r>
              <a:rPr lang="en-US" sz="2800" b="0" dirty="0" err="1" smtClean="0">
                <a:cs typeface="B Nazanin" pitchFamily="2" charset="-78"/>
              </a:rPr>
              <a:t>مهم</a:t>
            </a:r>
            <a:r>
              <a:rPr lang="en-US" sz="2800" b="0" dirty="0" smtClean="0">
                <a:cs typeface="B Nazanin" pitchFamily="2" charset="-78"/>
              </a:rPr>
              <a:t>: </a:t>
            </a:r>
            <a:r>
              <a:rPr lang="ar-SA" sz="2800" b="0" dirty="0" smtClean="0">
                <a:cs typeface="B Nazanin" pitchFamily="2" charset="-78"/>
              </a:rPr>
              <a:t>پروتئين، كلسيم، فسفر، بعضي از انواع ويتامين هاي گروه</a:t>
            </a:r>
            <a:r>
              <a:rPr lang="en-US" sz="2800" b="0" dirty="0" smtClean="0">
                <a:cs typeface="B Nazanin" pitchFamily="2" charset="-78"/>
              </a:rPr>
              <a:t> B </a:t>
            </a:r>
            <a:r>
              <a:rPr lang="ar-SA" sz="2800" b="0" dirty="0" smtClean="0">
                <a:cs typeface="B Nazanin" pitchFamily="2" charset="-78"/>
              </a:rPr>
              <a:t>و ويتامين</a:t>
            </a:r>
            <a:r>
              <a:rPr lang="en-US" sz="2800" b="0" dirty="0" smtClean="0">
                <a:cs typeface="B Nazanin" pitchFamily="2" charset="-78"/>
              </a:rPr>
              <a:t> A.</a:t>
            </a:r>
            <a:br>
              <a:rPr lang="en-US" sz="2800" b="0" dirty="0" smtClean="0">
                <a:cs typeface="B Nazanin" pitchFamily="2" charset="-78"/>
              </a:rPr>
            </a:br>
            <a:r>
              <a:rPr lang="en-US" sz="2800" b="0" dirty="0" err="1" smtClean="0">
                <a:cs typeface="B Nazanin" pitchFamily="2" charset="-78"/>
              </a:rPr>
              <a:t>واحد</a:t>
            </a:r>
            <a:r>
              <a:rPr lang="en-US" sz="2800" b="0" dirty="0" smtClean="0">
                <a:cs typeface="B Nazanin" pitchFamily="2" charset="-78"/>
              </a:rPr>
              <a:t> </a:t>
            </a:r>
            <a:r>
              <a:rPr lang="en-US" sz="2800" b="0" dirty="0" err="1" smtClean="0">
                <a:cs typeface="B Nazanin" pitchFamily="2" charset="-78"/>
              </a:rPr>
              <a:t>اندازه</a:t>
            </a:r>
            <a:r>
              <a:rPr lang="en-US" sz="2800" b="0" dirty="0" smtClean="0">
                <a:cs typeface="B Nazanin" pitchFamily="2" charset="-78"/>
              </a:rPr>
              <a:t> </a:t>
            </a:r>
            <a:r>
              <a:rPr lang="en-US" sz="2800" b="0" dirty="0" err="1" smtClean="0">
                <a:cs typeface="B Nazanin" pitchFamily="2" charset="-78"/>
              </a:rPr>
              <a:t>گيري</a:t>
            </a:r>
            <a:r>
              <a:rPr lang="en-US" sz="2800" b="0" dirty="0" smtClean="0">
                <a:cs typeface="B Nazanin" pitchFamily="2" charset="-78"/>
              </a:rPr>
              <a:t>: </a:t>
            </a:r>
            <a:r>
              <a:rPr lang="ar-SA" sz="2800" b="0" dirty="0" smtClean="0">
                <a:cs typeface="B Nazanin" pitchFamily="2" charset="-78"/>
              </a:rPr>
              <a:t>هر واحد از اين گروه برابراست با يك ليوان شير يا يك ليوان ماست يا 60-45 گرم پنير (</a:t>
            </a:r>
            <a:r>
              <a:rPr lang="fa-IR" sz="2800" b="0" dirty="0" smtClean="0">
                <a:cs typeface="B Nazanin" pitchFamily="2" charset="-78"/>
              </a:rPr>
              <a:t>یک و نیم</a:t>
            </a:r>
            <a:r>
              <a:rPr lang="ar-SA" sz="2800" b="0" dirty="0" smtClean="0">
                <a:cs typeface="B Nazanin" pitchFamily="2" charset="-78"/>
              </a:rPr>
              <a:t> قوطي كبريت پنير) يا يك </a:t>
            </a:r>
            <a:r>
              <a:rPr lang="fa-IR" sz="2800" b="0" dirty="0" smtClean="0">
                <a:cs typeface="B Nazanin" pitchFamily="2" charset="-78"/>
              </a:rPr>
              <a:t>چهارم </a:t>
            </a:r>
            <a:r>
              <a:rPr lang="ar-SA" sz="2800" b="0" dirty="0" smtClean="0">
                <a:cs typeface="B Nazanin" pitchFamily="2" charset="-78"/>
              </a:rPr>
              <a:t>ليوان كشك پاستوريزه يا يك و نيم ليوان بستني.</a:t>
            </a:r>
            <a:br>
              <a:rPr lang="ar-SA" sz="2800" b="0" dirty="0" smtClean="0">
                <a:cs typeface="B Nazanin" pitchFamily="2" charset="-78"/>
              </a:rPr>
            </a:br>
            <a:r>
              <a:rPr lang="en-US" sz="2800" b="0" dirty="0" err="1" smtClean="0">
                <a:cs typeface="B Nazanin" pitchFamily="2" charset="-78"/>
              </a:rPr>
              <a:t>مقدار</a:t>
            </a:r>
            <a:r>
              <a:rPr lang="en-US" sz="2800" b="0" dirty="0" smtClean="0">
                <a:cs typeface="B Nazanin" pitchFamily="2" charset="-78"/>
              </a:rPr>
              <a:t> </a:t>
            </a:r>
            <a:r>
              <a:rPr lang="en-US" sz="2800" b="0" dirty="0" err="1" smtClean="0">
                <a:cs typeface="B Nazanin" pitchFamily="2" charset="-78"/>
              </a:rPr>
              <a:t>مصرف</a:t>
            </a:r>
            <a:r>
              <a:rPr lang="en-US" sz="2800" b="0" dirty="0" smtClean="0">
                <a:cs typeface="B Nazanin" pitchFamily="2" charset="-78"/>
              </a:rPr>
              <a:t>: </a:t>
            </a:r>
            <a:r>
              <a:rPr lang="ar-SA" sz="2800" b="0" dirty="0" smtClean="0">
                <a:cs typeface="B Nazanin" pitchFamily="2" charset="-78"/>
              </a:rPr>
              <a:t>براي افراد بزرگسال سالم مصرف روزانه 3-2 واحد توصيه مي شود. اين گروه براي رشد، استحكام استخوان ها و دندان ها، و سلامت پوست لازم است</a:t>
            </a:r>
            <a:r>
              <a:rPr lang="en-US" sz="2800" b="0" dirty="0" smtClean="0">
                <a:cs typeface="B Nazanin" pitchFamily="2" charset="-78"/>
              </a:rPr>
              <a:t>.</a:t>
            </a: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pic>
        <p:nvPicPr>
          <p:cNvPr id="6" name="گروه شیر  و لبنی.m4a">
            <a:hlinkClick r:id="" action="ppaction://media"/>
          </p:cNvPr>
          <p:cNvPicPr>
            <a:picLocks noRot="1" noChangeAspect="1"/>
          </p:cNvPicPr>
          <p:nvPr>
            <a:audioFile r:link="rId1"/>
          </p:nvPr>
        </p:nvPicPr>
        <p:blipFill>
          <a:blip r:embed="rId3" cstate="print"/>
          <a:stretch>
            <a:fillRect/>
          </a:stretch>
        </p:blipFill>
        <p:spPr>
          <a:xfrm>
            <a:off x="914400" y="5334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800" b="0" dirty="0" smtClean="0">
                <a:cs typeface="B Nazanin" pitchFamily="2" charset="-78"/>
              </a:rPr>
              <a:t>نكات مهم دراستفاده از گروه شير و لبنيات</a:t>
            </a:r>
            <a:endParaRPr lang="en-US" sz="2800" b="0" dirty="0">
              <a:cs typeface="B Nazanin" pitchFamily="2" charset="-78"/>
            </a:endParaRPr>
          </a:p>
        </p:txBody>
      </p:sp>
      <p:sp>
        <p:nvSpPr>
          <p:cNvPr id="3" name="Content Placeholder 2"/>
          <p:cNvSpPr>
            <a:spLocks noGrp="1"/>
          </p:cNvSpPr>
          <p:nvPr>
            <p:ph idx="1"/>
          </p:nvPr>
        </p:nvSpPr>
        <p:spPr/>
        <p:txBody>
          <a:bodyPr>
            <a:normAutofit/>
          </a:bodyPr>
          <a:lstStyle/>
          <a:p>
            <a:pPr algn="r" rtl="1"/>
            <a:r>
              <a:rPr lang="en-US" sz="2800" b="0" dirty="0" smtClean="0">
                <a:cs typeface="B Nazanin" pitchFamily="2" charset="-78"/>
              </a:rPr>
              <a:t> </a:t>
            </a:r>
            <a:r>
              <a:rPr lang="ar-SA" sz="2800" b="0" dirty="0" smtClean="0">
                <a:cs typeface="B Nazanin" pitchFamily="2" charset="-78"/>
              </a:rPr>
              <a:t>حتي الامكان از شيرهاي پاستوريزه كم چربي (5/2 درصد يا كمتر) استفاده شود</a:t>
            </a:r>
            <a:r>
              <a:rPr lang="en-US" sz="2800" b="0" dirty="0" smtClean="0">
                <a:cs typeface="B Nazanin" pitchFamily="2" charset="-78"/>
              </a:rPr>
              <a:t>.</a:t>
            </a:r>
            <a:br>
              <a:rPr lang="en-US" sz="2800" b="0" dirty="0" smtClean="0">
                <a:cs typeface="B Nazanin" pitchFamily="2" charset="-78"/>
              </a:rPr>
            </a:br>
            <a:endParaRPr lang="fa-IR" sz="2800" b="0" dirty="0" smtClean="0">
              <a:cs typeface="B Nazanin" pitchFamily="2" charset="-78"/>
            </a:endParaRPr>
          </a:p>
          <a:p>
            <a:pPr algn="r" rtl="1"/>
            <a:r>
              <a:rPr lang="fa-IR" sz="2800" b="0" dirty="0" smtClean="0">
                <a:cs typeface="B Nazanin" pitchFamily="2" charset="-78"/>
              </a:rPr>
              <a:t>ح</a:t>
            </a:r>
            <a:r>
              <a:rPr lang="ar-SA" sz="2800" b="0" dirty="0" smtClean="0">
                <a:cs typeface="B Nazanin" pitchFamily="2" charset="-78"/>
              </a:rPr>
              <a:t>تي الامكان از پنيرهاي تهيه شده از شير پاستوريزه استفاده شود</a:t>
            </a:r>
            <a:r>
              <a:rPr lang="en-US" sz="2800" b="0" dirty="0" smtClean="0">
                <a:cs typeface="B Nazanin" pitchFamily="2" charset="-78"/>
              </a:rPr>
              <a:t>.</a:t>
            </a:r>
            <a:endParaRPr lang="fa-IR" sz="2800" b="0" dirty="0" smtClean="0">
              <a:cs typeface="B Nazanin" pitchFamily="2" charset="-78"/>
            </a:endParaRPr>
          </a:p>
          <a:p>
            <a:pPr algn="r" rtl="1"/>
            <a:endParaRPr lang="fa-IR" sz="2800" b="0" dirty="0" smtClean="0">
              <a:cs typeface="B Nazanin" pitchFamily="2" charset="-78"/>
            </a:endParaRPr>
          </a:p>
          <a:p>
            <a:pPr algn="r" rtl="1"/>
            <a:r>
              <a:rPr lang="ar-SA" sz="2800" b="0" dirty="0" smtClean="0">
                <a:cs typeface="B Nazanin" pitchFamily="2" charset="-78"/>
              </a:rPr>
              <a:t>بستني هاي تهيه شده از شير پاستوريزه و يا جوشيده مصرف شود</a:t>
            </a:r>
            <a:r>
              <a:rPr lang="en-US" sz="2800" b="0" dirty="0" smtClean="0">
                <a:cs typeface="B Nazanin" pitchFamily="2" charset="-78"/>
              </a:rPr>
              <a:t>.</a:t>
            </a:r>
            <a:br>
              <a:rPr lang="en-US" sz="2800" b="0" dirty="0" smtClean="0">
                <a:cs typeface="B Nazanin" pitchFamily="2" charset="-78"/>
              </a:rPr>
            </a:br>
            <a:r>
              <a:rPr lang="en-US" sz="2800" b="0" dirty="0" smtClean="0">
                <a:cs typeface="B Nazanin" pitchFamily="2" charset="-78"/>
              </a:rPr>
              <a:t> </a:t>
            </a:r>
            <a:endParaRPr lang="fa-IR" sz="2800" b="0" dirty="0" smtClean="0">
              <a:cs typeface="B Nazanin" pitchFamily="2" charset="-78"/>
            </a:endParaRPr>
          </a:p>
          <a:p>
            <a:pPr algn="r" rtl="1"/>
            <a:r>
              <a:rPr lang="ar-SA" sz="2800" b="0" dirty="0" smtClean="0">
                <a:cs typeface="B Nazanin" pitchFamily="2" charset="-78"/>
              </a:rPr>
              <a:t>حتما" قبل از مصرف هر نوع كشك بايد مقداري آب به آن اضافه كرد و حداقل 10-5 دقيقه در حال به هم زدن جوشاند</a:t>
            </a:r>
            <a:r>
              <a:rPr lang="en-US" sz="2800" b="0" dirty="0" smtClean="0">
                <a:cs typeface="B Nazanin" pitchFamily="2" charset="-78"/>
              </a:rPr>
              <a:t>.</a:t>
            </a: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pic>
        <p:nvPicPr>
          <p:cNvPr id="6" name="نکات مهم شیر لبنی.m4a">
            <a:hlinkClick r:id="" action="ppaction://media"/>
          </p:cNvPr>
          <p:cNvPicPr>
            <a:picLocks noRot="1" noChangeAspect="1"/>
          </p:cNvPicPr>
          <p:nvPr>
            <a:audioFile r:link="rId1"/>
          </p:nvPr>
        </p:nvPicPr>
        <p:blipFill>
          <a:blip r:embed="rId3" cstate="print"/>
          <a:stretch>
            <a:fillRect/>
          </a:stretch>
        </p:blipFill>
        <p:spPr>
          <a:xfrm>
            <a:off x="685800" y="6096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800" b="0" dirty="0" smtClean="0">
                <a:cs typeface="B Nazanin" pitchFamily="2" charset="-78"/>
              </a:rPr>
              <a:t>گروه گوشت، حبوبات، مغزها و تخم مرغ</a:t>
            </a:r>
            <a:endParaRPr lang="en-US" sz="2800" b="0" dirty="0">
              <a:cs typeface="B Nazanin" pitchFamily="2" charset="-78"/>
            </a:endParaRPr>
          </a:p>
        </p:txBody>
      </p:sp>
      <p:sp>
        <p:nvSpPr>
          <p:cNvPr id="3" name="Content Placeholder 2"/>
          <p:cNvSpPr>
            <a:spLocks noGrp="1"/>
          </p:cNvSpPr>
          <p:nvPr>
            <p:ph idx="1"/>
          </p:nvPr>
        </p:nvSpPr>
        <p:spPr/>
        <p:txBody>
          <a:bodyPr/>
          <a:lstStyle/>
          <a:p>
            <a:pPr algn="r" rtl="1">
              <a:buNone/>
            </a:pPr>
            <a:r>
              <a:rPr lang="en-US" sz="2800" b="0" dirty="0" err="1" smtClean="0">
                <a:cs typeface="B Nazanin" pitchFamily="2" charset="-78"/>
              </a:rPr>
              <a:t>انواع</a:t>
            </a:r>
            <a:r>
              <a:rPr lang="en-US" sz="2800" b="0" dirty="0" smtClean="0">
                <a:cs typeface="B Nazanin" pitchFamily="2" charset="-78"/>
              </a:rPr>
              <a:t> </a:t>
            </a:r>
            <a:r>
              <a:rPr lang="en-US" sz="2800" b="0" dirty="0" err="1" smtClean="0">
                <a:cs typeface="B Nazanin" pitchFamily="2" charset="-78"/>
              </a:rPr>
              <a:t>مواد</a:t>
            </a:r>
            <a:r>
              <a:rPr lang="en-US" sz="2800" b="0" dirty="0" smtClean="0">
                <a:cs typeface="B Nazanin" pitchFamily="2" charset="-78"/>
              </a:rPr>
              <a:t> </a:t>
            </a:r>
            <a:r>
              <a:rPr lang="en-US" sz="2800" b="0" dirty="0" err="1" smtClean="0">
                <a:cs typeface="B Nazanin" pitchFamily="2" charset="-78"/>
              </a:rPr>
              <a:t>اين</a:t>
            </a:r>
            <a:r>
              <a:rPr lang="en-US" sz="2800" b="0" dirty="0" smtClean="0">
                <a:cs typeface="B Nazanin" pitchFamily="2" charset="-78"/>
              </a:rPr>
              <a:t> </a:t>
            </a:r>
            <a:r>
              <a:rPr lang="en-US" sz="2800" b="0" dirty="0" err="1" smtClean="0">
                <a:cs typeface="B Nazanin" pitchFamily="2" charset="-78"/>
              </a:rPr>
              <a:t>گروه</a:t>
            </a:r>
            <a:r>
              <a:rPr lang="en-US" sz="2800" b="0" dirty="0" smtClean="0">
                <a:cs typeface="B Nazanin" pitchFamily="2" charset="-78"/>
              </a:rPr>
              <a:t> </a:t>
            </a:r>
            <a:r>
              <a:rPr lang="en-US" sz="2800" b="0" dirty="0" err="1" smtClean="0">
                <a:cs typeface="B Nazanin" pitchFamily="2" charset="-78"/>
              </a:rPr>
              <a:t>عبارتند</a:t>
            </a:r>
            <a:r>
              <a:rPr lang="en-US" sz="2800" b="0" dirty="0" smtClean="0">
                <a:cs typeface="B Nazanin" pitchFamily="2" charset="-78"/>
              </a:rPr>
              <a:t> </a:t>
            </a:r>
            <a:r>
              <a:rPr lang="en-US" sz="2800" b="0" dirty="0" err="1" smtClean="0">
                <a:cs typeface="B Nazanin" pitchFamily="2" charset="-78"/>
              </a:rPr>
              <a:t>از</a:t>
            </a:r>
            <a:r>
              <a:rPr lang="en-US" sz="2800" b="0" dirty="0" smtClean="0">
                <a:cs typeface="B Nazanin" pitchFamily="2" charset="-78"/>
              </a:rPr>
              <a:t>:</a:t>
            </a:r>
            <a:br>
              <a:rPr lang="en-US" sz="2800" b="0" dirty="0" smtClean="0">
                <a:cs typeface="B Nazanin" pitchFamily="2" charset="-78"/>
              </a:rPr>
            </a:br>
            <a:r>
              <a:rPr lang="ar-SA" sz="2800" b="0" dirty="0" smtClean="0">
                <a:cs typeface="B Nazanin" pitchFamily="2" charset="-78"/>
              </a:rPr>
              <a:t>گوشت هاي قرمز (گوسفند و گوساله) گوشت هاي سفيد (مرغ، ماهي و پرندگان) امعاء و احشاء ‌(جگر، دل، قلوه، زبان و مغز)‌، تخم مرغ، حبوبات (نخود، لوبيا، عدس، باقلا، لپه و ماش) و مغزها (گردو، بادام، فندق، پسته و انواع تخمه).</a:t>
            </a:r>
            <a:endParaRPr lang="fa-IR" sz="2800" b="0" dirty="0" smtClean="0">
              <a:cs typeface="B Nazanin" pitchFamily="2" charset="-78"/>
            </a:endParaRPr>
          </a:p>
          <a:p>
            <a:pPr algn="r" rtl="1">
              <a:buNone/>
            </a:pPr>
            <a:endParaRPr lang="fa-IR" sz="2800" b="0" dirty="0" smtClean="0">
              <a:cs typeface="B Nazanin" pitchFamily="2" charset="-78"/>
            </a:endParaRPr>
          </a:p>
          <a:p>
            <a:pPr algn="r" rtl="1">
              <a:buNone/>
            </a:pPr>
            <a:r>
              <a:rPr lang="ar-SA" sz="2800" b="0" dirty="0" smtClean="0">
                <a:cs typeface="B Nazanin" pitchFamily="2" charset="-78"/>
              </a:rPr>
              <a:t>مواد مغذي مهم</a:t>
            </a:r>
            <a:r>
              <a:rPr lang="en-US" sz="2800" b="0" dirty="0" smtClean="0">
                <a:cs typeface="B Nazanin" pitchFamily="2" charset="-78"/>
              </a:rPr>
              <a:t>:‌ </a:t>
            </a:r>
            <a:r>
              <a:rPr lang="ar-SA" sz="2800" b="0" dirty="0" smtClean="0">
                <a:cs typeface="B Nazanin" pitchFamily="2" charset="-78"/>
              </a:rPr>
              <a:t>پروتئين، آهن، روي و بعضي از انواع ويتامين هاي گروه</a:t>
            </a:r>
            <a:r>
              <a:rPr lang="en-US" sz="2800" b="0" dirty="0" smtClean="0">
                <a:cs typeface="B Nazanin" pitchFamily="2" charset="-78"/>
              </a:rPr>
              <a:t> B.</a:t>
            </a: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pic>
        <p:nvPicPr>
          <p:cNvPr id="6" name="گروه گوشت.m4a">
            <a:hlinkClick r:id="" action="ppaction://media"/>
          </p:cNvPr>
          <p:cNvPicPr>
            <a:picLocks noRot="1" noChangeAspect="1"/>
          </p:cNvPicPr>
          <p:nvPr>
            <a:audioFile r:link="rId1"/>
          </p:nvPr>
        </p:nvPicPr>
        <p:blipFill>
          <a:blip r:embed="rId3" cstate="print"/>
          <a:stretch>
            <a:fillRect/>
          </a:stretch>
        </p:blipFill>
        <p:spPr>
          <a:xfrm>
            <a:off x="914400" y="6096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sz="2800" b="0" dirty="0" smtClean="0">
                <a:cs typeface="B Nazanin" pitchFamily="2" charset="-78"/>
              </a:rPr>
              <a:t>گروه گوشت، حبوبات، مغزها و تخم مرغ</a:t>
            </a: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ar-SA" sz="2800" b="0" dirty="0" smtClean="0">
                <a:cs typeface="B Nazanin" pitchFamily="2" charset="-78"/>
              </a:rPr>
              <a:t>واحد اندازه گيري</a:t>
            </a:r>
            <a:r>
              <a:rPr lang="en-US" sz="2800" b="0" dirty="0" smtClean="0">
                <a:cs typeface="B Nazanin" pitchFamily="2" charset="-78"/>
              </a:rPr>
              <a:t>: </a:t>
            </a:r>
            <a:r>
              <a:rPr lang="ar-SA" sz="2800" b="0" dirty="0" smtClean="0">
                <a:cs typeface="B Nazanin" pitchFamily="2" charset="-78"/>
              </a:rPr>
              <a:t>هر واحد از اين گروه برابر است با 60 گرم گوشت لخم پخته (دو قطعه خورشتي) يا دو عدد تخم مرغ و يا يك ليوان حبوبات پخته (معادل نصف ليوان حبوبات خام) يا يك ليوان انواع مغزها (گردو، فندق، بادام، پسته و تخمه</a:t>
            </a:r>
            <a:r>
              <a:rPr lang="fa-IR" sz="2800" b="0" dirty="0" smtClean="0">
                <a:cs typeface="B Nazanin" pitchFamily="2" charset="-78"/>
              </a:rPr>
              <a:t>)</a:t>
            </a:r>
            <a:r>
              <a:rPr lang="en-US" sz="2800" b="0" dirty="0" smtClean="0">
                <a:cs typeface="B Nazanin" pitchFamily="2" charset="-78"/>
              </a:rPr>
              <a:t/>
            </a:r>
            <a:br>
              <a:rPr lang="en-US" sz="2800" b="0" dirty="0" smtClean="0">
                <a:cs typeface="B Nazanin" pitchFamily="2" charset="-78"/>
              </a:rPr>
            </a:br>
            <a:r>
              <a:rPr lang="en-US" sz="2800" b="0" dirty="0" err="1" smtClean="0">
                <a:cs typeface="B Nazanin" pitchFamily="2" charset="-78"/>
              </a:rPr>
              <a:t>مقدار</a:t>
            </a:r>
            <a:r>
              <a:rPr lang="en-US" sz="2800" b="0" dirty="0" smtClean="0">
                <a:cs typeface="B Nazanin" pitchFamily="2" charset="-78"/>
              </a:rPr>
              <a:t> </a:t>
            </a:r>
            <a:r>
              <a:rPr lang="en-US" sz="2800" b="0" dirty="0" err="1" smtClean="0">
                <a:cs typeface="B Nazanin" pitchFamily="2" charset="-78"/>
              </a:rPr>
              <a:t>مصرف</a:t>
            </a:r>
            <a:r>
              <a:rPr lang="en-US" sz="2800" b="0" dirty="0" smtClean="0">
                <a:cs typeface="B Nazanin" pitchFamily="2" charset="-78"/>
              </a:rPr>
              <a:t>: </a:t>
            </a:r>
            <a:r>
              <a:rPr lang="ar-SA" sz="2800" b="0" dirty="0" smtClean="0">
                <a:cs typeface="B Nazanin" pitchFamily="2" charset="-78"/>
              </a:rPr>
              <a:t>براي افراد بزرگسال و سالم، مصرف روزانه 3-2 واحد از اين گروه توصيه مي شود. اين گروه براي رشد، خون سازي و سلامت دستگاه عصبي لازم است</a:t>
            </a:r>
            <a:r>
              <a:rPr lang="en-US" sz="2800" b="0" dirty="0" smtClean="0">
                <a:cs typeface="B Nazanin" pitchFamily="2" charset="-78"/>
              </a:rPr>
              <a:t>.</a:t>
            </a: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pic>
        <p:nvPicPr>
          <p:cNvPr id="6" name="واحد گوشت.m4a">
            <a:hlinkClick r:id="" action="ppaction://media"/>
          </p:cNvPr>
          <p:cNvPicPr>
            <a:picLocks noRot="1" noChangeAspect="1"/>
          </p:cNvPicPr>
          <p:nvPr>
            <a:audioFile r:link="rId1"/>
          </p:nvPr>
        </p:nvPicPr>
        <p:blipFill>
          <a:blip r:embed="rId3" cstate="print"/>
          <a:stretch>
            <a:fillRect/>
          </a:stretch>
        </p:blipFill>
        <p:spPr>
          <a:xfrm>
            <a:off x="457200" y="3810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0" dirty="0" smtClean="0">
                <a:cs typeface="B Nazanin" pitchFamily="2" charset="-78"/>
              </a:rPr>
              <a:t>مواد معدنی</a:t>
            </a: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fa-IR" sz="2800" b="0" dirty="0" smtClean="0">
                <a:cs typeface="B Nazanin" pitchFamily="2" charset="-78"/>
              </a:rPr>
              <a:t>عناصر شیمیایی به ترتیبِ فراوانی در بدن انسان، شامل هفت عنصر عمده در رژیم غذایی: </a:t>
            </a:r>
            <a:r>
              <a:rPr lang="fa-IR" sz="2800" b="0" dirty="0" smtClean="0">
                <a:cs typeface="B Nazanin" pitchFamily="2" charset="-78"/>
                <a:hlinkClick r:id="rId3" tooltip="کلسیم"/>
              </a:rPr>
              <a:t>کلسیم</a:t>
            </a:r>
            <a:r>
              <a:rPr lang="fa-IR" sz="2800" b="0" dirty="0" smtClean="0">
                <a:cs typeface="B Nazanin" pitchFamily="2" charset="-78"/>
              </a:rPr>
              <a:t>، </a:t>
            </a:r>
            <a:r>
              <a:rPr lang="fa-IR" sz="2800" b="0" dirty="0" smtClean="0">
                <a:cs typeface="B Nazanin" pitchFamily="2" charset="-78"/>
                <a:hlinkClick r:id="rId4" tooltip="فسفر"/>
              </a:rPr>
              <a:t>فسفر</a:t>
            </a:r>
            <a:r>
              <a:rPr lang="fa-IR" sz="2800" b="0" dirty="0" smtClean="0">
                <a:cs typeface="B Nazanin" pitchFamily="2" charset="-78"/>
              </a:rPr>
              <a:t>، </a:t>
            </a:r>
            <a:r>
              <a:rPr lang="fa-IR" sz="2800" b="0" dirty="0" smtClean="0">
                <a:cs typeface="B Nazanin" pitchFamily="2" charset="-78"/>
                <a:hlinkClick r:id="rId5" tooltip="پتاسیم"/>
              </a:rPr>
              <a:t>پتاسیم</a:t>
            </a:r>
            <a:r>
              <a:rPr lang="fa-IR" sz="2800" b="0" dirty="0" smtClean="0">
                <a:cs typeface="B Nazanin" pitchFamily="2" charset="-78"/>
              </a:rPr>
              <a:t>، </a:t>
            </a:r>
            <a:r>
              <a:rPr lang="fa-IR" sz="2800" b="0" dirty="0" smtClean="0">
                <a:cs typeface="B Nazanin" pitchFamily="2" charset="-78"/>
                <a:hlinkClick r:id="rId6" tooltip="گوگرد"/>
              </a:rPr>
              <a:t>گوگرد</a:t>
            </a:r>
            <a:r>
              <a:rPr lang="fa-IR" sz="2800" b="0" dirty="0" smtClean="0">
                <a:cs typeface="B Nazanin" pitchFamily="2" charset="-78"/>
              </a:rPr>
              <a:t>، </a:t>
            </a:r>
            <a:r>
              <a:rPr lang="fa-IR" sz="2800" b="0" dirty="0" smtClean="0">
                <a:cs typeface="B Nazanin" pitchFamily="2" charset="-78"/>
                <a:hlinkClick r:id="rId7" tooltip="سدیم"/>
              </a:rPr>
              <a:t>سدیم</a:t>
            </a:r>
            <a:r>
              <a:rPr lang="fa-IR" sz="2800" b="0" dirty="0" smtClean="0">
                <a:cs typeface="B Nazanin" pitchFamily="2" charset="-78"/>
              </a:rPr>
              <a:t>، </a:t>
            </a:r>
            <a:r>
              <a:rPr lang="fa-IR" sz="2800" b="0" dirty="0" smtClean="0">
                <a:cs typeface="B Nazanin" pitchFamily="2" charset="-78"/>
                <a:hlinkClick r:id="rId8" tooltip="کلر"/>
              </a:rPr>
              <a:t>کلر</a:t>
            </a:r>
            <a:r>
              <a:rPr lang="fa-IR" sz="2800" b="0" dirty="0" smtClean="0">
                <a:cs typeface="B Nazanin" pitchFamily="2" charset="-78"/>
              </a:rPr>
              <a:t>، و </a:t>
            </a:r>
            <a:r>
              <a:rPr lang="fa-IR" sz="2800" b="0" dirty="0" smtClean="0">
                <a:cs typeface="B Nazanin" pitchFamily="2" charset="-78"/>
                <a:hlinkClick r:id="rId9" tooltip="منیزیم"/>
              </a:rPr>
              <a:t>منیزیم</a:t>
            </a:r>
            <a:r>
              <a:rPr lang="fa-IR" sz="2800" b="0" dirty="0" smtClean="0">
                <a:cs typeface="B Nazanin" pitchFamily="2" charset="-78"/>
              </a:rPr>
              <a:t> است. عناصر غذایی مهم و لازم برای زندگی پستانداران، شامل: </a:t>
            </a:r>
            <a:r>
              <a:rPr lang="fa-IR" sz="2800" b="0" dirty="0" smtClean="0">
                <a:cs typeface="B Nazanin" pitchFamily="2" charset="-78"/>
                <a:hlinkClick r:id="rId10" tooltip="آهن"/>
              </a:rPr>
              <a:t>آهن</a:t>
            </a:r>
            <a:r>
              <a:rPr lang="fa-IR" sz="2800" b="0" dirty="0" smtClean="0">
                <a:cs typeface="B Nazanin" pitchFamily="2" charset="-78"/>
              </a:rPr>
              <a:t>، </a:t>
            </a:r>
            <a:r>
              <a:rPr lang="fa-IR" sz="2800" b="0" dirty="0" smtClean="0">
                <a:cs typeface="B Nazanin" pitchFamily="2" charset="-78"/>
                <a:hlinkClick r:id="rId11" tooltip="کبالت"/>
              </a:rPr>
              <a:t>کبالت</a:t>
            </a:r>
            <a:r>
              <a:rPr lang="fa-IR" sz="2800" b="0" dirty="0" smtClean="0">
                <a:cs typeface="B Nazanin" pitchFamily="2" charset="-78"/>
              </a:rPr>
              <a:t>، </a:t>
            </a:r>
            <a:r>
              <a:rPr lang="fa-IR" sz="2800" b="0" dirty="0" smtClean="0">
                <a:cs typeface="B Nazanin" pitchFamily="2" charset="-78"/>
                <a:hlinkClick r:id="rId12" tooltip="مس"/>
              </a:rPr>
              <a:t>مس</a:t>
            </a:r>
            <a:r>
              <a:rPr lang="fa-IR" sz="2800" b="0" dirty="0" smtClean="0">
                <a:cs typeface="B Nazanin" pitchFamily="2" charset="-78"/>
              </a:rPr>
              <a:t>، </a:t>
            </a:r>
            <a:r>
              <a:rPr lang="fa-IR" sz="2800" b="0" dirty="0" smtClean="0">
                <a:cs typeface="B Nazanin" pitchFamily="2" charset="-78"/>
                <a:hlinkClick r:id="rId13" tooltip="روی"/>
              </a:rPr>
              <a:t>روی</a:t>
            </a:r>
            <a:r>
              <a:rPr lang="fa-IR" sz="2800" b="0" dirty="0" smtClean="0">
                <a:cs typeface="B Nazanin" pitchFamily="2" charset="-78"/>
              </a:rPr>
              <a:t>، </a:t>
            </a:r>
            <a:r>
              <a:rPr lang="fa-IR" sz="2800" b="0" dirty="0" smtClean="0">
                <a:cs typeface="B Nazanin" pitchFamily="2" charset="-78"/>
                <a:hlinkClick r:id="rId14" tooltip="منگنز"/>
              </a:rPr>
              <a:t>منگنز</a:t>
            </a:r>
            <a:r>
              <a:rPr lang="fa-IR" sz="2800" b="0" dirty="0" smtClean="0">
                <a:cs typeface="B Nazanin" pitchFamily="2" charset="-78"/>
              </a:rPr>
              <a:t>، </a:t>
            </a:r>
            <a:r>
              <a:rPr lang="fa-IR" sz="2800" b="0" dirty="0" smtClean="0">
                <a:cs typeface="B Nazanin" pitchFamily="2" charset="-78"/>
                <a:hlinkClick r:id="rId15" tooltip="مولیبدن"/>
              </a:rPr>
              <a:t>مولیبدن</a:t>
            </a:r>
            <a:r>
              <a:rPr lang="fa-IR" sz="2800" b="0" dirty="0" smtClean="0">
                <a:cs typeface="B Nazanin" pitchFamily="2" charset="-78"/>
              </a:rPr>
              <a:t>، </a:t>
            </a:r>
            <a:r>
              <a:rPr lang="fa-IR" sz="2800" b="0" dirty="0" smtClean="0">
                <a:cs typeface="B Nazanin" pitchFamily="2" charset="-78"/>
                <a:hlinkClick r:id="rId16" tooltip="ید"/>
              </a:rPr>
              <a:t>ید</a:t>
            </a:r>
            <a:r>
              <a:rPr lang="fa-IR" sz="2800" b="0" dirty="0" smtClean="0">
                <a:cs typeface="B Nazanin" pitchFamily="2" charset="-78"/>
              </a:rPr>
              <a:t>، </a:t>
            </a:r>
            <a:r>
              <a:rPr lang="fa-IR" sz="2800" b="0" dirty="0" smtClean="0">
                <a:cs typeface="B Nazanin" pitchFamily="2" charset="-78"/>
                <a:hlinkClick r:id="rId17" tooltip="برم"/>
              </a:rPr>
              <a:t>برم</a:t>
            </a:r>
            <a:r>
              <a:rPr lang="fa-IR" sz="2800" b="0" dirty="0" smtClean="0">
                <a:cs typeface="B Nazanin" pitchFamily="2" charset="-78"/>
              </a:rPr>
              <a:t>، و </a:t>
            </a:r>
            <a:r>
              <a:rPr lang="fa-IR" sz="2800" b="0" dirty="0" smtClean="0">
                <a:cs typeface="B Nazanin" pitchFamily="2" charset="-78"/>
                <a:hlinkClick r:id="rId18" tooltip="سلنیوم"/>
              </a:rPr>
              <a:t>سلنیوم</a:t>
            </a:r>
            <a:r>
              <a:rPr lang="fa-IR" sz="2800" b="0" dirty="0" smtClean="0">
                <a:cs typeface="B Nazanin" pitchFamily="2" charset="-78"/>
              </a:rPr>
              <a:t> است. این‌ها نیز «عناصر غذایی جزئی»، یا «ریزمغذی»‌ها هستند که این واژهٔ «جزئی» یا «ریز» اشاره به «مقدار» و نه به «اهمیت» آنهاست. </a:t>
            </a: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pic>
        <p:nvPicPr>
          <p:cNvPr id="6" name="مواد معدنی.m4a">
            <a:hlinkClick r:id="" action="ppaction://media"/>
          </p:cNvPr>
          <p:cNvPicPr>
            <a:picLocks noRot="1" noChangeAspect="1"/>
          </p:cNvPicPr>
          <p:nvPr>
            <a:audioFile r:link="rId1"/>
          </p:nvPr>
        </p:nvPicPr>
        <p:blipFill>
          <a:blip r:embed="rId19" cstate="print"/>
          <a:stretch>
            <a:fillRect/>
          </a:stretch>
        </p:blipFill>
        <p:spPr>
          <a:xfrm>
            <a:off x="838200" y="5334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0" dirty="0" smtClean="0">
                <a:cs typeface="B Nazanin" pitchFamily="2" charset="-78"/>
              </a:rPr>
              <a:t>هرم غذایی</a:t>
            </a:r>
            <a:endParaRPr lang="en-US" sz="2800" b="0" dirty="0">
              <a:cs typeface="B Nazanin" pitchFamily="2" charset="-78"/>
            </a:endParaRPr>
          </a:p>
        </p:txBody>
      </p:sp>
      <p:pic>
        <p:nvPicPr>
          <p:cNvPr id="1027" name="Picture 3"/>
          <p:cNvPicPr>
            <a:picLocks noGrp="1" noChangeAspect="1" noChangeArrowheads="1"/>
          </p:cNvPicPr>
          <p:nvPr>
            <p:ph idx="1"/>
          </p:nvPr>
        </p:nvPicPr>
        <p:blipFill>
          <a:blip r:embed="rId2" cstate="print"/>
          <a:srcRect/>
          <a:stretch>
            <a:fillRect/>
          </a:stretch>
        </p:blipFill>
        <p:spPr bwMode="auto">
          <a:xfrm>
            <a:off x="1828800" y="1524000"/>
            <a:ext cx="5562600" cy="4470124"/>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0" dirty="0" smtClean="0">
                <a:cs typeface="B Nazanin" pitchFamily="2" charset="-78"/>
              </a:rPr>
              <a:t>هرم غذايي چيست؟</a:t>
            </a:r>
            <a:endParaRPr lang="en-US" sz="2800" b="0" dirty="0">
              <a:cs typeface="B Nazanin" pitchFamily="2" charset="-78"/>
            </a:endParaRPr>
          </a:p>
        </p:txBody>
      </p:sp>
      <p:sp>
        <p:nvSpPr>
          <p:cNvPr id="3" name="Content Placeholder 2"/>
          <p:cNvSpPr>
            <a:spLocks noGrp="1"/>
          </p:cNvSpPr>
          <p:nvPr>
            <p:ph idx="1"/>
          </p:nvPr>
        </p:nvSpPr>
        <p:spPr>
          <a:xfrm>
            <a:off x="533400" y="1600200"/>
            <a:ext cx="8229600" cy="4709160"/>
          </a:xfrm>
        </p:spPr>
        <p:txBody>
          <a:bodyPr>
            <a:normAutofit lnSpcReduction="10000"/>
          </a:bodyPr>
          <a:lstStyle/>
          <a:p>
            <a:pPr algn="r" rtl="1"/>
            <a:r>
              <a:rPr lang="fa-IR" sz="2800" b="0" dirty="0" smtClean="0">
                <a:cs typeface="B Nazanin" pitchFamily="2" charset="-78"/>
              </a:rPr>
              <a:t/>
            </a:r>
            <a:br>
              <a:rPr lang="fa-IR" sz="2800" b="0" dirty="0" smtClean="0">
                <a:cs typeface="B Nazanin" pitchFamily="2" charset="-78"/>
              </a:rPr>
            </a:br>
            <a:r>
              <a:rPr lang="fa-IR" sz="2800" b="0" dirty="0" smtClean="0">
                <a:cs typeface="B Nazanin" pitchFamily="2" charset="-78"/>
              </a:rPr>
              <a:t>هرم غذايي نشان دهنده گروه هاي غذايي و موادي است كه در هر گروه جاي مي گيرند.</a:t>
            </a:r>
            <a:br>
              <a:rPr lang="fa-IR" sz="2800" b="0" dirty="0" smtClean="0">
                <a:cs typeface="B Nazanin" pitchFamily="2" charset="-78"/>
              </a:rPr>
            </a:br>
            <a:r>
              <a:rPr lang="fa-IR" sz="2800" b="0" dirty="0" smtClean="0">
                <a:cs typeface="B Nazanin" pitchFamily="2" charset="-78"/>
              </a:rPr>
              <a:t>قرار گرفتن موادغذايي در بالاي هرم كه كمترين حجم را در هرم اشغال مي كند به اين معني است كه افراد بزرگسال بايد از اين دسته از مواد غذايي كمتر مصرف كنند (مانند قندها و چربي ها)</a:t>
            </a:r>
            <a:br>
              <a:rPr lang="fa-IR" sz="2800" b="0" dirty="0" smtClean="0">
                <a:cs typeface="B Nazanin" pitchFamily="2" charset="-78"/>
              </a:rPr>
            </a:br>
            <a:r>
              <a:rPr lang="fa-IR" sz="2800" b="0" dirty="0" smtClean="0">
                <a:cs typeface="B Nazanin" pitchFamily="2" charset="-78"/>
              </a:rPr>
              <a:t>هر چه از بالاي هرم به سمت پايين نزديك مي شويم حجمي كه گروه هاي غذايي به خود اختصاص مي دهند بيشتر مي شود كه به اين معني است كه مقدار مصرف روزانه اين دسته از مواد غذايي بايد بيشتر باشد.</a:t>
            </a:r>
            <a:br>
              <a:rPr lang="fa-IR" sz="2800" b="0" dirty="0" smtClean="0">
                <a:cs typeface="B Nazanin" pitchFamily="2" charset="-78"/>
              </a:rPr>
            </a:b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pic>
        <p:nvPicPr>
          <p:cNvPr id="6" name="هرم غذایی.m4a">
            <a:hlinkClick r:id="" action="ppaction://media"/>
          </p:cNvPr>
          <p:cNvPicPr>
            <a:picLocks noRot="1" noChangeAspect="1"/>
          </p:cNvPicPr>
          <p:nvPr>
            <a:audioFile r:link="rId1"/>
          </p:nvPr>
        </p:nvPicPr>
        <p:blipFill>
          <a:blip r:embed="rId3" cstate="print"/>
          <a:stretch>
            <a:fillRect/>
          </a:stretch>
        </p:blipFill>
        <p:spPr>
          <a:xfrm>
            <a:off x="533400" y="5334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گروههای غذایی</a:t>
            </a:r>
            <a:endParaRPr lang="en-US" dirty="0"/>
          </a:p>
        </p:txBody>
      </p:sp>
      <p:pic>
        <p:nvPicPr>
          <p:cNvPr id="1026" name="Picture 2" descr="C:\Users\babaee\Desktop\فهیمه بابایی\گروههای غذایی.jpg"/>
          <p:cNvPicPr>
            <a:picLocks noGrp="1" noChangeAspect="1" noChangeArrowheads="1"/>
          </p:cNvPicPr>
          <p:nvPr>
            <p:ph idx="1"/>
          </p:nvPr>
        </p:nvPicPr>
        <p:blipFill>
          <a:blip r:embed="rId2" cstate="print"/>
          <a:srcRect/>
          <a:stretch>
            <a:fillRect/>
          </a:stretch>
        </p:blipFill>
        <p:spPr bwMode="auto">
          <a:xfrm>
            <a:off x="1412633" y="1600200"/>
            <a:ext cx="6318734" cy="4708525"/>
          </a:xfrm>
          <a:prstGeom prst="rect">
            <a:avLst/>
          </a:prstGeom>
          <a:noFill/>
        </p:spPr>
      </p:pic>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algn="r" rtl="1"/>
            <a:r>
              <a:rPr lang="ar-SA" sz="2800" b="0" dirty="0" smtClean="0">
                <a:cs typeface="B Nazanin" pitchFamily="2" charset="-78"/>
              </a:rPr>
              <a:t>گروه نان و غلات</a:t>
            </a:r>
            <a:r>
              <a:rPr lang="en-US" sz="2800" b="0" dirty="0" smtClean="0">
                <a:cs typeface="B Nazanin" pitchFamily="2" charset="-78"/>
              </a:rPr>
              <a:t/>
            </a:r>
            <a:br>
              <a:rPr lang="en-US" sz="2800" b="0" dirty="0" smtClean="0">
                <a:cs typeface="B Nazanin" pitchFamily="2" charset="-78"/>
              </a:rPr>
            </a:br>
            <a:endParaRPr lang="en-US" sz="2800" b="0" dirty="0">
              <a:cs typeface="B Nazanin" pitchFamily="2" charset="-78"/>
            </a:endParaRPr>
          </a:p>
        </p:txBody>
      </p:sp>
      <p:sp>
        <p:nvSpPr>
          <p:cNvPr id="3" name="Content Placeholder 2"/>
          <p:cNvSpPr>
            <a:spLocks noGrp="1"/>
          </p:cNvSpPr>
          <p:nvPr>
            <p:ph idx="1"/>
          </p:nvPr>
        </p:nvSpPr>
        <p:spPr/>
        <p:txBody>
          <a:bodyPr>
            <a:normAutofit/>
          </a:bodyPr>
          <a:lstStyle/>
          <a:p>
            <a:pPr algn="r" rtl="1"/>
            <a:r>
              <a:rPr lang="ar-SA" sz="2800" b="0" dirty="0" smtClean="0">
                <a:cs typeface="B Nazanin" pitchFamily="2" charset="-78"/>
              </a:rPr>
              <a:t>اين گروه شامل انواع نان، برنج، ماكاروني، گندم و جو است.</a:t>
            </a:r>
            <a:br>
              <a:rPr lang="ar-SA" sz="2800" b="0" dirty="0" smtClean="0">
                <a:cs typeface="B Nazanin" pitchFamily="2" charset="-78"/>
              </a:rPr>
            </a:br>
            <a:r>
              <a:rPr lang="en-US" sz="2800" b="0" dirty="0" err="1" smtClean="0">
                <a:cs typeface="B Nazanin" pitchFamily="2" charset="-78"/>
              </a:rPr>
              <a:t>مواد</a:t>
            </a:r>
            <a:r>
              <a:rPr lang="en-US" sz="2800" b="0" dirty="0" smtClean="0">
                <a:cs typeface="B Nazanin" pitchFamily="2" charset="-78"/>
              </a:rPr>
              <a:t> </a:t>
            </a:r>
            <a:r>
              <a:rPr lang="en-US" sz="2800" b="0" dirty="0" err="1" smtClean="0">
                <a:cs typeface="B Nazanin" pitchFamily="2" charset="-78"/>
              </a:rPr>
              <a:t>مغذي</a:t>
            </a:r>
            <a:r>
              <a:rPr lang="en-US" sz="2800" b="0" dirty="0" smtClean="0">
                <a:cs typeface="B Nazanin" pitchFamily="2" charset="-78"/>
              </a:rPr>
              <a:t> </a:t>
            </a:r>
            <a:r>
              <a:rPr lang="en-US" sz="2800" b="0" dirty="0" err="1" smtClean="0">
                <a:cs typeface="B Nazanin" pitchFamily="2" charset="-78"/>
              </a:rPr>
              <a:t>مهم</a:t>
            </a:r>
            <a:r>
              <a:rPr lang="en-US" sz="2800" b="0" dirty="0" smtClean="0">
                <a:cs typeface="B Nazanin" pitchFamily="2" charset="-78"/>
              </a:rPr>
              <a:t>: </a:t>
            </a:r>
            <a:r>
              <a:rPr lang="ar-SA" sz="2800" b="0" dirty="0" smtClean="0">
                <a:cs typeface="B Nazanin" pitchFamily="2" charset="-78"/>
              </a:rPr>
              <a:t>منبع کربوهیدراتهای پیچیده، بعضي از انواع ويتامين هاي گروه ب، آهن و مقداري پروتئين و منیزیوم و فیبر</a:t>
            </a:r>
            <a:r>
              <a:rPr lang="en-US" sz="2800" b="0" dirty="0" smtClean="0">
                <a:cs typeface="B Nazanin" pitchFamily="2" charset="-78"/>
              </a:rPr>
              <a:t/>
            </a:r>
            <a:br>
              <a:rPr lang="en-US" sz="2800" b="0" dirty="0" smtClean="0">
                <a:cs typeface="B Nazanin" pitchFamily="2" charset="-78"/>
              </a:rPr>
            </a:br>
            <a:r>
              <a:rPr lang="en-US" sz="2800" b="0" dirty="0" smtClean="0">
                <a:cs typeface="B Nazanin" pitchFamily="2" charset="-78"/>
              </a:rPr>
              <a:t/>
            </a:r>
            <a:br>
              <a:rPr lang="en-US" sz="2800" b="0" dirty="0" smtClean="0">
                <a:cs typeface="B Nazanin" pitchFamily="2" charset="-78"/>
              </a:rPr>
            </a:br>
            <a:r>
              <a:rPr lang="en-US" sz="2800" b="0" dirty="0" err="1" smtClean="0">
                <a:cs typeface="B Nazanin" pitchFamily="2" charset="-78"/>
              </a:rPr>
              <a:t>مقدار</a:t>
            </a:r>
            <a:r>
              <a:rPr lang="en-US" sz="2800" b="0" dirty="0" smtClean="0">
                <a:cs typeface="B Nazanin" pitchFamily="2" charset="-78"/>
              </a:rPr>
              <a:t> </a:t>
            </a:r>
            <a:r>
              <a:rPr lang="en-US" sz="2800" b="0" dirty="0" err="1" smtClean="0">
                <a:cs typeface="B Nazanin" pitchFamily="2" charset="-78"/>
              </a:rPr>
              <a:t>مصرف</a:t>
            </a:r>
            <a:r>
              <a:rPr lang="en-US" sz="2800" b="0" dirty="0" smtClean="0">
                <a:cs typeface="B Nazanin" pitchFamily="2" charset="-78"/>
              </a:rPr>
              <a:t>: </a:t>
            </a:r>
            <a:r>
              <a:rPr lang="ar-SA" sz="2800" b="0" dirty="0" smtClean="0">
                <a:cs typeface="B Nazanin" pitchFamily="2" charset="-78"/>
              </a:rPr>
              <a:t>براي افراد بزرگسال سالم مصرف روزانه 6-11 واحد توصيه مي شود. </a:t>
            </a: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pic>
        <p:nvPicPr>
          <p:cNvPr id="6" name="گروه نان و علات.m4a">
            <a:hlinkClick r:id="" action="ppaction://media"/>
          </p:cNvPr>
          <p:cNvPicPr>
            <a:picLocks noRot="1" noChangeAspect="1"/>
          </p:cNvPicPr>
          <p:nvPr>
            <a:audioFile r:link="rId1"/>
          </p:nvPr>
        </p:nvPicPr>
        <p:blipFill>
          <a:blip r:embed="rId3" cstate="print"/>
          <a:stretch>
            <a:fillRect/>
          </a:stretch>
        </p:blipFill>
        <p:spPr>
          <a:xfrm>
            <a:off x="914400" y="4572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800" b="0" dirty="0" smtClean="0">
                <a:cs typeface="B Nazanin" pitchFamily="2" charset="-78"/>
              </a:rPr>
              <a:t>گروه نان و غلات</a:t>
            </a:r>
            <a:r>
              <a:rPr lang="en-US" sz="2800" b="0" dirty="0" smtClean="0">
                <a:cs typeface="B Nazanin" pitchFamily="2" charset="-78"/>
              </a:rPr>
              <a:t/>
            </a:r>
            <a:br>
              <a:rPr lang="en-US" sz="2800" b="0" dirty="0" smtClean="0">
                <a:cs typeface="B Nazanin" pitchFamily="2" charset="-78"/>
              </a:rPr>
            </a:b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en-US" sz="2800" b="0" dirty="0" err="1" smtClean="0">
                <a:cs typeface="B Nazanin" pitchFamily="2" charset="-78"/>
              </a:rPr>
              <a:t>واحد</a:t>
            </a:r>
            <a:r>
              <a:rPr lang="en-US" sz="2800" b="0" dirty="0" smtClean="0">
                <a:cs typeface="B Nazanin" pitchFamily="2" charset="-78"/>
              </a:rPr>
              <a:t> </a:t>
            </a:r>
            <a:r>
              <a:rPr lang="en-US" sz="2800" b="0" dirty="0" err="1" smtClean="0">
                <a:cs typeface="B Nazanin" pitchFamily="2" charset="-78"/>
              </a:rPr>
              <a:t>اندازه</a:t>
            </a:r>
            <a:r>
              <a:rPr lang="en-US" sz="2800" b="0" dirty="0" smtClean="0">
                <a:cs typeface="B Nazanin" pitchFamily="2" charset="-78"/>
              </a:rPr>
              <a:t> </a:t>
            </a:r>
            <a:r>
              <a:rPr lang="en-US" sz="2800" b="0" dirty="0" err="1" smtClean="0">
                <a:cs typeface="B Nazanin" pitchFamily="2" charset="-78"/>
              </a:rPr>
              <a:t>گيري</a:t>
            </a:r>
            <a:r>
              <a:rPr lang="en-US" sz="2800" b="0" dirty="0" smtClean="0">
                <a:cs typeface="B Nazanin" pitchFamily="2" charset="-78"/>
              </a:rPr>
              <a:t>: </a:t>
            </a:r>
            <a:r>
              <a:rPr lang="ar-SA" sz="2800" b="0" dirty="0" smtClean="0">
                <a:cs typeface="B Nazanin" pitchFamily="2" charset="-78"/>
              </a:rPr>
              <a:t>هر واحد از اين گروه برابر است با يك برش 30 گرمي از انواع نان (به اندازه يك كف دست از نان سنگك، بربري يا تافتون در مورد نان لواش چهار كف دست معادل 30 گرم است)، نصف ليوان ماكاروني يا برنج خام معادل يك ليوان از شكل پخته آن ها، نصف ليوان غلات خام معادل يك ليوان پخته غلات</a:t>
            </a:r>
            <a:r>
              <a:rPr lang="en-US" sz="2800" b="0" dirty="0" smtClean="0">
                <a:cs typeface="B Nazanin" pitchFamily="2" charset="-78"/>
              </a:rPr>
              <a:t>.</a:t>
            </a: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pic>
        <p:nvPicPr>
          <p:cNvPr id="6" name="واحد غلات.m4a">
            <a:hlinkClick r:id="" action="ppaction://media"/>
          </p:cNvPr>
          <p:cNvPicPr>
            <a:picLocks noRot="1" noChangeAspect="1"/>
          </p:cNvPicPr>
          <p:nvPr>
            <a:audioFile r:link="rId1"/>
          </p:nvPr>
        </p:nvPicPr>
        <p:blipFill>
          <a:blip r:embed="rId3" cstate="print"/>
          <a:stretch>
            <a:fillRect/>
          </a:stretch>
        </p:blipFill>
        <p:spPr>
          <a:xfrm>
            <a:off x="990600" y="4572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normAutofit/>
          </a:bodyPr>
          <a:lstStyle/>
          <a:p>
            <a:pPr algn="r" rtl="1"/>
            <a:r>
              <a:rPr lang="ar-SA" sz="2800" b="0" dirty="0" smtClean="0">
                <a:cs typeface="B Nazanin" pitchFamily="2" charset="-78"/>
              </a:rPr>
              <a:t>نكات مهم در استفاده از گروه نان و غلات</a:t>
            </a: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ar-SA" sz="2800" b="0" dirty="0" smtClean="0">
                <a:cs typeface="B Nazanin" pitchFamily="2" charset="-78"/>
              </a:rPr>
              <a:t>بهتر است برنج به صورت كته مصرف شود</a:t>
            </a:r>
            <a:endParaRPr lang="en-US" sz="2800" b="0" dirty="0" smtClean="0">
              <a:cs typeface="B Nazanin" pitchFamily="2" charset="-78"/>
            </a:endParaRPr>
          </a:p>
          <a:p>
            <a:pPr algn="r" rtl="1"/>
            <a:endParaRPr lang="en-US" sz="2800" b="0" dirty="0" smtClean="0">
              <a:cs typeface="B Nazanin" pitchFamily="2" charset="-78"/>
            </a:endParaRPr>
          </a:p>
          <a:p>
            <a:pPr algn="r" rtl="1"/>
            <a:r>
              <a:rPr lang="en-US" sz="2800" b="0" dirty="0" smtClean="0">
                <a:cs typeface="B Nazanin" pitchFamily="2" charset="-78"/>
              </a:rPr>
              <a:t> </a:t>
            </a:r>
            <a:r>
              <a:rPr lang="ar-SA" sz="2800" b="0" dirty="0" smtClean="0">
                <a:cs typeface="B Nazanin" pitchFamily="2" charset="-78"/>
              </a:rPr>
              <a:t>بيشتر از نان هاي حاوي سبوس (مثل نان جو و سنگك) استفاده شود</a:t>
            </a:r>
            <a:endParaRPr lang="en-US" sz="2800" b="0" dirty="0" smtClean="0">
              <a:cs typeface="B Nazanin" pitchFamily="2" charset="-78"/>
            </a:endParaRPr>
          </a:p>
          <a:p>
            <a:pPr algn="r" rtl="1"/>
            <a:endParaRPr lang="en-US" sz="2800" b="0" dirty="0" smtClean="0">
              <a:cs typeface="B Nazanin" pitchFamily="2" charset="-78"/>
            </a:endParaRPr>
          </a:p>
          <a:p>
            <a:pPr algn="r" rtl="1"/>
            <a:r>
              <a:rPr lang="en-US" sz="2800" b="0" dirty="0" smtClean="0">
                <a:cs typeface="B Nazanin" pitchFamily="2" charset="-78"/>
              </a:rPr>
              <a:t> </a:t>
            </a:r>
            <a:r>
              <a:rPr lang="ar-SA" sz="2800" b="0" dirty="0" smtClean="0">
                <a:cs typeface="B Nazanin" pitchFamily="2" charset="-78"/>
              </a:rPr>
              <a:t>براي كامل كردن پروتئين گروه نان و غلات بهتر است آن ها را به صورت مخلوط با حبوبات مصرف كرد (مثلا" عدس پلو، باقلا پلو، عدسي با نان و غيره</a:t>
            </a: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pic>
        <p:nvPicPr>
          <p:cNvPr id="6" name="نکات مهم غلات.m4a">
            <a:hlinkClick r:id="" action="ppaction://media"/>
          </p:cNvPr>
          <p:cNvPicPr>
            <a:picLocks noRot="1" noChangeAspect="1"/>
          </p:cNvPicPr>
          <p:nvPr>
            <a:audioFile r:link="rId1"/>
          </p:nvPr>
        </p:nvPicPr>
        <p:blipFill>
          <a:blip r:embed="rId3" cstate="print"/>
          <a:stretch>
            <a:fillRect/>
          </a:stretch>
        </p:blipFill>
        <p:spPr>
          <a:xfrm>
            <a:off x="609600" y="3810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sz="2800" b="0" dirty="0" smtClean="0">
                <a:cs typeface="B Nazanin" pitchFamily="2" charset="-78"/>
              </a:rPr>
              <a:t>گروه ميوه ها و سبزي ها</a:t>
            </a:r>
            <a:endParaRPr lang="en-US" sz="2800" b="0" dirty="0">
              <a:cs typeface="B Nazanin" pitchFamily="2" charset="-78"/>
            </a:endParaRPr>
          </a:p>
        </p:txBody>
      </p:sp>
      <p:sp>
        <p:nvSpPr>
          <p:cNvPr id="3" name="Content Placeholder 2"/>
          <p:cNvSpPr>
            <a:spLocks noGrp="1"/>
          </p:cNvSpPr>
          <p:nvPr>
            <p:ph idx="1"/>
          </p:nvPr>
        </p:nvSpPr>
        <p:spPr/>
        <p:txBody>
          <a:bodyPr>
            <a:normAutofit/>
          </a:bodyPr>
          <a:lstStyle/>
          <a:p>
            <a:pPr algn="r" rtl="1">
              <a:buNone/>
            </a:pPr>
            <a:r>
              <a:rPr lang="en-US" sz="2800" b="0" dirty="0" err="1" smtClean="0">
                <a:cs typeface="B Nazanin" pitchFamily="2" charset="-78"/>
              </a:rPr>
              <a:t>اين</a:t>
            </a:r>
            <a:r>
              <a:rPr lang="en-US" sz="2800" b="0" dirty="0" smtClean="0">
                <a:cs typeface="B Nazanin" pitchFamily="2" charset="-78"/>
              </a:rPr>
              <a:t> </a:t>
            </a:r>
            <a:r>
              <a:rPr lang="en-US" sz="2800" b="0" dirty="0" err="1" smtClean="0">
                <a:cs typeface="B Nazanin" pitchFamily="2" charset="-78"/>
              </a:rPr>
              <a:t>گروه</a:t>
            </a:r>
            <a:r>
              <a:rPr lang="en-US" sz="2800" b="0" dirty="0" smtClean="0">
                <a:cs typeface="B Nazanin" pitchFamily="2" charset="-78"/>
              </a:rPr>
              <a:t> </a:t>
            </a:r>
            <a:r>
              <a:rPr lang="en-US" sz="2800" b="0" dirty="0" err="1" smtClean="0">
                <a:cs typeface="B Nazanin" pitchFamily="2" charset="-78"/>
              </a:rPr>
              <a:t>شامل</a:t>
            </a:r>
            <a:r>
              <a:rPr lang="en-US" sz="2800" b="0" dirty="0" smtClean="0">
                <a:cs typeface="B Nazanin" pitchFamily="2" charset="-78"/>
              </a:rPr>
              <a:t> </a:t>
            </a:r>
            <a:r>
              <a:rPr lang="en-US" sz="2800" b="0" dirty="0" err="1" smtClean="0">
                <a:cs typeface="B Nazanin" pitchFamily="2" charset="-78"/>
              </a:rPr>
              <a:t>موارد</a:t>
            </a:r>
            <a:r>
              <a:rPr lang="en-US" sz="2800" b="0" dirty="0" smtClean="0">
                <a:cs typeface="B Nazanin" pitchFamily="2" charset="-78"/>
              </a:rPr>
              <a:t> </a:t>
            </a:r>
            <a:r>
              <a:rPr lang="en-US" sz="2800" b="0" dirty="0" err="1" smtClean="0">
                <a:cs typeface="B Nazanin" pitchFamily="2" charset="-78"/>
              </a:rPr>
              <a:t>زير</a:t>
            </a:r>
            <a:r>
              <a:rPr lang="en-US" sz="2800" b="0" dirty="0" smtClean="0">
                <a:cs typeface="B Nazanin" pitchFamily="2" charset="-78"/>
              </a:rPr>
              <a:t> </a:t>
            </a:r>
            <a:r>
              <a:rPr lang="en-US" sz="2800" b="0" dirty="0" err="1" smtClean="0">
                <a:cs typeface="B Nazanin" pitchFamily="2" charset="-78"/>
              </a:rPr>
              <a:t>است</a:t>
            </a:r>
            <a:r>
              <a:rPr lang="en-US" sz="2800" b="0" dirty="0" smtClean="0">
                <a:cs typeface="B Nazanin" pitchFamily="2" charset="-78"/>
              </a:rPr>
              <a:t>:</a:t>
            </a:r>
            <a:br>
              <a:rPr lang="en-US" sz="2800" b="0" dirty="0" smtClean="0">
                <a:cs typeface="B Nazanin" pitchFamily="2" charset="-78"/>
              </a:rPr>
            </a:br>
            <a:r>
              <a:rPr lang="ar-SA" sz="2800" b="0" dirty="0" smtClean="0">
                <a:cs typeface="B Nazanin" pitchFamily="2" charset="-78"/>
              </a:rPr>
              <a:t>الف- سبزي ها و ميوه هاي غني از ويتامين C (مثل سبزي هاي برگي، گوجه فرنگي وفلفل دلمه اي و ميوه هايي مثل مركبات).</a:t>
            </a:r>
            <a:br>
              <a:rPr lang="ar-SA" sz="2800" b="0" dirty="0" smtClean="0">
                <a:cs typeface="B Nazanin" pitchFamily="2" charset="-78"/>
              </a:rPr>
            </a:br>
            <a:r>
              <a:rPr lang="ar-SA" sz="2800" b="0" dirty="0" smtClean="0">
                <a:cs typeface="B Nazanin" pitchFamily="2" charset="-78"/>
              </a:rPr>
              <a:t>ب- سبزي ها و ميوه هاي غني از ويتامين A شامل سبزي ها و ميوه هاي به رنگ زرد، نارنجي، قرمز و سبز تيره و سبزي هاي برگي (مثل اسفناج، هويج، گوجه فرنگي، طالبي، زردآلو و شليل).</a:t>
            </a:r>
            <a:br>
              <a:rPr lang="ar-SA" sz="2800" b="0" dirty="0" smtClean="0">
                <a:cs typeface="B Nazanin" pitchFamily="2" charset="-78"/>
              </a:rPr>
            </a:br>
            <a:r>
              <a:rPr lang="ar-SA" sz="2800" b="0" dirty="0" smtClean="0">
                <a:cs typeface="B Nazanin" pitchFamily="2" charset="-78"/>
              </a:rPr>
              <a:t>ج- ساير سبزي ها يا ميوه ها (مثل سيب، موز، هلو، گلابي، انواع توت ها، گيلاس، انگور، هندوانه، كرفس، بادمجان، كدو، سبزي خوردن، قارچ، پياز و كاهو).</a:t>
            </a: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pic>
        <p:nvPicPr>
          <p:cNvPr id="6" name="گروه میوه سبزی.m4a">
            <a:hlinkClick r:id="" action="ppaction://media"/>
          </p:cNvPr>
          <p:cNvPicPr>
            <a:picLocks noRot="1" noChangeAspect="1"/>
          </p:cNvPicPr>
          <p:nvPr>
            <a:audioFile r:link="rId1"/>
          </p:nvPr>
        </p:nvPicPr>
        <p:blipFill>
          <a:blip r:embed="rId3" cstate="print"/>
          <a:stretch>
            <a:fillRect/>
          </a:stretch>
        </p:blipFill>
        <p:spPr>
          <a:xfrm>
            <a:off x="685800" y="3048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1891</TotalTime>
  <Words>480</Words>
  <Application>Microsoft Office PowerPoint</Application>
  <PresentationFormat>On-screen Show (4:3)</PresentationFormat>
  <Paragraphs>63</Paragraphs>
  <Slides>15</Slides>
  <Notes>0</Notes>
  <HiddenSlides>0</HiddenSlides>
  <MMClips>13</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بسم الله الرحمن الرحیم</vt:lpstr>
      <vt:lpstr>مواد معدنی</vt:lpstr>
      <vt:lpstr>هرم غذایی</vt:lpstr>
      <vt:lpstr>هرم غذايي چيست؟</vt:lpstr>
      <vt:lpstr>گروههای غذایی</vt:lpstr>
      <vt:lpstr>گروه نان و غلات </vt:lpstr>
      <vt:lpstr>گروه نان و غلات </vt:lpstr>
      <vt:lpstr>نكات مهم در استفاده از گروه نان و غلات</vt:lpstr>
      <vt:lpstr>گروه ميوه ها و سبزي ها</vt:lpstr>
      <vt:lpstr>Slide 10</vt:lpstr>
      <vt:lpstr>نكات مهم در استفاده از گروه ميوه ها و سبزي ها</vt:lpstr>
      <vt:lpstr>  گروه شير و لبنيات</vt:lpstr>
      <vt:lpstr>نكات مهم دراستفاده از گروه شير و لبنيات</vt:lpstr>
      <vt:lpstr>گروه گوشت، حبوبات، مغزها و تخم مرغ</vt:lpstr>
      <vt:lpstr>گروه گوشت، حبوبات، مغزها و تخم مرغ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babaee</dc:creator>
  <cp:lastModifiedBy>babaee</cp:lastModifiedBy>
  <cp:revision>107</cp:revision>
  <dcterms:created xsi:type="dcterms:W3CDTF">2006-08-16T00:00:00Z</dcterms:created>
  <dcterms:modified xsi:type="dcterms:W3CDTF">2020-04-13T09:43:53Z</dcterms:modified>
</cp:coreProperties>
</file>