
<file path=[Content_Types].xml><?xml version="1.0" encoding="utf-8"?>
<Types xmlns="http://schemas.openxmlformats.org/package/2006/content-types">
  <Default Extension="png" ContentType="image/png"/>
  <Default Extension="wma" ContentType="audio/x-ms-wma"/>
  <Default Extension="jpeg" ContentType="image/jpeg"/>
  <Default Extension="rels" ContentType="application/vnd.openxmlformats-package.relationships+xml"/>
  <Default Extension="xml" ContentType="application/xml"/>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p:sldMasterIdLst>
    <p:sldMasterId id="2147483711" r:id="rId1"/>
  </p:sldMasterIdLst>
  <p:sldIdLst>
    <p:sldId id="274" r:id="rId2"/>
    <p:sldId id="256" r:id="rId3"/>
    <p:sldId id="273" r:id="rId4"/>
    <p:sldId id="277" r:id="rId5"/>
    <p:sldId id="257" r:id="rId6"/>
    <p:sldId id="259" r:id="rId7"/>
    <p:sldId id="261" r:id="rId8"/>
    <p:sldId id="296" r:id="rId9"/>
    <p:sldId id="297" r:id="rId10"/>
    <p:sldId id="298" r:id="rId11"/>
    <p:sldId id="289" r:id="rId12"/>
    <p:sldId id="290" r:id="rId13"/>
    <p:sldId id="291" r:id="rId14"/>
    <p:sldId id="292" r:id="rId15"/>
    <p:sldId id="293" r:id="rId16"/>
    <p:sldId id="294" r:id="rId17"/>
    <p:sldId id="299" r:id="rId18"/>
    <p:sldId id="295" r:id="rId19"/>
    <p:sldId id="300" r:id="rId20"/>
    <p:sldId id="301" r:id="rId21"/>
    <p:sldId id="302" r:id="rId22"/>
    <p:sldId id="303" r:id="rId23"/>
  </p:sldIdLst>
  <p:sldSz cx="12192000" cy="6858000"/>
  <p:notesSz cx="6858000" cy="9144000"/>
  <p:defaultTextStyle>
    <a:defPPr>
      <a:defRPr lang="fa-IR"/>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85000" autoAdjust="0"/>
    <p:restoredTop sz="94660"/>
  </p:normalViewPr>
  <p:slideViewPr>
    <p:cSldViewPr snapToGrid="0">
      <p:cViewPr varScale="1">
        <p:scale>
          <a:sx n="74" d="100"/>
          <a:sy n="74" d="100"/>
        </p:scale>
        <p:origin x="576"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6" name="Group 15"/>
          <p:cNvGrpSpPr/>
          <p:nvPr/>
        </p:nvGrpSpPr>
        <p:grpSpPr>
          <a:xfrm>
            <a:off x="0" y="-8467"/>
            <a:ext cx="12192000" cy="6866467"/>
            <a:chOff x="0" y="-8467"/>
            <a:chExt cx="12192000" cy="6866467"/>
          </a:xfrm>
        </p:grpSpPr>
        <p:cxnSp>
          <p:nvCxnSpPr>
            <p:cNvPr id="19" name="Straight Connector 18"/>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1"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Isosceles Triangle 22"/>
            <p:cNvSpPr/>
            <p:nvPr/>
          </p:nvSpPr>
          <p:spPr>
            <a:xfrm>
              <a:off x="8932333" y="3048000"/>
              <a:ext cx="3259667" cy="3810000"/>
            </a:xfrm>
            <a:prstGeom prst="triangle">
              <a:avLst>
                <a:gd name="adj" fmla="val 100000"/>
              </a:avLst>
            </a:prstGeom>
            <a:solidFill>
              <a:schemeClr val="accent1">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lumMod val="50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10371666" y="3589867"/>
              <a:ext cx="1817159" cy="3268133"/>
            </a:xfrm>
            <a:prstGeom prst="triangle">
              <a:avLst>
                <a:gd name="adj" fmla="val 100000"/>
              </a:avLst>
            </a:prstGeom>
            <a:solidFill>
              <a:schemeClr val="accent1">
                <a:lumMod val="50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rot="10800000">
              <a:off x="0" y="0"/>
              <a:ext cx="842596" cy="5666154"/>
            </a:xfrm>
            <a:prstGeom prst="triangle">
              <a:avLst>
                <a:gd name="adj" fmla="val 100000"/>
              </a:avLst>
            </a:prstGeom>
            <a:solidFill>
              <a:schemeClr val="accent1">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lumMod val="75000"/>
                  </a:schemeClr>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8A5F4377-F719-4891-845D-DE5815E48D9E}" type="datetimeFigureOut">
              <a:rPr lang="fa-IR" smtClean="0"/>
              <a:t>25/08/1441</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E69865BE-B685-42E3-820C-B6ABF3361C1F}" type="slidenum">
              <a:rPr lang="fa-IR" smtClean="0"/>
              <a:t>‹#›</a:t>
            </a:fld>
            <a:endParaRPr lang="fa-IR"/>
          </a:p>
        </p:txBody>
      </p:sp>
    </p:spTree>
    <p:extLst>
      <p:ext uri="{BB962C8B-B14F-4D97-AF65-F5344CB8AC3E}">
        <p14:creationId xmlns:p14="http://schemas.microsoft.com/office/powerpoint/2010/main" val="14977100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A5F4377-F719-4891-845D-DE5815E48D9E}" type="datetimeFigureOut">
              <a:rPr lang="fa-IR" smtClean="0"/>
              <a:t>25/08/1441</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E69865BE-B685-42E3-820C-B6ABF3361C1F}" type="slidenum">
              <a:rPr lang="fa-IR" smtClean="0"/>
              <a:t>‹#›</a:t>
            </a:fld>
            <a:endParaRPr lang="fa-IR"/>
          </a:p>
        </p:txBody>
      </p:sp>
    </p:spTree>
    <p:extLst>
      <p:ext uri="{BB962C8B-B14F-4D97-AF65-F5344CB8AC3E}">
        <p14:creationId xmlns:p14="http://schemas.microsoft.com/office/powerpoint/2010/main" val="5978729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A5F4377-F719-4891-845D-DE5815E48D9E}" type="datetimeFigureOut">
              <a:rPr lang="fa-IR" smtClean="0"/>
              <a:t>25/08/1441</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E69865BE-B685-42E3-820C-B6ABF3361C1F}" type="slidenum">
              <a:rPr lang="fa-IR" smtClean="0"/>
              <a:t>‹#›</a:t>
            </a:fld>
            <a:endParaRPr lang="fa-IR"/>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201306592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A5F4377-F719-4891-845D-DE5815E48D9E}" type="datetimeFigureOut">
              <a:rPr lang="fa-IR" smtClean="0"/>
              <a:t>25/08/1441</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E69865BE-B685-42E3-820C-B6ABF3361C1F}" type="slidenum">
              <a:rPr lang="fa-IR" smtClean="0"/>
              <a:t>‹#›</a:t>
            </a:fld>
            <a:endParaRPr lang="fa-IR"/>
          </a:p>
        </p:txBody>
      </p:sp>
    </p:spTree>
    <p:extLst>
      <p:ext uri="{BB962C8B-B14F-4D97-AF65-F5344CB8AC3E}">
        <p14:creationId xmlns:p14="http://schemas.microsoft.com/office/powerpoint/2010/main" val="68918083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A5F4377-F719-4891-845D-DE5815E48D9E}" type="datetimeFigureOut">
              <a:rPr lang="fa-IR" smtClean="0"/>
              <a:t>25/08/1441</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E69865BE-B685-42E3-820C-B6ABF3361C1F}" type="slidenum">
              <a:rPr lang="fa-IR" smtClean="0"/>
              <a:t>‹#›</a:t>
            </a:fld>
            <a:endParaRPr lang="fa-IR"/>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8379927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A5F4377-F719-4891-845D-DE5815E48D9E}" type="datetimeFigureOut">
              <a:rPr lang="fa-IR" smtClean="0"/>
              <a:t>25/08/1441</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E69865BE-B685-42E3-820C-B6ABF3361C1F}" type="slidenum">
              <a:rPr lang="fa-IR" smtClean="0"/>
              <a:t>‹#›</a:t>
            </a:fld>
            <a:endParaRPr lang="fa-IR"/>
          </a:p>
        </p:txBody>
      </p:sp>
    </p:spTree>
    <p:extLst>
      <p:ext uri="{BB962C8B-B14F-4D97-AF65-F5344CB8AC3E}">
        <p14:creationId xmlns:p14="http://schemas.microsoft.com/office/powerpoint/2010/main" val="370366195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8A5F4377-F719-4891-845D-DE5815E48D9E}" type="datetimeFigureOut">
              <a:rPr lang="fa-IR" smtClean="0"/>
              <a:t>25/08/1441</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E69865BE-B685-42E3-820C-B6ABF3361C1F}" type="slidenum">
              <a:rPr lang="fa-IR" smtClean="0"/>
              <a:t>‹#›</a:t>
            </a:fld>
            <a:endParaRPr lang="fa-IR"/>
          </a:p>
        </p:txBody>
      </p:sp>
    </p:spTree>
    <p:extLst>
      <p:ext uri="{BB962C8B-B14F-4D97-AF65-F5344CB8AC3E}">
        <p14:creationId xmlns:p14="http://schemas.microsoft.com/office/powerpoint/2010/main" val="16855407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8A5F4377-F719-4891-845D-DE5815E48D9E}" type="datetimeFigureOut">
              <a:rPr lang="fa-IR" smtClean="0"/>
              <a:t>25/08/1441</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E69865BE-B685-42E3-820C-B6ABF3361C1F}" type="slidenum">
              <a:rPr lang="fa-IR" smtClean="0"/>
              <a:t>‹#›</a:t>
            </a:fld>
            <a:endParaRPr lang="fa-IR"/>
          </a:p>
        </p:txBody>
      </p:sp>
    </p:spTree>
    <p:extLst>
      <p:ext uri="{BB962C8B-B14F-4D97-AF65-F5344CB8AC3E}">
        <p14:creationId xmlns:p14="http://schemas.microsoft.com/office/powerpoint/2010/main" val="33314313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8A5F4377-F719-4891-845D-DE5815E48D9E}" type="datetimeFigureOut">
              <a:rPr lang="fa-IR" smtClean="0"/>
              <a:t>25/08/1441</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E69865BE-B685-42E3-820C-B6ABF3361C1F}" type="slidenum">
              <a:rPr lang="fa-IR" smtClean="0"/>
              <a:t>‹#›</a:t>
            </a:fld>
            <a:endParaRPr lang="fa-IR"/>
          </a:p>
        </p:txBody>
      </p:sp>
    </p:spTree>
    <p:extLst>
      <p:ext uri="{BB962C8B-B14F-4D97-AF65-F5344CB8AC3E}">
        <p14:creationId xmlns:p14="http://schemas.microsoft.com/office/powerpoint/2010/main" val="32498501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A5F4377-F719-4891-845D-DE5815E48D9E}" type="datetimeFigureOut">
              <a:rPr lang="fa-IR" smtClean="0"/>
              <a:t>25/08/1441</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E69865BE-B685-42E3-820C-B6ABF3361C1F}" type="slidenum">
              <a:rPr lang="fa-IR" smtClean="0"/>
              <a:t>‹#›</a:t>
            </a:fld>
            <a:endParaRPr lang="fa-IR"/>
          </a:p>
        </p:txBody>
      </p:sp>
    </p:spTree>
    <p:extLst>
      <p:ext uri="{BB962C8B-B14F-4D97-AF65-F5344CB8AC3E}">
        <p14:creationId xmlns:p14="http://schemas.microsoft.com/office/powerpoint/2010/main" val="5328792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8A5F4377-F719-4891-845D-DE5815E48D9E}" type="datetimeFigureOut">
              <a:rPr lang="fa-IR" smtClean="0"/>
              <a:t>25/08/1441</a:t>
            </a:fld>
            <a:endParaRPr lang="fa-IR"/>
          </a:p>
        </p:txBody>
      </p:sp>
      <p:sp>
        <p:nvSpPr>
          <p:cNvPr id="6" name="Footer Placeholder 5"/>
          <p:cNvSpPr>
            <a:spLocks noGrp="1"/>
          </p:cNvSpPr>
          <p:nvPr>
            <p:ph type="ftr" sz="quarter" idx="11"/>
          </p:nvPr>
        </p:nvSpPr>
        <p:spPr/>
        <p:txBody>
          <a:bodyPr/>
          <a:lstStyle/>
          <a:p>
            <a:endParaRPr lang="fa-IR"/>
          </a:p>
        </p:txBody>
      </p:sp>
      <p:sp>
        <p:nvSpPr>
          <p:cNvPr id="7" name="Slide Number Placeholder 6"/>
          <p:cNvSpPr>
            <a:spLocks noGrp="1"/>
          </p:cNvSpPr>
          <p:nvPr>
            <p:ph type="sldNum" sz="quarter" idx="12"/>
          </p:nvPr>
        </p:nvSpPr>
        <p:spPr/>
        <p:txBody>
          <a:bodyPr/>
          <a:lstStyle/>
          <a:p>
            <a:fld id="{E69865BE-B685-42E3-820C-B6ABF3361C1F}" type="slidenum">
              <a:rPr lang="fa-IR" smtClean="0"/>
              <a:t>‹#›</a:t>
            </a:fld>
            <a:endParaRPr lang="fa-IR"/>
          </a:p>
        </p:txBody>
      </p:sp>
    </p:spTree>
    <p:extLst>
      <p:ext uri="{BB962C8B-B14F-4D97-AF65-F5344CB8AC3E}">
        <p14:creationId xmlns:p14="http://schemas.microsoft.com/office/powerpoint/2010/main" val="11839484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8A5F4377-F719-4891-845D-DE5815E48D9E}" type="datetimeFigureOut">
              <a:rPr lang="fa-IR" smtClean="0"/>
              <a:t>25/08/1441</a:t>
            </a:fld>
            <a:endParaRPr lang="fa-IR"/>
          </a:p>
        </p:txBody>
      </p:sp>
      <p:sp>
        <p:nvSpPr>
          <p:cNvPr id="8" name="Footer Placeholder 7"/>
          <p:cNvSpPr>
            <a:spLocks noGrp="1"/>
          </p:cNvSpPr>
          <p:nvPr>
            <p:ph type="ftr" sz="quarter" idx="11"/>
          </p:nvPr>
        </p:nvSpPr>
        <p:spPr/>
        <p:txBody>
          <a:bodyPr/>
          <a:lstStyle/>
          <a:p>
            <a:endParaRPr lang="fa-IR"/>
          </a:p>
        </p:txBody>
      </p:sp>
      <p:sp>
        <p:nvSpPr>
          <p:cNvPr id="9" name="Slide Number Placeholder 8"/>
          <p:cNvSpPr>
            <a:spLocks noGrp="1"/>
          </p:cNvSpPr>
          <p:nvPr>
            <p:ph type="sldNum" sz="quarter" idx="12"/>
          </p:nvPr>
        </p:nvSpPr>
        <p:spPr/>
        <p:txBody>
          <a:bodyPr/>
          <a:lstStyle/>
          <a:p>
            <a:fld id="{E69865BE-B685-42E3-820C-B6ABF3361C1F}" type="slidenum">
              <a:rPr lang="fa-IR" smtClean="0"/>
              <a:t>‹#›</a:t>
            </a:fld>
            <a:endParaRPr lang="fa-IR"/>
          </a:p>
        </p:txBody>
      </p:sp>
    </p:spTree>
    <p:extLst>
      <p:ext uri="{BB962C8B-B14F-4D97-AF65-F5344CB8AC3E}">
        <p14:creationId xmlns:p14="http://schemas.microsoft.com/office/powerpoint/2010/main" val="42432267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8A5F4377-F719-4891-845D-DE5815E48D9E}" type="datetimeFigureOut">
              <a:rPr lang="fa-IR" smtClean="0"/>
              <a:t>25/08/1441</a:t>
            </a:fld>
            <a:endParaRPr lang="fa-IR"/>
          </a:p>
        </p:txBody>
      </p:sp>
      <p:sp>
        <p:nvSpPr>
          <p:cNvPr id="4" name="Footer Placeholder 3"/>
          <p:cNvSpPr>
            <a:spLocks noGrp="1"/>
          </p:cNvSpPr>
          <p:nvPr>
            <p:ph type="ftr" sz="quarter" idx="11"/>
          </p:nvPr>
        </p:nvSpPr>
        <p:spPr/>
        <p:txBody>
          <a:bodyPr/>
          <a:lstStyle/>
          <a:p>
            <a:endParaRPr lang="fa-IR"/>
          </a:p>
        </p:txBody>
      </p:sp>
      <p:sp>
        <p:nvSpPr>
          <p:cNvPr id="5" name="Slide Number Placeholder 4"/>
          <p:cNvSpPr>
            <a:spLocks noGrp="1"/>
          </p:cNvSpPr>
          <p:nvPr>
            <p:ph type="sldNum" sz="quarter" idx="12"/>
          </p:nvPr>
        </p:nvSpPr>
        <p:spPr/>
        <p:txBody>
          <a:bodyPr/>
          <a:lstStyle/>
          <a:p>
            <a:fld id="{E69865BE-B685-42E3-820C-B6ABF3361C1F}" type="slidenum">
              <a:rPr lang="fa-IR" smtClean="0"/>
              <a:t>‹#›</a:t>
            </a:fld>
            <a:endParaRPr lang="fa-IR"/>
          </a:p>
        </p:txBody>
      </p:sp>
    </p:spTree>
    <p:extLst>
      <p:ext uri="{BB962C8B-B14F-4D97-AF65-F5344CB8AC3E}">
        <p14:creationId xmlns:p14="http://schemas.microsoft.com/office/powerpoint/2010/main" val="19978552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A5F4377-F719-4891-845D-DE5815E48D9E}" type="datetimeFigureOut">
              <a:rPr lang="fa-IR" smtClean="0"/>
              <a:t>25/08/1441</a:t>
            </a:fld>
            <a:endParaRPr lang="fa-IR"/>
          </a:p>
        </p:txBody>
      </p:sp>
      <p:sp>
        <p:nvSpPr>
          <p:cNvPr id="3" name="Footer Placeholder 2"/>
          <p:cNvSpPr>
            <a:spLocks noGrp="1"/>
          </p:cNvSpPr>
          <p:nvPr>
            <p:ph type="ftr" sz="quarter" idx="11"/>
          </p:nvPr>
        </p:nvSpPr>
        <p:spPr/>
        <p:txBody>
          <a:bodyPr/>
          <a:lstStyle/>
          <a:p>
            <a:endParaRPr lang="fa-IR"/>
          </a:p>
        </p:txBody>
      </p:sp>
      <p:sp>
        <p:nvSpPr>
          <p:cNvPr id="4" name="Slide Number Placeholder 3"/>
          <p:cNvSpPr>
            <a:spLocks noGrp="1"/>
          </p:cNvSpPr>
          <p:nvPr>
            <p:ph type="sldNum" sz="quarter" idx="12"/>
          </p:nvPr>
        </p:nvSpPr>
        <p:spPr/>
        <p:txBody>
          <a:bodyPr/>
          <a:lstStyle/>
          <a:p>
            <a:fld id="{E69865BE-B685-42E3-820C-B6ABF3361C1F}" type="slidenum">
              <a:rPr lang="fa-IR" smtClean="0"/>
              <a:t>‹#›</a:t>
            </a:fld>
            <a:endParaRPr lang="fa-IR"/>
          </a:p>
        </p:txBody>
      </p:sp>
    </p:spTree>
    <p:extLst>
      <p:ext uri="{BB962C8B-B14F-4D97-AF65-F5344CB8AC3E}">
        <p14:creationId xmlns:p14="http://schemas.microsoft.com/office/powerpoint/2010/main" val="28876132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smtClean="0"/>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A5F4377-F719-4891-845D-DE5815E48D9E}" type="datetimeFigureOut">
              <a:rPr lang="fa-IR" smtClean="0"/>
              <a:t>25/08/1441</a:t>
            </a:fld>
            <a:endParaRPr lang="fa-IR"/>
          </a:p>
        </p:txBody>
      </p:sp>
      <p:sp>
        <p:nvSpPr>
          <p:cNvPr id="6" name="Footer Placeholder 5"/>
          <p:cNvSpPr>
            <a:spLocks noGrp="1"/>
          </p:cNvSpPr>
          <p:nvPr>
            <p:ph type="ftr" sz="quarter" idx="11"/>
          </p:nvPr>
        </p:nvSpPr>
        <p:spPr/>
        <p:txBody>
          <a:bodyPr/>
          <a:lstStyle/>
          <a:p>
            <a:endParaRPr lang="fa-IR"/>
          </a:p>
        </p:txBody>
      </p:sp>
      <p:sp>
        <p:nvSpPr>
          <p:cNvPr id="7" name="Slide Number Placeholder 6"/>
          <p:cNvSpPr>
            <a:spLocks noGrp="1"/>
          </p:cNvSpPr>
          <p:nvPr>
            <p:ph type="sldNum" sz="quarter" idx="12"/>
          </p:nvPr>
        </p:nvSpPr>
        <p:spPr/>
        <p:txBody>
          <a:bodyPr/>
          <a:lstStyle/>
          <a:p>
            <a:fld id="{E69865BE-B685-42E3-820C-B6ABF3361C1F}" type="slidenum">
              <a:rPr lang="fa-IR" smtClean="0"/>
              <a:t>‹#›</a:t>
            </a:fld>
            <a:endParaRPr lang="fa-IR"/>
          </a:p>
        </p:txBody>
      </p:sp>
    </p:spTree>
    <p:extLst>
      <p:ext uri="{BB962C8B-B14F-4D97-AF65-F5344CB8AC3E}">
        <p14:creationId xmlns:p14="http://schemas.microsoft.com/office/powerpoint/2010/main" val="13810683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A5F4377-F719-4891-845D-DE5815E48D9E}" type="datetimeFigureOut">
              <a:rPr lang="fa-IR" smtClean="0"/>
              <a:t>25/08/1441</a:t>
            </a:fld>
            <a:endParaRPr lang="fa-IR"/>
          </a:p>
        </p:txBody>
      </p:sp>
      <p:sp>
        <p:nvSpPr>
          <p:cNvPr id="6" name="Footer Placeholder 5"/>
          <p:cNvSpPr>
            <a:spLocks noGrp="1"/>
          </p:cNvSpPr>
          <p:nvPr>
            <p:ph type="ftr" sz="quarter" idx="11"/>
          </p:nvPr>
        </p:nvSpPr>
        <p:spPr/>
        <p:txBody>
          <a:bodyPr/>
          <a:lstStyle/>
          <a:p>
            <a:endParaRPr lang="fa-IR"/>
          </a:p>
        </p:txBody>
      </p:sp>
      <p:sp>
        <p:nvSpPr>
          <p:cNvPr id="7" name="Slide Number Placeholder 6"/>
          <p:cNvSpPr>
            <a:spLocks noGrp="1"/>
          </p:cNvSpPr>
          <p:nvPr>
            <p:ph type="sldNum" sz="quarter" idx="12"/>
          </p:nvPr>
        </p:nvSpPr>
        <p:spPr/>
        <p:txBody>
          <a:bodyPr/>
          <a:lstStyle/>
          <a:p>
            <a:fld id="{E69865BE-B685-42E3-820C-B6ABF3361C1F}" type="slidenum">
              <a:rPr lang="fa-IR" smtClean="0"/>
              <a:t>‹#›</a:t>
            </a:fld>
            <a:endParaRPr lang="fa-IR"/>
          </a:p>
        </p:txBody>
      </p:sp>
    </p:spTree>
    <p:extLst>
      <p:ext uri="{BB962C8B-B14F-4D97-AF65-F5344CB8AC3E}">
        <p14:creationId xmlns:p14="http://schemas.microsoft.com/office/powerpoint/2010/main" val="5122480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29" name="Group 28"/>
          <p:cNvGrpSpPr/>
          <p:nvPr/>
        </p:nvGrpSpPr>
        <p:grpSpPr>
          <a:xfrm>
            <a:off x="0" y="-8467"/>
            <a:ext cx="12192000" cy="6866467"/>
            <a:chOff x="0" y="-8467"/>
            <a:chExt cx="12192000" cy="6866467"/>
          </a:xfrm>
        </p:grpSpPr>
        <p:cxnSp>
          <p:nvCxnSpPr>
            <p:cNvPr id="19" name="Straight Connector 18"/>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1"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Isosceles Triangle 22"/>
            <p:cNvSpPr/>
            <p:nvPr/>
          </p:nvSpPr>
          <p:spPr>
            <a:xfrm>
              <a:off x="8932333" y="3048000"/>
              <a:ext cx="3259667" cy="3810000"/>
            </a:xfrm>
            <a:prstGeom prst="triangle">
              <a:avLst>
                <a:gd name="adj" fmla="val 100000"/>
              </a:avLst>
            </a:prstGeom>
            <a:solidFill>
              <a:schemeClr val="accent1">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lumMod val="50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10371666" y="3589867"/>
              <a:ext cx="1817159" cy="3268133"/>
            </a:xfrm>
            <a:prstGeom prst="triangle">
              <a:avLst>
                <a:gd name="adj" fmla="val 100000"/>
              </a:avLst>
            </a:prstGeom>
            <a:solidFill>
              <a:schemeClr val="accent1">
                <a:lumMod val="50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0" y="4013200"/>
              <a:ext cx="448733" cy="2844800"/>
            </a:xfrm>
            <a:prstGeom prst="triangle">
              <a:avLst>
                <a:gd name="adj" fmla="val 0"/>
              </a:avLst>
            </a:prstGeom>
            <a:solidFill>
              <a:schemeClr val="accent1">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8A5F4377-F719-4891-845D-DE5815E48D9E}" type="datetimeFigureOut">
              <a:rPr lang="fa-IR" smtClean="0"/>
              <a:t>25/08/1441</a:t>
            </a:fld>
            <a:endParaRPr lang="fa-IR"/>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fa-IR"/>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lumMod val="75000"/>
                  </a:schemeClr>
                </a:solidFill>
              </a:defRPr>
            </a:lvl1pPr>
          </a:lstStyle>
          <a:p>
            <a:fld id="{E69865BE-B685-42E3-820C-B6ABF3361C1F}" type="slidenum">
              <a:rPr lang="fa-IR" smtClean="0"/>
              <a:t>‹#›</a:t>
            </a:fld>
            <a:endParaRPr lang="fa-IR"/>
          </a:p>
        </p:txBody>
      </p:sp>
    </p:spTree>
    <p:extLst>
      <p:ext uri="{BB962C8B-B14F-4D97-AF65-F5344CB8AC3E}">
        <p14:creationId xmlns:p14="http://schemas.microsoft.com/office/powerpoint/2010/main" val="782607152"/>
      </p:ext>
    </p:extLst>
  </p:cSld>
  <p:clrMap bg1="lt1" tx1="dk1" bg2="lt2" tx2="dk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7" r:id="rId6"/>
    <p:sldLayoutId id="2147483718" r:id="rId7"/>
    <p:sldLayoutId id="2147483719" r:id="rId8"/>
    <p:sldLayoutId id="2147483720" r:id="rId9"/>
    <p:sldLayoutId id="2147483721" r:id="rId10"/>
    <p:sldLayoutId id="2147483722" r:id="rId11"/>
    <p:sldLayoutId id="2147483723" r:id="rId12"/>
    <p:sldLayoutId id="2147483724" r:id="rId13"/>
    <p:sldLayoutId id="2147483725" r:id="rId14"/>
    <p:sldLayoutId id="2147483726" r:id="rId15"/>
    <p:sldLayoutId id="2147483727" r:id="rId16"/>
  </p:sldLayoutIdLst>
  <p:txStyles>
    <p:titleStyle>
      <a:lvl1pPr algn="l" defTabSz="457200" rtl="1" eaLnBrk="1" latinLnBrk="0" hangingPunct="1">
        <a:spcBef>
          <a:spcPct val="0"/>
        </a:spcBef>
        <a:buNone/>
        <a:defRPr sz="3600" kern="1200">
          <a:solidFill>
            <a:schemeClr val="accent1">
              <a:lumMod val="75000"/>
            </a:schemeClr>
          </a:solidFill>
          <a:latin typeface="+mj-lt"/>
          <a:ea typeface="+mj-ea"/>
          <a:cs typeface="+mj-cs"/>
        </a:defRPr>
      </a:lvl1pPr>
      <a:lvl2pPr rtl="1" eaLnBrk="1" hangingPunct="1">
        <a:defRPr>
          <a:solidFill>
            <a:schemeClr val="tx2"/>
          </a:solidFill>
        </a:defRPr>
      </a:lvl2pPr>
      <a:lvl3pPr rtl="1" eaLnBrk="1" hangingPunct="1">
        <a:defRPr>
          <a:solidFill>
            <a:schemeClr val="tx2"/>
          </a:solidFill>
        </a:defRPr>
      </a:lvl3pPr>
      <a:lvl4pPr rtl="1" eaLnBrk="1" hangingPunct="1">
        <a:defRPr>
          <a:solidFill>
            <a:schemeClr val="tx2"/>
          </a:solidFill>
        </a:defRPr>
      </a:lvl4pPr>
      <a:lvl5pPr rtl="1" eaLnBrk="1" hangingPunct="1">
        <a:defRPr>
          <a:solidFill>
            <a:schemeClr val="tx2"/>
          </a:solidFill>
        </a:defRPr>
      </a:lvl5pPr>
      <a:lvl6pPr rtl="1" eaLnBrk="1" hangingPunct="1">
        <a:defRPr>
          <a:solidFill>
            <a:schemeClr val="tx2"/>
          </a:solidFill>
        </a:defRPr>
      </a:lvl6pPr>
      <a:lvl7pPr rtl="1" eaLnBrk="1" hangingPunct="1">
        <a:defRPr>
          <a:solidFill>
            <a:schemeClr val="tx2"/>
          </a:solidFill>
        </a:defRPr>
      </a:lvl7pPr>
      <a:lvl8pPr rtl="1" eaLnBrk="1" hangingPunct="1">
        <a:defRPr>
          <a:solidFill>
            <a:schemeClr val="tx2"/>
          </a:solidFill>
        </a:defRPr>
      </a:lvl8pPr>
      <a:lvl9pPr rtl="1" eaLnBrk="1" hangingPunct="1">
        <a:defRPr>
          <a:solidFill>
            <a:schemeClr val="tx2"/>
          </a:solidFill>
        </a:defRPr>
      </a:lvl9pPr>
    </p:titleStyle>
    <p:bodyStyle>
      <a:lvl1pPr marL="342900" indent="-342900" algn="r" defTabSz="457200" rtl="1" eaLnBrk="1" latinLnBrk="0" hangingPunct="1">
        <a:spcBef>
          <a:spcPts val="1000"/>
        </a:spcBef>
        <a:spcAft>
          <a:spcPts val="0"/>
        </a:spcAft>
        <a:buClr>
          <a:schemeClr val="accent1">
            <a:lumMod val="75000"/>
          </a:schemeClr>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r" defTabSz="457200" rtl="1" eaLnBrk="1" latinLnBrk="0" hangingPunct="1">
        <a:spcBef>
          <a:spcPts val="1000"/>
        </a:spcBef>
        <a:spcAft>
          <a:spcPts val="0"/>
        </a:spcAft>
        <a:buClr>
          <a:schemeClr val="accent1">
            <a:lumMod val="75000"/>
          </a:schemeClr>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r" defTabSz="457200" rtl="1" eaLnBrk="1" latinLnBrk="0" hangingPunct="1">
        <a:spcBef>
          <a:spcPts val="1000"/>
        </a:spcBef>
        <a:spcAft>
          <a:spcPts val="0"/>
        </a:spcAft>
        <a:buClr>
          <a:schemeClr val="accent1">
            <a:lumMod val="75000"/>
          </a:schemeClr>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r" defTabSz="457200" rtl="1"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r" defTabSz="457200" rtl="1"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r" defTabSz="457200" rtl="1"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r" defTabSz="457200" rtl="1"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r" defTabSz="457200" rtl="1"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r" defTabSz="457200" rtl="1"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r" defTabSz="457200" rtl="1" eaLnBrk="1" latinLnBrk="0" hangingPunct="1">
        <a:defRPr sz="1800" kern="1200">
          <a:solidFill>
            <a:schemeClr val="tx1"/>
          </a:solidFill>
          <a:latin typeface="+mn-lt"/>
          <a:ea typeface="+mn-ea"/>
          <a:cs typeface="+mn-cs"/>
        </a:defRPr>
      </a:lvl1pPr>
      <a:lvl2pPr marL="457200" algn="r" defTabSz="457200" rtl="1" eaLnBrk="1" latinLnBrk="0" hangingPunct="1">
        <a:defRPr sz="1800" kern="1200">
          <a:solidFill>
            <a:schemeClr val="tx1"/>
          </a:solidFill>
          <a:latin typeface="+mn-lt"/>
          <a:ea typeface="+mn-ea"/>
          <a:cs typeface="+mn-cs"/>
        </a:defRPr>
      </a:lvl2pPr>
      <a:lvl3pPr marL="914400" algn="r" defTabSz="457200" rtl="1" eaLnBrk="1" latinLnBrk="0" hangingPunct="1">
        <a:defRPr sz="1800" kern="1200">
          <a:solidFill>
            <a:schemeClr val="tx1"/>
          </a:solidFill>
          <a:latin typeface="+mn-lt"/>
          <a:ea typeface="+mn-ea"/>
          <a:cs typeface="+mn-cs"/>
        </a:defRPr>
      </a:lvl3pPr>
      <a:lvl4pPr marL="1371600" algn="r" defTabSz="457200" rtl="1" eaLnBrk="1" latinLnBrk="0" hangingPunct="1">
        <a:defRPr sz="1800" kern="1200">
          <a:solidFill>
            <a:schemeClr val="tx1"/>
          </a:solidFill>
          <a:latin typeface="+mn-lt"/>
          <a:ea typeface="+mn-ea"/>
          <a:cs typeface="+mn-cs"/>
        </a:defRPr>
      </a:lvl4pPr>
      <a:lvl5pPr marL="1828800" algn="r" defTabSz="457200" rtl="1" eaLnBrk="1" latinLnBrk="0" hangingPunct="1">
        <a:defRPr sz="1800" kern="1200">
          <a:solidFill>
            <a:schemeClr val="tx1"/>
          </a:solidFill>
          <a:latin typeface="+mn-lt"/>
          <a:ea typeface="+mn-ea"/>
          <a:cs typeface="+mn-cs"/>
        </a:defRPr>
      </a:lvl5pPr>
      <a:lvl6pPr marL="2286000" algn="r" defTabSz="457200" rtl="1" eaLnBrk="1" latinLnBrk="0" hangingPunct="1">
        <a:defRPr sz="1800" kern="1200">
          <a:solidFill>
            <a:schemeClr val="tx1"/>
          </a:solidFill>
          <a:latin typeface="+mn-lt"/>
          <a:ea typeface="+mn-ea"/>
          <a:cs typeface="+mn-cs"/>
        </a:defRPr>
      </a:lvl6pPr>
      <a:lvl7pPr marL="2743200" algn="r" defTabSz="457200" rtl="1" eaLnBrk="1" latinLnBrk="0" hangingPunct="1">
        <a:defRPr sz="1800" kern="1200">
          <a:solidFill>
            <a:schemeClr val="tx1"/>
          </a:solidFill>
          <a:latin typeface="+mn-lt"/>
          <a:ea typeface="+mn-ea"/>
          <a:cs typeface="+mn-cs"/>
        </a:defRPr>
      </a:lvl7pPr>
      <a:lvl8pPr marL="3200400" algn="r" defTabSz="457200" rtl="1" eaLnBrk="1" latinLnBrk="0" hangingPunct="1">
        <a:defRPr sz="1800" kern="1200">
          <a:solidFill>
            <a:schemeClr val="tx1"/>
          </a:solidFill>
          <a:latin typeface="+mn-lt"/>
          <a:ea typeface="+mn-ea"/>
          <a:cs typeface="+mn-cs"/>
        </a:defRPr>
      </a:lvl8pPr>
      <a:lvl9pPr marL="3657600" algn="r" defTabSz="457200"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media" Target="../media/media2.wma"/><Relationship Id="rId7" Type="http://schemas.openxmlformats.org/officeDocument/2006/relationships/image" Target="../media/image2.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png"/><Relationship Id="rId5" Type="http://schemas.openxmlformats.org/officeDocument/2006/relationships/slideLayout" Target="../slideLayouts/slideLayout1.xml"/><Relationship Id="rId4" Type="http://schemas.openxmlformats.org/officeDocument/2006/relationships/audio" Target="../media/media2.wma"/></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wma"/><Relationship Id="rId1" Type="http://schemas.microsoft.com/office/2007/relationships/media" Target="../media/media11.wma"/><Relationship Id="rId5" Type="http://schemas.openxmlformats.org/officeDocument/2006/relationships/image" Target="../media/image2.png"/><Relationship Id="rId4" Type="http://schemas.openxmlformats.org/officeDocument/2006/relationships/image" Target="../media/image5.jp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wma"/><Relationship Id="rId1" Type="http://schemas.microsoft.com/office/2007/relationships/media" Target="../media/media12.wma"/><Relationship Id="rId5" Type="http://schemas.openxmlformats.org/officeDocument/2006/relationships/image" Target="../media/image2.png"/><Relationship Id="rId4" Type="http://schemas.openxmlformats.org/officeDocument/2006/relationships/image" Target="../media/image6.jp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wma"/><Relationship Id="rId1" Type="http://schemas.microsoft.com/office/2007/relationships/media" Target="../media/media13.wma"/><Relationship Id="rId5" Type="http://schemas.openxmlformats.org/officeDocument/2006/relationships/image" Target="../media/image2.png"/><Relationship Id="rId4" Type="http://schemas.openxmlformats.org/officeDocument/2006/relationships/image" Target="../media/image7.jp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wma"/><Relationship Id="rId1" Type="http://schemas.microsoft.com/office/2007/relationships/media" Target="../media/media14.wma"/><Relationship Id="rId5" Type="http://schemas.openxmlformats.org/officeDocument/2006/relationships/image" Target="../media/image2.png"/><Relationship Id="rId4" Type="http://schemas.openxmlformats.org/officeDocument/2006/relationships/image" Target="../media/image8.jp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wma"/><Relationship Id="rId1" Type="http://schemas.microsoft.com/office/2007/relationships/media" Target="../media/media15.wma"/><Relationship Id="rId5" Type="http://schemas.openxmlformats.org/officeDocument/2006/relationships/image" Target="../media/image2.png"/><Relationship Id="rId4" Type="http://schemas.openxmlformats.org/officeDocument/2006/relationships/image" Target="../media/image9.jp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wma"/><Relationship Id="rId1" Type="http://schemas.microsoft.com/office/2007/relationships/media" Target="../media/media16.wma"/><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wma"/><Relationship Id="rId1" Type="http://schemas.microsoft.com/office/2007/relationships/media" Target="../media/media17.wma"/><Relationship Id="rId6" Type="http://schemas.openxmlformats.org/officeDocument/2006/relationships/image" Target="../media/image2.png"/><Relationship Id="rId5" Type="http://schemas.openxmlformats.org/officeDocument/2006/relationships/image" Target="../media/image10.jpg"/><Relationship Id="rId4" Type="http://schemas.openxmlformats.org/officeDocument/2006/relationships/hyperlink" Target="https://pooyano.com/%D8%A8%D8%AA%D9%86-%D8%B9%D8%A8%D9%88%D8%B1-%D8%AF%D9%87%D9%86%D8%AF%D9%87-%D9%86%D9%88%D8%B1-%D9%84%D8%A7%DB%8C%D8%AA%D8%B1%D8%A7%DA%A9%D8%A7%D9%86/" TargetMode="Externa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wma"/><Relationship Id="rId1" Type="http://schemas.microsoft.com/office/2007/relationships/media" Target="../media/media18.wma"/><Relationship Id="rId6" Type="http://schemas.openxmlformats.org/officeDocument/2006/relationships/image" Target="../media/image2.png"/><Relationship Id="rId5" Type="http://schemas.openxmlformats.org/officeDocument/2006/relationships/image" Target="../media/image11.jpg"/><Relationship Id="rId4" Type="http://schemas.openxmlformats.org/officeDocument/2006/relationships/hyperlink" Target="https://pooyano.com/ntu-singapore-researchers-develop-flexible-concrete-that-resists-cracking/" TargetMode="Externa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wma"/><Relationship Id="rId1" Type="http://schemas.microsoft.com/office/2007/relationships/media" Target="../media/media19.wma"/><Relationship Id="rId6" Type="http://schemas.openxmlformats.org/officeDocument/2006/relationships/image" Target="../media/image2.png"/><Relationship Id="rId5" Type="http://schemas.openxmlformats.org/officeDocument/2006/relationships/image" Target="../media/image12.jpg"/><Relationship Id="rId4" Type="http://schemas.openxmlformats.org/officeDocument/2006/relationships/hyperlink" Target="https://pooyano.com/category/%d8%af%da%a9%d9%88%d8%b1%d8%a7%d8%b3%db%8c%d9%88%d9%86/%d8%b7%d8%b1%d8%a7%d8%ad%db%8c-%d8%af%d8%a7%d8%ae%d9%84%db%8c-%d9%81%d8%b6%d8%a7%d9%87%d8%a7%db%8c-%d8%af%d8%a7%d8%ae%d9%84%db%8c/%d8%b7%d8%b1%d8%a7%d8%ad%db%8c-%d8%af%d8%a7%d8%ae%d9%84%db%8c-%d9%85%d9%86%d8%b2%d9%84-%d9%85%d8%b3%da%a9%d9%88%d9%86%db%8c/%d8%ad%d9%85%d8%a7%d9%85/" TargetMode="Externa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wma"/><Relationship Id="rId1" Type="http://schemas.microsoft.com/office/2007/relationships/media" Target="../media/media20.wma"/><Relationship Id="rId6" Type="http://schemas.openxmlformats.org/officeDocument/2006/relationships/image" Target="../media/image2.png"/><Relationship Id="rId5" Type="http://schemas.openxmlformats.org/officeDocument/2006/relationships/image" Target="../media/image13.jpg"/><Relationship Id="rId4" Type="http://schemas.openxmlformats.org/officeDocument/2006/relationships/hyperlink" Target="https://pooyano.com/category/%d8%af%da%a9%d9%88%d8%b1%d8%a7%d8%b3%db%8c%d9%88%d9%86/%d8%b7%d8%b1%d8%a7%d8%ad%db%8c-%d8%af%d8%a7%d8%ae%d9%84%db%8c-%d9%81%d8%b6%d8%a7%d9%87%d8%a7%db%8c-%d8%af%d8%a7%d8%ae%d9%84%db%8c/%d8%b7%d8%b1%d8%a7%d8%ad%db%8c-%d8%af%d8%a7%d8%ae%d9%84%db%8c-%d9%85%d9%86%d8%b2%d9%84-%d9%85%d8%b3%da%a9%d9%88%d9%86%db%8c/%d8%a2%d8%b4%d9%be%d8%b2%d8%ae%d8%a7%d9%86%d9%87/" TargetMode="Externa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wma"/><Relationship Id="rId1" Type="http://schemas.microsoft.com/office/2007/relationships/media" Target="../media/media3.wma"/><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wma"/><Relationship Id="rId1" Type="http://schemas.microsoft.com/office/2007/relationships/media" Target="../media/media21.wma"/><Relationship Id="rId6" Type="http://schemas.openxmlformats.org/officeDocument/2006/relationships/image" Target="../media/image2.png"/><Relationship Id="rId5" Type="http://schemas.openxmlformats.org/officeDocument/2006/relationships/image" Target="../media/image14.jpg"/><Relationship Id="rId4" Type="http://schemas.openxmlformats.org/officeDocument/2006/relationships/hyperlink" Target="https://pooyano.com/?product_cat=%da%a9%d9%81%d9%be%d9%88%d8%b4" TargetMode="Externa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wma"/><Relationship Id="rId1" Type="http://schemas.microsoft.com/office/2007/relationships/media" Target="../media/media22.wma"/><Relationship Id="rId5" Type="http://schemas.openxmlformats.org/officeDocument/2006/relationships/image" Target="../media/image2.png"/><Relationship Id="rId4" Type="http://schemas.openxmlformats.org/officeDocument/2006/relationships/image" Target="../media/image15.jp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3.wma"/><Relationship Id="rId1" Type="http://schemas.microsoft.com/office/2007/relationships/media" Target="../media/media23.wma"/><Relationship Id="rId5" Type="http://schemas.openxmlformats.org/officeDocument/2006/relationships/image" Target="../media/image2.png"/><Relationship Id="rId4" Type="http://schemas.openxmlformats.org/officeDocument/2006/relationships/image" Target="../media/image16.jp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wma"/><Relationship Id="rId1" Type="http://schemas.microsoft.com/office/2007/relationships/media" Target="../media/media4.wma"/><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wma"/><Relationship Id="rId1" Type="http://schemas.microsoft.com/office/2007/relationships/media" Target="../media/media5.wma"/><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wma"/><Relationship Id="rId1" Type="http://schemas.microsoft.com/office/2007/relationships/media" Target="../media/media6.wma"/><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wma"/><Relationship Id="rId1" Type="http://schemas.microsoft.com/office/2007/relationships/media" Target="../media/media7.wma"/><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wma"/><Relationship Id="rId1" Type="http://schemas.microsoft.com/office/2007/relationships/media" Target="../media/media8.wma"/><Relationship Id="rId5" Type="http://schemas.openxmlformats.org/officeDocument/2006/relationships/image" Target="../media/image2.png"/><Relationship Id="rId4" Type="http://schemas.openxmlformats.org/officeDocument/2006/relationships/hyperlink" Target="https://fa.wikipedia.org/wiki/%D8%A8%D8%AA%D9%86" TargetMode="Externa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wma"/><Relationship Id="rId1" Type="http://schemas.microsoft.com/office/2007/relationships/media" Target="../media/media9.wma"/><Relationship Id="rId5" Type="http://schemas.openxmlformats.org/officeDocument/2006/relationships/image" Target="../media/image2.png"/><Relationship Id="rId4" Type="http://schemas.openxmlformats.org/officeDocument/2006/relationships/image" Target="../media/image3.jp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wma"/><Relationship Id="rId1" Type="http://schemas.microsoft.com/office/2007/relationships/media" Target="../media/media10.wma"/><Relationship Id="rId5" Type="http://schemas.openxmlformats.org/officeDocument/2006/relationships/image" Target="../media/image2.png"/><Relationship Id="rId4" Type="http://schemas.openxmlformats.org/officeDocument/2006/relationships/image" Target="../media/image4.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WhatsApp Video 2020-04-08 at 6.07.29 PM">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0" y="65088"/>
            <a:ext cx="12192000" cy="6727825"/>
          </a:xfrm>
          <a:prstGeom prst="rect">
            <a:avLst/>
          </a:prstGeom>
        </p:spPr>
      </p:pic>
      <p:pic>
        <p:nvPicPr>
          <p:cNvPr id="2" name="Audio 1">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394930168"/>
      </p:ext>
    </p:extLst>
  </p:cSld>
  <p:clrMapOvr>
    <a:masterClrMapping/>
  </p:clrMapOvr>
  <mc:AlternateContent xmlns:mc="http://schemas.openxmlformats.org/markup-compatibility/2006">
    <mc:Choice xmlns:p14="http://schemas.microsoft.com/office/powerpoint/2010/main" Requires="p14">
      <p:transition spd="slow" p14:dur="2000" advTm="16460"/>
    </mc:Choice>
    <mc:Fallback>
      <p:transition spd="slow" advTm="164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5"/>
                                        </p:tgtEl>
                                      </p:cBhvr>
                                    </p:cmd>
                                  </p:childTnLst>
                                </p:cTn>
                              </p:par>
                            </p:childTnLst>
                          </p:cTn>
                        </p:par>
                      </p:childTnLst>
                    </p:cTn>
                  </p:par>
                </p:childTnLst>
              </p:cTn>
              <p:nextCondLst>
                <p:cond evt="onClick" delay="0">
                  <p:tgtEl>
                    <p:spTgt spid="5"/>
                  </p:tgtEl>
                </p:cond>
              </p:nextCondLst>
            </p:seq>
            <p:video>
              <p:cMediaNode vol="80000">
                <p:cTn id="12" fill="hold" display="0">
                  <p:stCondLst>
                    <p:cond delay="indefinite"/>
                  </p:stCondLst>
                </p:cTn>
                <p:tgtEl>
                  <p:spTgt spid="5"/>
                </p:tgtEl>
              </p:cMediaNode>
            </p:video>
            <p:audio isNarration="1">
              <p:cMediaNode vol="80000" showWhenStopped="0">
                <p:cTn id="13" fill="hold" display="0">
                  <p:stCondLst>
                    <p:cond delay="indefinite"/>
                  </p:stCondLst>
                  <p:endCondLst>
                    <p:cond evt="onStopAudio" delay="0">
                      <p:tgtEl>
                        <p:sldTgt/>
                      </p:tgtEl>
                    </p:cond>
                  </p:endCondLst>
                </p:cTn>
                <p:tgtEl>
                  <p:spTgt spid="2"/>
                </p:tgtEl>
              </p:cMediaNode>
            </p:audio>
          </p:childTnLst>
        </p:cTn>
      </p:par>
    </p:tnLst>
  </p:timing>
  <p:extLst>
    <p:ext uri="{E180D4A7-C9FB-4DFB-919C-405C955672EB}">
      <p14:showEvtLst xmlns:p14="http://schemas.microsoft.com/office/powerpoint/2010/main">
        <p14:playEvt time="3707" objId="5"/>
        <p14:stopEvt time="12124" objId="5"/>
      </p14:showEvtLst>
    </p:ext>
  </p:extLs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b="1" dirty="0" smtClean="0">
                <a:cs typeface="B Nazanin" panose="00000400000000000000" pitchFamily="2" charset="-78"/>
              </a:rPr>
              <a:t>کاربرد بتن</a:t>
            </a:r>
            <a:endParaRPr lang="fa-IR" b="1" dirty="0"/>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24270" y="-29711"/>
            <a:ext cx="4561398" cy="6887711"/>
          </a:xfrm>
          <a:prstGeom prst="rect">
            <a:avLst/>
          </a:prstGeom>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4133620932"/>
      </p:ext>
    </p:extLst>
  </p:cSld>
  <p:clrMapOvr>
    <a:masterClrMapping/>
  </p:clrMapOvr>
  <mc:AlternateContent xmlns:mc="http://schemas.openxmlformats.org/markup-compatibility/2006">
    <mc:Choice xmlns:p14="http://schemas.microsoft.com/office/powerpoint/2010/main" Requires="p14">
      <p:transition spd="slow" p14:dur="2000" advTm="45541"/>
    </mc:Choice>
    <mc:Fallback>
      <p:transition spd="slow" advTm="455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b="1" dirty="0" smtClean="0">
                <a:cs typeface="B Nazanin" panose="00000400000000000000" pitchFamily="2" charset="-78"/>
              </a:rPr>
              <a:t>کاربرد بتن</a:t>
            </a:r>
            <a:endParaRPr lang="fa-IR" b="1" dirty="0"/>
          </a:p>
        </p:txBody>
      </p:sp>
      <p:sp>
        <p:nvSpPr>
          <p:cNvPr id="3" name="Content Placeholder 2"/>
          <p:cNvSpPr>
            <a:spLocks noGrp="1"/>
          </p:cNvSpPr>
          <p:nvPr>
            <p:ph idx="1"/>
          </p:nvPr>
        </p:nvSpPr>
        <p:spPr>
          <a:xfrm>
            <a:off x="819000" y="1465129"/>
            <a:ext cx="8596668" cy="3880773"/>
          </a:xfrm>
        </p:spPr>
        <p:txBody>
          <a:bodyPr>
            <a:normAutofit/>
          </a:bodyPr>
          <a:lstStyle/>
          <a:p>
            <a:pPr algn="justLow"/>
            <a:r>
              <a:rPr lang="fa-IR" dirty="0">
                <a:cs typeface="B Nazanin" panose="00000400000000000000" pitchFamily="2" charset="-78"/>
              </a:rPr>
              <a:t>یکی از کاربری های پر طرفدار بتن، استفاده از آن برای کف سازی فضاهای مسکونی و تجاری است به شکلی که بتن با بافت ظریف و خمیری واضافه کردن افزودنی های مختلف بدست می آید و با پوشاندن کف به ضخامت یک سانتیمتر، کفپوش یکپارچه مدرن و جذاب به دست می آید که بافتی مانند سنگ طبیعی دارد و با پوشش کف با ایپاکسی به سطح جذاب براق و صیقلی و مقاوم دست می یابیم.</a:t>
            </a: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35457" y="2654837"/>
            <a:ext cx="6304745" cy="4203163"/>
          </a:xfrm>
          <a:prstGeom prst="rect">
            <a:avLst/>
          </a:prstGeom>
        </p:spPr>
      </p:pic>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012656238"/>
      </p:ext>
    </p:extLst>
  </p:cSld>
  <p:clrMapOvr>
    <a:masterClrMapping/>
  </p:clrMapOvr>
  <mc:AlternateContent xmlns:mc="http://schemas.openxmlformats.org/markup-compatibility/2006">
    <mc:Choice xmlns:p14="http://schemas.microsoft.com/office/powerpoint/2010/main" Requires="p14">
      <p:transition spd="slow" p14:dur="2000" advTm="60475"/>
    </mc:Choice>
    <mc:Fallback>
      <p:transition spd="slow" advTm="604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b="1" dirty="0" smtClean="0">
                <a:cs typeface="B Nazanin" panose="00000400000000000000" pitchFamily="2" charset="-78"/>
              </a:rPr>
              <a:t>کاربرد بتن</a:t>
            </a:r>
            <a:endParaRPr lang="fa-IR" b="1" dirty="0"/>
          </a:p>
        </p:txBody>
      </p:sp>
      <p:sp>
        <p:nvSpPr>
          <p:cNvPr id="3" name="Content Placeholder 2"/>
          <p:cNvSpPr>
            <a:spLocks noGrp="1"/>
          </p:cNvSpPr>
          <p:nvPr>
            <p:ph idx="1"/>
          </p:nvPr>
        </p:nvSpPr>
        <p:spPr>
          <a:xfrm>
            <a:off x="819000" y="1465129"/>
            <a:ext cx="8596668" cy="3880773"/>
          </a:xfrm>
        </p:spPr>
        <p:txBody>
          <a:bodyPr>
            <a:normAutofit/>
          </a:bodyPr>
          <a:lstStyle/>
          <a:p>
            <a:pPr algn="justLow"/>
            <a:r>
              <a:rPr lang="fa-IR" dirty="0">
                <a:cs typeface="B Nazanin" panose="00000400000000000000" pitchFamily="2" charset="-78"/>
              </a:rPr>
              <a:t>کاربرد دیگربتن در معماری داخلی استفاده از آن در قالب صفحات بتنی سبک است که به عنوان صفحه کابینت یابرای ساخت بدنه شومینه ،صفحه میز جلو مبل یا نهار خوری می توان استفاده کرد و باید توجه داشت که بتن باید الزاما اتوکلاو شده و وزنی معادل یک دهم وزن بتن عادی داشته و در محیط قابل استفاده باشد.</a:t>
            </a: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99852" y="2388674"/>
            <a:ext cx="6703989" cy="4469326"/>
          </a:xfrm>
          <a:prstGeom prst="rect">
            <a:avLst/>
          </a:prstGeom>
        </p:spPr>
      </p:pic>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054933107"/>
      </p:ext>
    </p:extLst>
  </p:cSld>
  <p:clrMapOvr>
    <a:masterClrMapping/>
  </p:clrMapOvr>
  <mc:AlternateContent xmlns:mc="http://schemas.openxmlformats.org/markup-compatibility/2006">
    <mc:Choice xmlns:p14="http://schemas.microsoft.com/office/powerpoint/2010/main" Requires="p14">
      <p:transition spd="slow" p14:dur="2000" advTm="59591"/>
    </mc:Choice>
    <mc:Fallback>
      <p:transition spd="slow" advTm="595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b="1" dirty="0" smtClean="0">
                <a:cs typeface="B Nazanin" panose="00000400000000000000" pitchFamily="2" charset="-78"/>
              </a:rPr>
              <a:t>کاربرد بتن</a:t>
            </a:r>
            <a:endParaRPr lang="fa-IR" b="1" dirty="0"/>
          </a:p>
        </p:txBody>
      </p:sp>
      <p:sp>
        <p:nvSpPr>
          <p:cNvPr id="3" name="Content Placeholder 2"/>
          <p:cNvSpPr>
            <a:spLocks noGrp="1"/>
          </p:cNvSpPr>
          <p:nvPr>
            <p:ph idx="1"/>
          </p:nvPr>
        </p:nvSpPr>
        <p:spPr>
          <a:xfrm>
            <a:off x="819000" y="1465129"/>
            <a:ext cx="8596668" cy="3880773"/>
          </a:xfrm>
        </p:spPr>
        <p:txBody>
          <a:bodyPr>
            <a:normAutofit/>
          </a:bodyPr>
          <a:lstStyle/>
          <a:p>
            <a:pPr algn="justLow"/>
            <a:r>
              <a:rPr lang="fa-IR" dirty="0">
                <a:cs typeface="B Nazanin" panose="00000400000000000000" pitchFamily="2" charset="-78"/>
              </a:rPr>
              <a:t>کاربری مناسب  دیگر بتن در معماری داخلی ،استفاده از آن برای ساخت انواع سینک آشپزخانه و روشویی است.</a:t>
            </a: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68032" y="2002307"/>
            <a:ext cx="7283539" cy="4855693"/>
          </a:xfrm>
          <a:prstGeom prst="rect">
            <a:avLst/>
          </a:prstGeom>
        </p:spPr>
      </p:pic>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931972609"/>
      </p:ext>
    </p:extLst>
  </p:cSld>
  <p:clrMapOvr>
    <a:masterClrMapping/>
  </p:clrMapOvr>
  <mc:AlternateContent xmlns:mc="http://schemas.openxmlformats.org/markup-compatibility/2006">
    <mc:Choice xmlns:p14="http://schemas.microsoft.com/office/powerpoint/2010/main" Requires="p14">
      <p:transition spd="slow" p14:dur="2000" advTm="60501"/>
    </mc:Choice>
    <mc:Fallback>
      <p:transition spd="slow" advTm="605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b="1" dirty="0" smtClean="0">
                <a:cs typeface="B Nazanin" panose="00000400000000000000" pitchFamily="2" charset="-78"/>
              </a:rPr>
              <a:t>کاربرد بتن</a:t>
            </a:r>
            <a:endParaRPr lang="fa-IR" b="1" dirty="0"/>
          </a:p>
        </p:txBody>
      </p:sp>
      <p:sp>
        <p:nvSpPr>
          <p:cNvPr id="3" name="Content Placeholder 2"/>
          <p:cNvSpPr>
            <a:spLocks noGrp="1"/>
          </p:cNvSpPr>
          <p:nvPr>
            <p:ph idx="1"/>
          </p:nvPr>
        </p:nvSpPr>
        <p:spPr>
          <a:xfrm>
            <a:off x="819000" y="1465129"/>
            <a:ext cx="8596668" cy="3880773"/>
          </a:xfrm>
        </p:spPr>
        <p:txBody>
          <a:bodyPr>
            <a:normAutofit/>
          </a:bodyPr>
          <a:lstStyle/>
          <a:p>
            <a:pPr algn="justLow"/>
            <a:r>
              <a:rPr lang="fa-IR" dirty="0" smtClean="0">
                <a:cs typeface="B Nazanin" panose="00000400000000000000" pitchFamily="2" charset="-78"/>
              </a:rPr>
              <a:t>این </a:t>
            </a:r>
            <a:r>
              <a:rPr lang="fa-IR" dirty="0">
                <a:cs typeface="B Nazanin" panose="00000400000000000000" pitchFamily="2" charset="-78"/>
              </a:rPr>
              <a:t>روزها سینک های سنگی یکپارچه بسیار پر طرفدارند و به همین سبب می شود در کنار صفحات بتنی روی کابینت یا به تنهایی به صورت قالبی و یکپارچه مورد استفاده قرار گیرند . البته باید در نظر داشت این نوع بتن ضد آب است وبه هیچ عنوان رطوبت و آب را جذب نمی کند و یا عبور نمی دهد .</a:t>
            </a: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64247" y="2465947"/>
            <a:ext cx="6588080" cy="4392053"/>
          </a:xfrm>
          <a:prstGeom prst="rect">
            <a:avLst/>
          </a:prstGeom>
        </p:spPr>
      </p:pic>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089718796"/>
      </p:ext>
    </p:extLst>
  </p:cSld>
  <p:clrMapOvr>
    <a:masterClrMapping/>
  </p:clrMapOvr>
  <mc:AlternateContent xmlns:mc="http://schemas.openxmlformats.org/markup-compatibility/2006">
    <mc:Choice xmlns:p14="http://schemas.microsoft.com/office/powerpoint/2010/main" Requires="p14">
      <p:transition spd="slow" p14:dur="2000" advTm="37042"/>
    </mc:Choice>
    <mc:Fallback>
      <p:transition spd="slow" advTm="370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b="1" dirty="0" smtClean="0">
                <a:cs typeface="B Nazanin" panose="00000400000000000000" pitchFamily="2" charset="-78"/>
              </a:rPr>
              <a:t>کاربرد بتن</a:t>
            </a:r>
            <a:endParaRPr lang="fa-IR" b="1" dirty="0"/>
          </a:p>
        </p:txBody>
      </p:sp>
      <p:sp>
        <p:nvSpPr>
          <p:cNvPr id="3" name="Content Placeholder 2"/>
          <p:cNvSpPr>
            <a:spLocks noGrp="1"/>
          </p:cNvSpPr>
          <p:nvPr>
            <p:ph idx="1"/>
          </p:nvPr>
        </p:nvSpPr>
        <p:spPr>
          <a:xfrm>
            <a:off x="819000" y="1465129"/>
            <a:ext cx="8596668" cy="3880773"/>
          </a:xfrm>
        </p:spPr>
        <p:txBody>
          <a:bodyPr>
            <a:normAutofit/>
          </a:bodyPr>
          <a:lstStyle/>
          <a:p>
            <a:pPr algn="justLow"/>
            <a:r>
              <a:rPr lang="fa-IR" dirty="0">
                <a:cs typeface="B Nazanin" panose="00000400000000000000" pitchFamily="2" charset="-78"/>
              </a:rPr>
              <a:t>استفاده از بتن برای ساخت اشیاء دکوراتیو ،یکی از نمونه های پیشرفت دربتن است که این روزها افزون بر ساخت مبلمان بتنی شاهد تولید انواع و اقسام اشیاء دکوراتیو بتنی هستیم . از گلدان و آباژور تا لوستر و ظرف غذا خوری ، قابلیت های فراوان بتن را در دنیای هنر و معماری معاصر به نمایش می گذارند.</a:t>
            </a: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808453762"/>
      </p:ext>
    </p:extLst>
  </p:cSld>
  <p:clrMapOvr>
    <a:masterClrMapping/>
  </p:clrMapOvr>
  <mc:AlternateContent xmlns:mc="http://schemas.openxmlformats.org/markup-compatibility/2006">
    <mc:Choice xmlns:p14="http://schemas.microsoft.com/office/powerpoint/2010/main" Requires="p14">
      <p:transition spd="slow" p14:dur="2000" advTm="34132"/>
    </mc:Choice>
    <mc:Fallback>
      <p:transition spd="slow" advTm="341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b="1" dirty="0" smtClean="0">
                <a:cs typeface="B Nazanin" panose="00000400000000000000" pitchFamily="2" charset="-78"/>
              </a:rPr>
              <a:t>کاربرد بتن</a:t>
            </a:r>
            <a:endParaRPr lang="fa-IR" b="1" dirty="0"/>
          </a:p>
        </p:txBody>
      </p:sp>
      <p:sp>
        <p:nvSpPr>
          <p:cNvPr id="3" name="Content Placeholder 2"/>
          <p:cNvSpPr>
            <a:spLocks noGrp="1"/>
          </p:cNvSpPr>
          <p:nvPr>
            <p:ph idx="1"/>
          </p:nvPr>
        </p:nvSpPr>
        <p:spPr>
          <a:xfrm>
            <a:off x="3955488" y="1465129"/>
            <a:ext cx="5460180" cy="3880773"/>
          </a:xfrm>
        </p:spPr>
        <p:txBody>
          <a:bodyPr>
            <a:normAutofit/>
          </a:bodyPr>
          <a:lstStyle/>
          <a:p>
            <a:pPr algn="justLow" fontAlgn="base"/>
            <a:r>
              <a:rPr lang="fa-IR" b="1" dirty="0">
                <a:cs typeface="B Nazanin" panose="00000400000000000000" pitchFamily="2" charset="-78"/>
              </a:rPr>
              <a:t>پارتیشن بتنی</a:t>
            </a:r>
            <a:endParaRPr lang="fa-IR" dirty="0">
              <a:cs typeface="B Nazanin" panose="00000400000000000000" pitchFamily="2" charset="-78"/>
            </a:endParaRPr>
          </a:p>
          <a:p>
            <a:pPr marL="0" indent="0" algn="justLow" fontAlgn="base">
              <a:buNone/>
            </a:pPr>
            <a:r>
              <a:rPr lang="fa-IR" dirty="0">
                <a:cs typeface="B Nazanin" panose="00000400000000000000" pitchFamily="2" charset="-78"/>
              </a:rPr>
              <a:t>یکی از جالب ترین مواردی که می توان برای کاربرد </a:t>
            </a:r>
            <a:r>
              <a:rPr lang="fa-IR" dirty="0">
                <a:cs typeface="B Nazanin" panose="00000400000000000000" pitchFamily="2" charset="-78"/>
                <a:hlinkClick r:id="rId4"/>
              </a:rPr>
              <a:t>بتن</a:t>
            </a:r>
            <a:r>
              <a:rPr lang="fa-IR" dirty="0">
                <a:cs typeface="B Nazanin" panose="00000400000000000000" pitchFamily="2" charset="-78"/>
              </a:rPr>
              <a:t> در دکوراسیون داخلی مثال زد، پارتیشن است. پارتیشن ها یا همان دیوارهای جداکننده می توانند بتنی باشند و شخصیت منزل شما را به کلی تغییر دهند. پارتیشن های بتنی را می توانید همراه با اجرای سایر قسمت های دکوراسیون به صورت درجا اجرا کنید یا از پنل های سبک و قابل حمل استفاده کنید.</a:t>
            </a:r>
          </a:p>
        </p:txBody>
      </p:sp>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7338" y="1352282"/>
            <a:ext cx="3628150" cy="5505718"/>
          </a:xfrm>
          <a:prstGeom prst="rect">
            <a:avLst/>
          </a:prstGeom>
        </p:spPr>
      </p:pic>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510471437"/>
      </p:ext>
    </p:extLst>
  </p:cSld>
  <p:clrMapOvr>
    <a:masterClrMapping/>
  </p:clrMapOvr>
  <mc:AlternateContent xmlns:mc="http://schemas.openxmlformats.org/markup-compatibility/2006">
    <mc:Choice xmlns:p14="http://schemas.microsoft.com/office/powerpoint/2010/main" Requires="p14">
      <p:transition spd="slow" p14:dur="2000" advTm="81487"/>
    </mc:Choice>
    <mc:Fallback>
      <p:transition spd="slow" advTm="814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b="1" dirty="0" smtClean="0">
                <a:cs typeface="B Nazanin" panose="00000400000000000000" pitchFamily="2" charset="-78"/>
              </a:rPr>
              <a:t>کاربرد بتن</a:t>
            </a:r>
            <a:endParaRPr lang="fa-IR" b="1" dirty="0"/>
          </a:p>
        </p:txBody>
      </p:sp>
      <p:sp>
        <p:nvSpPr>
          <p:cNvPr id="3" name="Content Placeholder 2"/>
          <p:cNvSpPr>
            <a:spLocks noGrp="1"/>
          </p:cNvSpPr>
          <p:nvPr>
            <p:ph idx="1"/>
          </p:nvPr>
        </p:nvSpPr>
        <p:spPr>
          <a:xfrm>
            <a:off x="3955488" y="1465129"/>
            <a:ext cx="5460180" cy="3880773"/>
          </a:xfrm>
        </p:spPr>
        <p:txBody>
          <a:bodyPr>
            <a:normAutofit/>
          </a:bodyPr>
          <a:lstStyle/>
          <a:p>
            <a:pPr fontAlgn="base"/>
            <a:r>
              <a:rPr lang="fa-IR" b="1" dirty="0">
                <a:cs typeface="B Nazanin" panose="00000400000000000000" pitchFamily="2" charset="-78"/>
              </a:rPr>
              <a:t>دیوارکوب بتنی</a:t>
            </a:r>
            <a:endParaRPr lang="fa-IR" dirty="0">
              <a:cs typeface="B Nazanin" panose="00000400000000000000" pitchFamily="2" charset="-78"/>
            </a:endParaRPr>
          </a:p>
          <a:p>
            <a:pPr marL="0" indent="0" algn="justLow" fontAlgn="base">
              <a:buNone/>
            </a:pPr>
            <a:r>
              <a:rPr lang="fa-IR" dirty="0" smtClean="0">
                <a:cs typeface="B Nazanin" panose="00000400000000000000" pitchFamily="2" charset="-78"/>
              </a:rPr>
              <a:t>از </a:t>
            </a:r>
            <a:r>
              <a:rPr lang="fa-IR" dirty="0">
                <a:cs typeface="B Nazanin" panose="00000400000000000000" pitchFamily="2" charset="-78"/>
              </a:rPr>
              <a:t>دیگر مواردی که می توان جزو کاربردهای بتن در دکوراسیون داخلی به شمار آورد، دیوارکوب های </a:t>
            </a:r>
            <a:r>
              <a:rPr lang="fa-IR" dirty="0">
                <a:cs typeface="B Nazanin" panose="00000400000000000000" pitchFamily="2" charset="-78"/>
                <a:hlinkClick r:id="rId4"/>
              </a:rPr>
              <a:t>بتنی</a:t>
            </a:r>
            <a:r>
              <a:rPr lang="fa-IR" dirty="0">
                <a:cs typeface="B Nazanin" panose="00000400000000000000" pitchFamily="2" charset="-78"/>
              </a:rPr>
              <a:t> است. بتن می تواند جای دیوارکوب ها و کاشی های خسته کننده و تکراری را بگیرد و یک انتخاب متمایز و منحصر به فرد باشد. مزیت دیوارکوب های بتنی در این است که به این راحتی ها خراب شدنی نیستند و خیلی بیش تر از سایر متریال ها عمر می کنند.</a:t>
            </a:r>
          </a:p>
        </p:txBody>
      </p:sp>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1411" y="1465129"/>
            <a:ext cx="3577361" cy="5392871"/>
          </a:xfrm>
          <a:prstGeom prst="rect">
            <a:avLst/>
          </a:prstGeom>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298462493"/>
      </p:ext>
    </p:extLst>
  </p:cSld>
  <p:clrMapOvr>
    <a:masterClrMapping/>
  </p:clrMapOvr>
  <mc:AlternateContent xmlns:mc="http://schemas.openxmlformats.org/markup-compatibility/2006">
    <mc:Choice xmlns:p14="http://schemas.microsoft.com/office/powerpoint/2010/main" Requires="p14">
      <p:transition spd="slow" p14:dur="2000" advTm="57763"/>
    </mc:Choice>
    <mc:Fallback>
      <p:transition spd="slow" advTm="577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b="1" dirty="0" smtClean="0">
                <a:cs typeface="B Nazanin" panose="00000400000000000000" pitchFamily="2" charset="-78"/>
              </a:rPr>
              <a:t>کاربرد بتن</a:t>
            </a:r>
            <a:endParaRPr lang="fa-IR" b="1" dirty="0"/>
          </a:p>
        </p:txBody>
      </p:sp>
      <p:sp>
        <p:nvSpPr>
          <p:cNvPr id="3" name="Content Placeholder 2"/>
          <p:cNvSpPr>
            <a:spLocks noGrp="1"/>
          </p:cNvSpPr>
          <p:nvPr>
            <p:ph idx="1"/>
          </p:nvPr>
        </p:nvSpPr>
        <p:spPr>
          <a:xfrm>
            <a:off x="4237148" y="1465129"/>
            <a:ext cx="5178519" cy="3880773"/>
          </a:xfrm>
        </p:spPr>
        <p:txBody>
          <a:bodyPr>
            <a:normAutofit/>
          </a:bodyPr>
          <a:lstStyle/>
          <a:p>
            <a:pPr algn="justLow" fontAlgn="base"/>
            <a:r>
              <a:rPr lang="fa-IR" b="1" dirty="0">
                <a:cs typeface="B Nazanin" panose="00000400000000000000" pitchFamily="2" charset="-78"/>
              </a:rPr>
              <a:t>روشویی بتنی</a:t>
            </a:r>
            <a:endParaRPr lang="fa-IR" dirty="0">
              <a:cs typeface="B Nazanin" panose="00000400000000000000" pitchFamily="2" charset="-78"/>
            </a:endParaRPr>
          </a:p>
          <a:p>
            <a:pPr marL="0" indent="0" algn="justLow" fontAlgn="base">
              <a:buNone/>
            </a:pPr>
            <a:r>
              <a:rPr lang="fa-IR" dirty="0">
                <a:cs typeface="B Nazanin" panose="00000400000000000000" pitchFamily="2" charset="-78"/>
              </a:rPr>
              <a:t>مسلما کاربرد بتن فقط به اقلام بزرگ و اجرای بدنه و پس زمینه محدود نمی شود. می توان بتن را با خرید وسایل کوچک تر نیز به دکوراسیون منزل آورد. برای مثال، یک روشویی بتنی می تواند گزینه جالبی باشد که شاید هر کسی حضور آن را در فضای </a:t>
            </a:r>
            <a:r>
              <a:rPr lang="fa-IR" dirty="0">
                <a:cs typeface="B Nazanin" panose="00000400000000000000" pitchFamily="2" charset="-78"/>
                <a:hlinkClick r:id="rId4"/>
              </a:rPr>
              <a:t>حمام و سرویس بهداشتی</a:t>
            </a:r>
            <a:r>
              <a:rPr lang="fa-IR" dirty="0">
                <a:cs typeface="B Nazanin" panose="00000400000000000000" pitchFamily="2" charset="-78"/>
              </a:rPr>
              <a:t> خود تجربه نکند. همین نکته هم آن را جذاب و خاص می کند.</a:t>
            </a:r>
          </a:p>
        </p:txBody>
      </p:sp>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5483" y="1300766"/>
            <a:ext cx="3723440" cy="5557234"/>
          </a:xfrm>
          <a:prstGeom prst="rect">
            <a:avLst/>
          </a:prstGeom>
        </p:spPr>
      </p:pic>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927527299"/>
      </p:ext>
    </p:extLst>
  </p:cSld>
  <p:clrMapOvr>
    <a:masterClrMapping/>
  </p:clrMapOvr>
  <mc:AlternateContent xmlns:mc="http://schemas.openxmlformats.org/markup-compatibility/2006">
    <mc:Choice xmlns:p14="http://schemas.microsoft.com/office/powerpoint/2010/main" Requires="p14">
      <p:transition spd="slow" p14:dur="2000" advTm="60454"/>
    </mc:Choice>
    <mc:Fallback>
      <p:transition spd="slow" advTm="604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b="1" dirty="0" smtClean="0">
                <a:cs typeface="B Nazanin" panose="00000400000000000000" pitchFamily="2" charset="-78"/>
              </a:rPr>
              <a:t>کاربرد بتن</a:t>
            </a:r>
            <a:endParaRPr lang="fa-IR" b="1" dirty="0"/>
          </a:p>
        </p:txBody>
      </p:sp>
      <p:sp>
        <p:nvSpPr>
          <p:cNvPr id="3" name="Content Placeholder 2"/>
          <p:cNvSpPr>
            <a:spLocks noGrp="1"/>
          </p:cNvSpPr>
          <p:nvPr>
            <p:ph idx="1"/>
          </p:nvPr>
        </p:nvSpPr>
        <p:spPr>
          <a:xfrm>
            <a:off x="4237148" y="1465129"/>
            <a:ext cx="5178519" cy="3880773"/>
          </a:xfrm>
        </p:spPr>
        <p:txBody>
          <a:bodyPr>
            <a:normAutofit/>
          </a:bodyPr>
          <a:lstStyle/>
          <a:p>
            <a:pPr algn="justLow" fontAlgn="base"/>
            <a:r>
              <a:rPr lang="fa-IR" b="1" dirty="0">
                <a:cs typeface="B Nazanin" panose="00000400000000000000" pitchFamily="2" charset="-78"/>
              </a:rPr>
              <a:t>کانتر </a:t>
            </a:r>
            <a:r>
              <a:rPr lang="fa-IR" b="1" dirty="0" smtClean="0">
                <a:cs typeface="B Nazanin" panose="00000400000000000000" pitchFamily="2" charset="-78"/>
              </a:rPr>
              <a:t>بتنی</a:t>
            </a:r>
            <a:endParaRPr lang="fa-IR" dirty="0">
              <a:cs typeface="B Nazanin" panose="00000400000000000000" pitchFamily="2" charset="-78"/>
            </a:endParaRPr>
          </a:p>
          <a:p>
            <a:pPr marL="0" indent="0" algn="justLow" fontAlgn="base">
              <a:buNone/>
            </a:pPr>
            <a:r>
              <a:rPr lang="fa-IR" dirty="0" smtClean="0">
                <a:cs typeface="B Nazanin" panose="00000400000000000000" pitchFamily="2" charset="-78"/>
              </a:rPr>
              <a:t>اگر </a:t>
            </a:r>
            <a:r>
              <a:rPr lang="fa-IR" dirty="0">
                <a:cs typeface="B Nazanin" panose="00000400000000000000" pitchFamily="2" charset="-78"/>
              </a:rPr>
              <a:t>می خواهید بتن را به فضای آشپزخانه ببرید، می توانید به فکر ساخت یا سفارش یک کانتر خاص و فوق العاده از جنس این متریال سخت و متفاوت باشید. یک کانتر بتنی می تواند شوک بزرگی به دکوراسیون </a:t>
            </a:r>
            <a:r>
              <a:rPr lang="fa-IR" dirty="0">
                <a:cs typeface="B Nazanin" panose="00000400000000000000" pitchFamily="2" charset="-78"/>
                <a:hlinkClick r:id="rId4"/>
              </a:rPr>
              <a:t>آشپزخانه</a:t>
            </a:r>
            <a:r>
              <a:rPr lang="fa-IR" dirty="0">
                <a:cs typeface="B Nazanin" panose="00000400000000000000" pitchFamily="2" charset="-78"/>
              </a:rPr>
              <a:t> و خصوصا اپن آن وارد کند و تغییر خاص و جلب توجه کننده ای ایجاد نماید. این کانتر می تواند نقطه شاخص آشپزخانه تان شود.</a:t>
            </a:r>
          </a:p>
        </p:txBody>
      </p:sp>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7148" y="1313644"/>
            <a:ext cx="3696237" cy="5544355"/>
          </a:xfrm>
          <a:prstGeom prst="rect">
            <a:avLst/>
          </a:prstGeom>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543467278"/>
      </p:ext>
    </p:extLst>
  </p:cSld>
  <p:clrMapOvr>
    <a:masterClrMapping/>
  </p:clrMapOvr>
  <mc:AlternateContent xmlns:mc="http://schemas.openxmlformats.org/markup-compatibility/2006">
    <mc:Choice xmlns:p14="http://schemas.microsoft.com/office/powerpoint/2010/main" Requires="p14">
      <p:transition spd="slow" p14:dur="2000" advTm="59545"/>
    </mc:Choice>
    <mc:Fallback>
      <p:transition spd="slow" advTm="595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84564" y="2404534"/>
            <a:ext cx="8089439" cy="1646302"/>
          </a:xfrm>
        </p:spPr>
        <p:txBody>
          <a:bodyPr/>
          <a:lstStyle/>
          <a:p>
            <a:pPr algn="ctr"/>
            <a:r>
              <a:rPr lang="fa-IR" b="1" dirty="0" smtClean="0">
                <a:cs typeface="B Nazanin" panose="00000400000000000000" pitchFamily="2" charset="-78"/>
              </a:rPr>
              <a:t>بسمه تعالی</a:t>
            </a:r>
            <a:endParaRPr lang="fa-IR" b="1" dirty="0">
              <a:cs typeface="B Nazanin" panose="00000400000000000000" pitchFamily="2" charset="-78"/>
            </a:endParaRPr>
          </a:p>
        </p:txBody>
      </p:sp>
      <p:sp>
        <p:nvSpPr>
          <p:cNvPr id="3" name="Subtitle 2"/>
          <p:cNvSpPr>
            <a:spLocks noGrp="1"/>
          </p:cNvSpPr>
          <p:nvPr>
            <p:ph type="subTitle" idx="1"/>
          </p:nvPr>
        </p:nvSpPr>
        <p:spPr/>
        <p:txBody>
          <a:bodyPr/>
          <a:lstStyle/>
          <a:p>
            <a:endParaRPr lang="fa-I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584282722"/>
      </p:ext>
    </p:extLst>
  </p:cSld>
  <p:clrMapOvr>
    <a:masterClrMapping/>
  </p:clrMapOvr>
  <mc:AlternateContent xmlns:mc="http://schemas.openxmlformats.org/markup-compatibility/2006">
    <mc:Choice xmlns:p14="http://schemas.microsoft.com/office/powerpoint/2010/main" Requires="p14">
      <p:transition spd="slow" p14:dur="2000" advTm="12348"/>
    </mc:Choice>
    <mc:Fallback>
      <p:transition spd="slow" advTm="123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b="1" dirty="0" smtClean="0">
                <a:cs typeface="B Nazanin" panose="00000400000000000000" pitchFamily="2" charset="-78"/>
              </a:rPr>
              <a:t>کاربرد بتن</a:t>
            </a:r>
            <a:endParaRPr lang="fa-IR" b="1" dirty="0"/>
          </a:p>
        </p:txBody>
      </p:sp>
      <p:sp>
        <p:nvSpPr>
          <p:cNvPr id="3" name="Content Placeholder 2"/>
          <p:cNvSpPr>
            <a:spLocks noGrp="1"/>
          </p:cNvSpPr>
          <p:nvPr>
            <p:ph idx="1"/>
          </p:nvPr>
        </p:nvSpPr>
        <p:spPr>
          <a:xfrm>
            <a:off x="4237148" y="1465129"/>
            <a:ext cx="5178519" cy="3880773"/>
          </a:xfrm>
        </p:spPr>
        <p:txBody>
          <a:bodyPr>
            <a:normAutofit/>
          </a:bodyPr>
          <a:lstStyle/>
          <a:p>
            <a:pPr algn="justLow" fontAlgn="base"/>
            <a:r>
              <a:rPr lang="fa-IR" b="1" dirty="0">
                <a:cs typeface="B Nazanin" panose="00000400000000000000" pitchFamily="2" charset="-78"/>
              </a:rPr>
              <a:t>کفپوش بتنی</a:t>
            </a:r>
            <a:endParaRPr lang="fa-IR" dirty="0">
              <a:cs typeface="B Nazanin" panose="00000400000000000000" pitchFamily="2" charset="-78"/>
            </a:endParaRPr>
          </a:p>
          <a:p>
            <a:pPr marL="0" indent="0" algn="justLow" fontAlgn="base">
              <a:buNone/>
            </a:pPr>
            <a:r>
              <a:rPr lang="fa-IR" dirty="0">
                <a:cs typeface="B Nazanin" panose="00000400000000000000" pitchFamily="2" charset="-78"/>
              </a:rPr>
              <a:t>اگر از بتن به عنوان یکی از بهترین متریال های ممکن برای پوشش کف نام ببریم، مطمئنا اغراق نکرده ایم. بتن یک متریال مقاوم با طول عمر زیاد است و کاربرد آن به عنوان کفپوش نیز بسیار مناسب خواهد بود. </a:t>
            </a:r>
            <a:r>
              <a:rPr lang="fa-IR" dirty="0">
                <a:cs typeface="B Nazanin" panose="00000400000000000000" pitchFamily="2" charset="-78"/>
                <a:hlinkClick r:id="rId4"/>
              </a:rPr>
              <a:t>کفپوش</a:t>
            </a:r>
            <a:r>
              <a:rPr lang="fa-IR" dirty="0">
                <a:cs typeface="B Nazanin" panose="00000400000000000000" pitchFamily="2" charset="-78"/>
              </a:rPr>
              <a:t> های بتنی شاید به نظر سرد و بی روح باشند، اما از آن جا که رنگ خنثی دارند با بسیاری از وسایل منزل تان ترکیب فوق العاده ایجاد می کنند.</a:t>
            </a:r>
          </a:p>
        </p:txBody>
      </p:sp>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1526" y="1313645"/>
            <a:ext cx="3683957" cy="5544355"/>
          </a:xfrm>
          <a:prstGeom prst="rect">
            <a:avLst/>
          </a:prstGeom>
        </p:spPr>
      </p:pic>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178267510"/>
      </p:ext>
    </p:extLst>
  </p:cSld>
  <p:clrMapOvr>
    <a:masterClrMapping/>
  </p:clrMapOvr>
  <mc:AlternateContent xmlns:mc="http://schemas.openxmlformats.org/markup-compatibility/2006">
    <mc:Choice xmlns:p14="http://schemas.microsoft.com/office/powerpoint/2010/main" Requires="p14">
      <p:transition spd="slow" p14:dur="2000" advTm="60455"/>
    </mc:Choice>
    <mc:Fallback>
      <p:transition spd="slow" advTm="604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b="1" dirty="0" smtClean="0">
                <a:cs typeface="B Nazanin" panose="00000400000000000000" pitchFamily="2" charset="-78"/>
              </a:rPr>
              <a:t>کاربرد بتن</a:t>
            </a:r>
            <a:endParaRPr lang="fa-IR" b="1" dirty="0"/>
          </a:p>
        </p:txBody>
      </p:sp>
      <p:sp>
        <p:nvSpPr>
          <p:cNvPr id="3" name="Content Placeholder 2"/>
          <p:cNvSpPr>
            <a:spLocks noGrp="1"/>
          </p:cNvSpPr>
          <p:nvPr>
            <p:ph idx="1"/>
          </p:nvPr>
        </p:nvSpPr>
        <p:spPr>
          <a:xfrm>
            <a:off x="4237148" y="1465129"/>
            <a:ext cx="5178519" cy="3880773"/>
          </a:xfrm>
        </p:spPr>
        <p:txBody>
          <a:bodyPr>
            <a:normAutofit/>
          </a:bodyPr>
          <a:lstStyle/>
          <a:p>
            <a:pPr algn="justLow" fontAlgn="base"/>
            <a:r>
              <a:rPr lang="fa-IR" b="1" dirty="0">
                <a:cs typeface="B Nazanin" panose="00000400000000000000" pitchFamily="2" charset="-78"/>
              </a:rPr>
              <a:t>میز بتنی</a:t>
            </a:r>
            <a:endParaRPr lang="fa-IR" dirty="0">
              <a:cs typeface="B Nazanin" panose="00000400000000000000" pitchFamily="2" charset="-78"/>
            </a:endParaRPr>
          </a:p>
          <a:p>
            <a:pPr marL="0" indent="0" algn="justLow" fontAlgn="base">
              <a:buNone/>
            </a:pPr>
            <a:r>
              <a:rPr lang="fa-IR" dirty="0">
                <a:cs typeface="B Nazanin" panose="00000400000000000000" pitchFamily="2" charset="-78"/>
              </a:rPr>
              <a:t>انتخاب بتن به عنوان متریال تشکیل دهنده مبلمان و وسایل منزل، شما را گزینه های بسیار متنوعی مواجه می کند. یکی دیگر از این گزینه ها میز جلومبلی است. با انتخاب یک میز جلومبلی از جنس بتن می توانید تغییر جذابی در چیدمان سالن نشیمن خود به وجود آورید. این میزها کمی سنگین هستند، اما سال های سال عمر خواهند کرد.</a:t>
            </a:r>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8514" y="1465129"/>
            <a:ext cx="3595247" cy="5392871"/>
          </a:xfrm>
          <a:prstGeom prst="rect">
            <a:avLst/>
          </a:prstGeom>
        </p:spPr>
      </p:pic>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953878995"/>
      </p:ext>
    </p:extLst>
  </p:cSld>
  <p:clrMapOvr>
    <a:masterClrMapping/>
  </p:clrMapOvr>
  <mc:AlternateContent xmlns:mc="http://schemas.openxmlformats.org/markup-compatibility/2006">
    <mc:Choice xmlns:p14="http://schemas.microsoft.com/office/powerpoint/2010/main" Requires="p14">
      <p:transition spd="slow" p14:dur="2000" advTm="60408"/>
    </mc:Choice>
    <mc:Fallback>
      <p:transition spd="slow" advTm="604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b="1" dirty="0" smtClean="0">
                <a:cs typeface="B Nazanin" panose="00000400000000000000" pitchFamily="2" charset="-78"/>
              </a:rPr>
              <a:t>کاربرد بتن</a:t>
            </a:r>
            <a:endParaRPr lang="fa-IR" b="1" dirty="0"/>
          </a:p>
        </p:txBody>
      </p:sp>
      <p:sp>
        <p:nvSpPr>
          <p:cNvPr id="3" name="Content Placeholder 2"/>
          <p:cNvSpPr>
            <a:spLocks noGrp="1"/>
          </p:cNvSpPr>
          <p:nvPr>
            <p:ph idx="1"/>
          </p:nvPr>
        </p:nvSpPr>
        <p:spPr>
          <a:xfrm>
            <a:off x="4237148" y="1465129"/>
            <a:ext cx="5178519" cy="3880773"/>
          </a:xfrm>
        </p:spPr>
        <p:txBody>
          <a:bodyPr>
            <a:normAutofit/>
          </a:bodyPr>
          <a:lstStyle/>
          <a:p>
            <a:pPr algn="justLow" fontAlgn="base"/>
            <a:r>
              <a:rPr lang="fa-IR" b="1" dirty="0">
                <a:cs typeface="B Nazanin" panose="00000400000000000000" pitchFamily="2" charset="-78"/>
              </a:rPr>
              <a:t>وان بتنی</a:t>
            </a:r>
            <a:endParaRPr lang="fa-IR" dirty="0">
              <a:cs typeface="B Nazanin" panose="00000400000000000000" pitchFamily="2" charset="-78"/>
            </a:endParaRPr>
          </a:p>
          <a:p>
            <a:pPr marL="0" indent="0" algn="justLow" fontAlgn="base">
              <a:buNone/>
            </a:pPr>
            <a:r>
              <a:rPr lang="fa-IR" dirty="0">
                <a:cs typeface="B Nazanin" panose="00000400000000000000" pitchFamily="2" charset="-78"/>
              </a:rPr>
              <a:t>برای کسانی که به دنبال تمایز هستند و دکوراسیون بخش های مختلف منزل خود را در خاص ترین شکل ممکن ترجیح می دهند، انتخاب بتن به عنوان متریال اصلی وان حمام کار عجیبی نیست. </a:t>
            </a: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5008" y="1365160"/>
            <a:ext cx="3640603" cy="5492839"/>
          </a:xfrm>
          <a:prstGeom prst="rect">
            <a:avLst/>
          </a:prstGeom>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556675196"/>
      </p:ext>
    </p:extLst>
  </p:cSld>
  <p:clrMapOvr>
    <a:masterClrMapping/>
  </p:clrMapOvr>
  <mc:AlternateContent xmlns:mc="http://schemas.openxmlformats.org/markup-compatibility/2006">
    <mc:Choice xmlns:p14="http://schemas.microsoft.com/office/powerpoint/2010/main" Requires="p14">
      <p:transition spd="slow" p14:dur="2000" advTm="63066"/>
    </mc:Choice>
    <mc:Fallback>
      <p:transition spd="slow" advTm="630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84564" y="2404534"/>
            <a:ext cx="8089439" cy="1646302"/>
          </a:xfrm>
        </p:spPr>
        <p:txBody>
          <a:bodyPr/>
          <a:lstStyle/>
          <a:p>
            <a:r>
              <a:rPr lang="fa-IR" b="1" dirty="0" smtClean="0">
                <a:cs typeface="B Nazanin" panose="00000400000000000000" pitchFamily="2" charset="-78"/>
              </a:rPr>
              <a:t>کارگاه فناوری و ساخت 1</a:t>
            </a:r>
            <a:endParaRPr lang="fa-IR" b="1" dirty="0">
              <a:cs typeface="B Nazanin" panose="00000400000000000000" pitchFamily="2" charset="-78"/>
            </a:endParaRPr>
          </a:p>
        </p:txBody>
      </p:sp>
      <p:sp>
        <p:nvSpPr>
          <p:cNvPr id="3" name="Subtitle 2"/>
          <p:cNvSpPr>
            <a:spLocks noGrp="1"/>
          </p:cNvSpPr>
          <p:nvPr>
            <p:ph type="subTitle" idx="1"/>
          </p:nvPr>
        </p:nvSpPr>
        <p:spPr/>
        <p:txBody>
          <a:bodyPr/>
          <a:lstStyle/>
          <a:p>
            <a:endParaRPr lang="fa-I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696792041"/>
      </p:ext>
    </p:extLst>
  </p:cSld>
  <p:clrMapOvr>
    <a:masterClrMapping/>
  </p:clrMapOvr>
  <mc:AlternateContent xmlns:mc="http://schemas.openxmlformats.org/markup-compatibility/2006">
    <mc:Choice xmlns:p14="http://schemas.microsoft.com/office/powerpoint/2010/main" Requires="p14">
      <p:transition spd="slow" p14:dur="2000" advTm="1224"/>
    </mc:Choice>
    <mc:Fallback>
      <p:transition spd="slow" advTm="12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1777286" y="2031047"/>
            <a:ext cx="7509598" cy="1948525"/>
          </a:xfrm>
        </p:spPr>
        <p:txBody>
          <a:bodyPr/>
          <a:lstStyle/>
          <a:p>
            <a:pPr algn="justLow"/>
            <a:r>
              <a:rPr lang="fa-IR" sz="4400" b="1" dirty="0">
                <a:cs typeface="B Nazanin" panose="00000400000000000000" pitchFamily="2" charset="-78"/>
              </a:rPr>
              <a:t>آشنایي با خصوصیات ملات سیمان و بتن و کاربرد آنها در معماري داخلي و تزیینات</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787478647"/>
      </p:ext>
    </p:extLst>
  </p:cSld>
  <p:clrMapOvr>
    <a:masterClrMapping/>
  </p:clrMapOvr>
  <mc:AlternateContent xmlns:mc="http://schemas.openxmlformats.org/markup-compatibility/2006">
    <mc:Choice xmlns:p14="http://schemas.microsoft.com/office/powerpoint/2010/main" Requires="p14">
      <p:transition spd="slow" p14:dur="2000" advTm="21007"/>
    </mc:Choice>
    <mc:Fallback>
      <p:transition spd="slow" advTm="210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b="1" dirty="0" smtClean="0">
                <a:cs typeface="B Nazanin" panose="00000400000000000000" pitchFamily="2" charset="-78"/>
              </a:rPr>
              <a:t>تعریف بتن</a:t>
            </a:r>
            <a:endParaRPr lang="fa-IR" b="1" dirty="0">
              <a:cs typeface="B Nazanin" panose="00000400000000000000" pitchFamily="2" charset="-78"/>
            </a:endParaRPr>
          </a:p>
        </p:txBody>
      </p:sp>
      <p:sp>
        <p:nvSpPr>
          <p:cNvPr id="3" name="Content Placeholder 2"/>
          <p:cNvSpPr>
            <a:spLocks noGrp="1"/>
          </p:cNvSpPr>
          <p:nvPr>
            <p:ph idx="1"/>
          </p:nvPr>
        </p:nvSpPr>
        <p:spPr>
          <a:xfrm>
            <a:off x="677334" y="1722707"/>
            <a:ext cx="8596668" cy="3880773"/>
          </a:xfrm>
        </p:spPr>
        <p:txBody>
          <a:bodyPr/>
          <a:lstStyle/>
          <a:p>
            <a:pPr algn="justLow"/>
            <a:r>
              <a:rPr lang="fa-IR" dirty="0">
                <a:cs typeface="B Nazanin" panose="00000400000000000000" pitchFamily="2" charset="-78"/>
              </a:rPr>
              <a:t>بتن که در زبان انگلیسی و فرانسوی به ترتیب با نام های </a:t>
            </a:r>
            <a:r>
              <a:rPr lang="en-US" dirty="0" smtClean="0">
                <a:cs typeface="B Nazanin" panose="00000400000000000000" pitchFamily="2" charset="-78"/>
              </a:rPr>
              <a:t>Concrete </a:t>
            </a:r>
            <a:r>
              <a:rPr lang="fa-IR" dirty="0">
                <a:cs typeface="B Nazanin" panose="00000400000000000000" pitchFamily="2" charset="-78"/>
              </a:rPr>
              <a:t>و </a:t>
            </a:r>
            <a:r>
              <a:rPr lang="en-US" dirty="0" err="1" smtClean="0">
                <a:cs typeface="B Nazanin" panose="00000400000000000000" pitchFamily="2" charset="-78"/>
              </a:rPr>
              <a:t>Beton</a:t>
            </a:r>
            <a:r>
              <a:rPr lang="en-US" dirty="0" smtClean="0">
                <a:cs typeface="B Nazanin" panose="00000400000000000000" pitchFamily="2" charset="-78"/>
              </a:rPr>
              <a:t> </a:t>
            </a:r>
            <a:r>
              <a:rPr lang="fa-IR" dirty="0" smtClean="0">
                <a:cs typeface="B Nazanin" panose="00000400000000000000" pitchFamily="2" charset="-78"/>
              </a:rPr>
              <a:t> شناخته </a:t>
            </a:r>
            <a:r>
              <a:rPr lang="fa-IR" dirty="0">
                <a:cs typeface="B Nazanin" panose="00000400000000000000" pitchFamily="2" charset="-78"/>
              </a:rPr>
              <a:t>می شود، اغلب به صورت ترکیبی از سیمان، آب و مصالح سنگی دانه بندی شده است. این ترکیب در طول تاریخ دچار تغییرات زیادی شده است.</a:t>
            </a: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549518623"/>
      </p:ext>
    </p:extLst>
  </p:cSld>
  <p:clrMapOvr>
    <a:masterClrMapping/>
  </p:clrMapOvr>
  <mc:AlternateContent xmlns:mc="http://schemas.openxmlformats.org/markup-compatibility/2006">
    <mc:Choice xmlns:p14="http://schemas.microsoft.com/office/powerpoint/2010/main" Requires="p14">
      <p:transition spd="slow" p14:dur="2000" advTm="37678"/>
    </mc:Choice>
    <mc:Fallback>
      <p:transition spd="slow" advTm="376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fa-IR" b="1" cap="all" dirty="0" smtClean="0">
                <a:cs typeface="B Nazanin" panose="00000400000000000000" pitchFamily="2" charset="-78"/>
              </a:rPr>
              <a:t>خواص بتن</a:t>
            </a:r>
            <a:endParaRPr lang="fa-IR" b="1" cap="all" dirty="0">
              <a:cs typeface="B Nazanin" panose="00000400000000000000" pitchFamily="2" charset="-78"/>
            </a:endParaRPr>
          </a:p>
        </p:txBody>
      </p:sp>
      <p:sp>
        <p:nvSpPr>
          <p:cNvPr id="3" name="Content Placeholder 2"/>
          <p:cNvSpPr>
            <a:spLocks noGrp="1"/>
          </p:cNvSpPr>
          <p:nvPr>
            <p:ph idx="1"/>
          </p:nvPr>
        </p:nvSpPr>
        <p:spPr/>
        <p:txBody>
          <a:bodyPr>
            <a:normAutofit lnSpcReduction="10000"/>
          </a:bodyPr>
          <a:lstStyle/>
          <a:p>
            <a:pPr marL="0" indent="0">
              <a:buNone/>
            </a:pPr>
            <a:r>
              <a:rPr lang="fa-IR" dirty="0">
                <a:cs typeface="B Nazanin" panose="00000400000000000000" pitchFamily="2" charset="-78"/>
              </a:rPr>
              <a:t>بتن تزئینی ماده ای است که ویژگی های منحصر به فردی دارد:</a:t>
            </a:r>
          </a:p>
          <a:p>
            <a:r>
              <a:rPr lang="fa-IR" dirty="0">
                <a:cs typeface="B Nazanin" panose="00000400000000000000" pitchFamily="2" charset="-78"/>
              </a:rPr>
              <a:t>• دوام بالا</a:t>
            </a:r>
          </a:p>
          <a:p>
            <a:r>
              <a:rPr lang="fa-IR" dirty="0">
                <a:cs typeface="B Nazanin" panose="00000400000000000000" pitchFamily="2" charset="-78"/>
              </a:rPr>
              <a:t>• فراوانی و در دسترس بودن مصالح</a:t>
            </a:r>
          </a:p>
          <a:p>
            <a:r>
              <a:rPr lang="fa-IR" dirty="0">
                <a:cs typeface="B Nazanin" panose="00000400000000000000" pitchFamily="2" charset="-78"/>
              </a:rPr>
              <a:t>• ارزان بودن</a:t>
            </a:r>
          </a:p>
          <a:p>
            <a:r>
              <a:rPr lang="fa-IR" dirty="0">
                <a:cs typeface="B Nazanin" panose="00000400000000000000" pitchFamily="2" charset="-78"/>
              </a:rPr>
              <a:t>• مقاوم در برابر جذب آب و رطوبت</a:t>
            </a:r>
          </a:p>
          <a:p>
            <a:r>
              <a:rPr lang="fa-IR" dirty="0">
                <a:cs typeface="B Nazanin" panose="00000400000000000000" pitchFamily="2" charset="-78"/>
              </a:rPr>
              <a:t>• مقاوم در برابر آتش سوزی</a:t>
            </a:r>
          </a:p>
          <a:p>
            <a:r>
              <a:rPr lang="fa-IR" dirty="0">
                <a:cs typeface="B Nazanin" panose="00000400000000000000" pitchFamily="2" charset="-78"/>
              </a:rPr>
              <a:t>• شکل پذیری مناسب</a:t>
            </a:r>
          </a:p>
          <a:p>
            <a:r>
              <a:rPr lang="fa-IR" dirty="0">
                <a:cs typeface="B Nazanin" panose="00000400000000000000" pitchFamily="2" charset="-78"/>
              </a:rPr>
              <a:t>• سهولت در اجرا</a:t>
            </a:r>
          </a:p>
          <a:p>
            <a:r>
              <a:rPr lang="fa-IR" dirty="0">
                <a:cs typeface="B Nazanin" panose="00000400000000000000" pitchFamily="2" charset="-78"/>
              </a:rPr>
              <a:t>• زیبایی و جذابیت</a:t>
            </a:r>
          </a:p>
          <a:p>
            <a:r>
              <a:rPr lang="fa-IR" dirty="0">
                <a:cs typeface="B Nazanin" panose="00000400000000000000" pitchFamily="2" charset="-78"/>
              </a:rPr>
              <a:t>• تزئینات بتنی</a:t>
            </a: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908593725"/>
      </p:ext>
    </p:extLst>
  </p:cSld>
  <p:clrMapOvr>
    <a:masterClrMapping/>
  </p:clrMapOvr>
  <mc:AlternateContent xmlns:mc="http://schemas.openxmlformats.org/markup-compatibility/2006">
    <mc:Choice xmlns:p14="http://schemas.microsoft.com/office/powerpoint/2010/main" Requires="p14">
      <p:transition spd="slow" p14:dur="2000" advTm="109457"/>
    </mc:Choice>
    <mc:Fallback>
      <p:transition spd="slow" advTm="1094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b="1" dirty="0" smtClean="0">
                <a:cs typeface="B Nazanin" panose="00000400000000000000" pitchFamily="2" charset="-78"/>
              </a:rPr>
              <a:t>کاربرد بتن</a:t>
            </a:r>
            <a:endParaRPr lang="fa-IR" b="1" dirty="0"/>
          </a:p>
        </p:txBody>
      </p:sp>
      <p:sp>
        <p:nvSpPr>
          <p:cNvPr id="3" name="Content Placeholder 2"/>
          <p:cNvSpPr>
            <a:spLocks noGrp="1"/>
          </p:cNvSpPr>
          <p:nvPr>
            <p:ph idx="1"/>
          </p:nvPr>
        </p:nvSpPr>
        <p:spPr>
          <a:xfrm>
            <a:off x="819000" y="1465129"/>
            <a:ext cx="8596668" cy="3880773"/>
          </a:xfrm>
        </p:spPr>
        <p:txBody>
          <a:bodyPr>
            <a:normAutofit/>
          </a:bodyPr>
          <a:lstStyle/>
          <a:p>
            <a:pPr algn="justLow"/>
            <a:r>
              <a:rPr lang="fa-IR" dirty="0">
                <a:cs typeface="B Nazanin" panose="00000400000000000000" pitchFamily="2" charset="-78"/>
              </a:rPr>
              <a:t>یکی از کاربردی ترین  مصالحی که سالهااست مورد استفاده قرار می گیرد و هر روزعلم و هنر معماری به توانمندی های بیشتر آن واقف می شود کاربرد</a:t>
            </a:r>
            <a:r>
              <a:rPr lang="fa-IR" dirty="0">
                <a:cs typeface="B Nazanin" panose="00000400000000000000" pitchFamily="2" charset="-78"/>
                <a:hlinkClick r:id="rId4"/>
              </a:rPr>
              <a:t> بتن </a:t>
            </a:r>
            <a:r>
              <a:rPr lang="fa-IR" dirty="0">
                <a:cs typeface="B Nazanin" panose="00000400000000000000" pitchFamily="2" charset="-78"/>
              </a:rPr>
              <a:t>است، همان ترکیب ساده آب، سیمان و ماسه که همین ترکیب امروزه با افزودنی ها و فرایند های متعدد ساخت و فراوری ، توانمندی های بسیار برای تولید انواع سنگ با قیمت مناسب ، وزن کم ، دوام بالا واز همه مهمتر درمعماری ،فرم پذیری بی نظیر پیش روی ما قرار می دهد</a:t>
            </a:r>
            <a:r>
              <a:rPr lang="fa-IR" dirty="0" smtClean="0">
                <a:cs typeface="B Nazanin" panose="00000400000000000000" pitchFamily="2" charset="-78"/>
              </a:rPr>
              <a:t>. </a:t>
            </a:r>
          </a:p>
          <a:p>
            <a:pPr algn="justLow"/>
            <a:r>
              <a:rPr lang="fa-IR" dirty="0">
                <a:cs typeface="B Nazanin" panose="00000400000000000000" pitchFamily="2" charset="-78"/>
              </a:rPr>
              <a:t>بتن دقیقا به همان اندازه که سرد است، جذابیت بصری دارد و اگر به درستی در طراحی داخلی استفاده شود، بسیار متفاوت تر از آن چیزی خواهد بود که تصورش را می کنید. حالا وقت آن است که بتن را بشناسید و با روی دیگر آن که شاید تا به حال ندیده باشید، ارتباط برقرار کنید</a:t>
            </a:r>
            <a:r>
              <a:rPr lang="fa-IR" dirty="0" smtClean="0">
                <a:cs typeface="B Nazanin" panose="00000400000000000000" pitchFamily="2" charset="-78"/>
              </a:rPr>
              <a:t>. </a:t>
            </a:r>
            <a:r>
              <a:rPr lang="fa-IR" dirty="0">
                <a:cs typeface="B Nazanin" panose="00000400000000000000" pitchFamily="2" charset="-78"/>
              </a:rPr>
              <a:t>برای این که این متریال سرد و صنعتی را مهمان فضای منزل خود کنید، راه های بسیار مختلفی وجود دارد. بتن در طراحی و اجرای بخش های مختلف کاربرد دارد و بنا به تمایل شما می تواند در دکوراسیون قسمتی که مد نظر دارید به کار رود.</a:t>
            </a:r>
            <a:endParaRPr lang="fa-IR" dirty="0" smtClean="0">
              <a:cs typeface="B Nazanin" panose="00000400000000000000" pitchFamily="2" charset="-78"/>
            </a:endParaRPr>
          </a:p>
          <a:p>
            <a:pPr algn="justLow"/>
            <a:endParaRPr lang="fa-IR" dirty="0">
              <a:cs typeface="B Nazanin" panose="00000400000000000000" pitchFamily="2" charset="-78"/>
            </a:endParaRPr>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098227378"/>
      </p:ext>
    </p:extLst>
  </p:cSld>
  <p:clrMapOvr>
    <a:masterClrMapping/>
  </p:clrMapOvr>
  <mc:AlternateContent xmlns:mc="http://schemas.openxmlformats.org/markup-compatibility/2006">
    <mc:Choice xmlns:p14="http://schemas.microsoft.com/office/powerpoint/2010/main" Requires="p14">
      <p:transition spd="slow" p14:dur="2000" advTm="143616"/>
    </mc:Choice>
    <mc:Fallback>
      <p:transition spd="slow" advTm="1436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b="1" dirty="0" smtClean="0">
                <a:cs typeface="B Nazanin" panose="00000400000000000000" pitchFamily="2" charset="-78"/>
              </a:rPr>
              <a:t>کاربرد بتن</a:t>
            </a:r>
            <a:endParaRPr lang="fa-IR" b="1" dirty="0"/>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428223"/>
            <a:ext cx="9543245" cy="5429777"/>
          </a:xfrm>
          <a:prstGeom prst="rect">
            <a:avLst/>
          </a:prstGeom>
        </p:spPr>
      </p:pic>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012016964"/>
      </p:ext>
    </p:extLst>
  </p:cSld>
  <p:clrMapOvr>
    <a:masterClrMapping/>
  </p:clrMapOvr>
  <mc:AlternateContent xmlns:mc="http://schemas.openxmlformats.org/markup-compatibility/2006">
    <mc:Choice xmlns:p14="http://schemas.microsoft.com/office/powerpoint/2010/main" Requires="p14">
      <p:transition spd="slow" p14:dur="2000" advTm="22778"/>
    </mc:Choice>
    <mc:Fallback>
      <p:transition spd="slow" advTm="227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b="1" dirty="0" smtClean="0">
                <a:cs typeface="B Nazanin" panose="00000400000000000000" pitchFamily="2" charset="-78"/>
              </a:rPr>
              <a:t>کاربرد بتن</a:t>
            </a:r>
            <a:endParaRPr lang="fa-IR" b="1" dirty="0"/>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24270" y="15903"/>
            <a:ext cx="4561398" cy="6842097"/>
          </a:xfrm>
          <a:prstGeom prst="rect">
            <a:avLst/>
          </a:prstGeom>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609612585"/>
      </p:ext>
    </p:extLst>
  </p:cSld>
  <p:clrMapOvr>
    <a:masterClrMapping/>
  </p:clrMapOvr>
  <mc:AlternateContent xmlns:mc="http://schemas.openxmlformats.org/markup-compatibility/2006">
    <mc:Choice xmlns:p14="http://schemas.microsoft.com/office/powerpoint/2010/main" Requires="p14">
      <p:transition spd="slow" p14:dur="2000" advTm="10515"/>
    </mc:Choice>
    <mc:Fallback>
      <p:transition spd="slow" advTm="105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theme/theme1.xml><?xml version="1.0" encoding="utf-8"?>
<a:theme xmlns:a="http://schemas.openxmlformats.org/drawingml/2006/main" name="Facet">
  <a:themeElements>
    <a:clrScheme name="Red">
      <a:dk1>
        <a:sysClr val="windowText" lastClr="000000"/>
      </a:dk1>
      <a:lt1>
        <a:sysClr val="window" lastClr="FFFFFF"/>
      </a:lt1>
      <a:dk2>
        <a:srgbClr val="323232"/>
      </a:dk2>
      <a:lt2>
        <a:srgbClr val="E5C243"/>
      </a:lt2>
      <a:accent1>
        <a:srgbClr val="A5300F"/>
      </a:accent1>
      <a:accent2>
        <a:srgbClr val="D55816"/>
      </a:accent2>
      <a:accent3>
        <a:srgbClr val="E19825"/>
      </a:accent3>
      <a:accent4>
        <a:srgbClr val="B19C7D"/>
      </a:accent4>
      <a:accent5>
        <a:srgbClr val="7F5F52"/>
      </a:accent5>
      <a:accent6>
        <a:srgbClr val="B27D49"/>
      </a:accent6>
      <a:hlink>
        <a:srgbClr val="6B9F25"/>
      </a:hlink>
      <a:folHlink>
        <a:srgbClr val="B26B02"/>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23659B44-6E34-4CE8-8F0D-387DA7996826}"/>
    </a:ext>
  </a:extLst>
</a:theme>
</file>

<file path=docProps/app.xml><?xml version="1.0" encoding="utf-8"?>
<Properties xmlns="http://schemas.openxmlformats.org/officeDocument/2006/extended-properties" xmlns:vt="http://schemas.openxmlformats.org/officeDocument/2006/docPropsVTypes">
  <Template>Facet</Template>
  <TotalTime>236</TotalTime>
  <Words>706</Words>
  <Application>Microsoft Office PowerPoint</Application>
  <PresentationFormat>Widescreen</PresentationFormat>
  <Paragraphs>53</Paragraphs>
  <Slides>22</Slides>
  <Notes>0</Notes>
  <HiddenSlides>0</HiddenSlides>
  <MMClips>23</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22</vt:i4>
      </vt:variant>
    </vt:vector>
  </HeadingPairs>
  <TitlesOfParts>
    <vt:vector size="28" baseType="lpstr">
      <vt:lpstr>Arial</vt:lpstr>
      <vt:lpstr>B Nazanin</vt:lpstr>
      <vt:lpstr>Tahoma</vt:lpstr>
      <vt:lpstr>Trebuchet MS</vt:lpstr>
      <vt:lpstr>Wingdings 3</vt:lpstr>
      <vt:lpstr>Facet</vt:lpstr>
      <vt:lpstr>PowerPoint Presentation</vt:lpstr>
      <vt:lpstr>بسمه تعالی</vt:lpstr>
      <vt:lpstr>کارگاه فناوری و ساخت 1</vt:lpstr>
      <vt:lpstr>آشنایي با خصوصیات ملات سیمان و بتن و کاربرد آنها در معماري داخلي و تزیینات</vt:lpstr>
      <vt:lpstr>تعریف بتن</vt:lpstr>
      <vt:lpstr>خواص بتن</vt:lpstr>
      <vt:lpstr>کاربرد بتن</vt:lpstr>
      <vt:lpstr>کاربرد بتن</vt:lpstr>
      <vt:lpstr>کاربرد بتن</vt:lpstr>
      <vt:lpstr>کاربرد بتن</vt:lpstr>
      <vt:lpstr>کاربرد بتن</vt:lpstr>
      <vt:lpstr>کاربرد بتن</vt:lpstr>
      <vt:lpstr>کاربرد بتن</vt:lpstr>
      <vt:lpstr>کاربرد بتن</vt:lpstr>
      <vt:lpstr>کاربرد بتن</vt:lpstr>
      <vt:lpstr>کاربرد بتن</vt:lpstr>
      <vt:lpstr>کاربرد بتن</vt:lpstr>
      <vt:lpstr>کاربرد بتن</vt:lpstr>
      <vt:lpstr>کاربرد بتن</vt:lpstr>
      <vt:lpstr>کاربرد بتن</vt:lpstr>
      <vt:lpstr>کاربرد بتن</vt:lpstr>
      <vt:lpstr>کاربرد بتن</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بارهای وارد بر ساختمان</dc:title>
  <dc:creator>my system</dc:creator>
  <cp:lastModifiedBy>my system</cp:lastModifiedBy>
  <cp:revision>23</cp:revision>
  <dcterms:created xsi:type="dcterms:W3CDTF">2020-04-01T12:24:26Z</dcterms:created>
  <dcterms:modified xsi:type="dcterms:W3CDTF">2020-04-18T12:08:36Z</dcterms:modified>
</cp:coreProperties>
</file>