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8" r:id="rId1"/>
  </p:sldMasterIdLst>
  <p:sldIdLst>
    <p:sldId id="256" r:id="rId2"/>
    <p:sldId id="341" r:id="rId3"/>
    <p:sldId id="257" r:id="rId4"/>
    <p:sldId id="272" r:id="rId5"/>
    <p:sldId id="259" r:id="rId6"/>
    <p:sldId id="332" r:id="rId7"/>
    <p:sldId id="261" r:id="rId8"/>
    <p:sldId id="333" r:id="rId9"/>
    <p:sldId id="262" r:id="rId10"/>
    <p:sldId id="336" r:id="rId11"/>
    <p:sldId id="334" r:id="rId12"/>
    <p:sldId id="335" r:id="rId13"/>
    <p:sldId id="263" r:id="rId14"/>
    <p:sldId id="337" r:id="rId15"/>
    <p:sldId id="273" r:id="rId16"/>
    <p:sldId id="338" r:id="rId17"/>
    <p:sldId id="339" r:id="rId18"/>
    <p:sldId id="340" r:id="rId1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793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185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55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398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3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928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290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023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65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43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281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15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430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86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90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77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37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hyperlink" Target="http://www.chidaneh.com/ideabooks/chidaneh-tours/educational-cultur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hyperlink" Target="http://www.chidaneh.com/ideabooks/chidaneh-tours/office-business-spaces/office-spac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.png"/><Relationship Id="rId5" Type="http://schemas.openxmlformats.org/officeDocument/2006/relationships/hyperlink" Target="http://www.chidaneh.com/" TargetMode="External"/><Relationship Id="rId4" Type="http://schemas.openxmlformats.org/officeDocument/2006/relationships/hyperlink" Target="http://www.chidaneh.com/ideabooks/exterior-spaces/faca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.png"/><Relationship Id="rId5" Type="http://schemas.openxmlformats.org/officeDocument/2006/relationships/hyperlink" Target="http://www.chidaneh.com/ideabooks/life-style/technology" TargetMode="External"/><Relationship Id="rId4" Type="http://schemas.openxmlformats.org/officeDocument/2006/relationships/hyperlink" Target="http://www.chidaneh.com/ideabooks/archite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hyperlink" Target="http://www.chidaneh.com/ideabooks/architecture/leading-architec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WhatsApp Video 2020-04-08 at 6.07.29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088"/>
            <a:ext cx="12192000" cy="6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63"/>
    </mc:Choice>
    <mc:Fallback>
      <p:transition spd="slow" advTm="2016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بررسی نمونه مورد های مرتبط اجرا شده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0037"/>
            <a:ext cx="8291945" cy="55279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8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99"/>
    </mc:Choice>
    <mc:Fallback>
      <p:transition spd="slow" advTm="25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شکل گیری کانسپت و ایده های طرح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با توجه به تجزیه و تحلیل لیست اطلاعات به دست آمده از هر بخش، معمار کانسپت اولیه (مفهوم کلی) طرح را پیش روی خود می گذارد و برای اجرایی کردن آن ایده هایی کاربردی را مد نظر قرار می دهد. در صورتی که کاربری فضا از اهمیت ویژه ی </a:t>
            </a:r>
            <a:r>
              <a:rPr lang="fa-IR" b="1" dirty="0">
                <a:cs typeface="B Nazanin" panose="00000400000000000000" pitchFamily="2" charset="-78"/>
                <a:hlinkClick r:id="rId4"/>
              </a:rPr>
              <a:t>فرهنگی</a:t>
            </a:r>
            <a:r>
              <a:rPr lang="fa-IR" dirty="0">
                <a:cs typeface="B Nazanin" panose="00000400000000000000" pitchFamily="2" charset="-78"/>
              </a:rPr>
              <a:t>، اجتماعی برخوردار باشد کانسپت طرح اهمیت بیشتری خواهد داشت. در پروژه هایی مانند بیمارستان ها و پایانه های مسافربری که روابط فضاها و رفت آمد در آن در اولویت قرار دارد ایده ها از رویکرد کاملا مفهومی فاصله می گیرد.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1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76"/>
    </mc:Choice>
    <mc:Fallback>
      <p:transition spd="slow" advTm="35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شکل گیری کانسپت و ایده های طرح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5"/>
            <a:ext cx="8208818" cy="54725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3"/>
    </mc:Choice>
    <mc:Fallback>
      <p:transition spd="slow" advTm="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برنامه ریزی فیزیکی، طراحی دیاگرام روابط و عرصه بندی فضاها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تعیین ریزفضاهای ساختمان و مشخص کردن روابط آنها با یکدیگر باید به وضوح انجام بگیرد. گرچه اعداد و ارقام اندازه های فضاها در مراحل بعدی ممکن است با توجه به شرایط ترسیمی و ... تغییر کند اما ترسیمات شماتیک (فرضی و بدون اندازه) جایگذاری فضاها لازم است. معمار در این مرحله عرصه بندی فضاها را انجام می دهد. فضاهای عمومی و خصوصی، خدماتی و </a:t>
            </a:r>
            <a:r>
              <a:rPr lang="fa-IR" b="1" dirty="0">
                <a:cs typeface="B Nazanin" panose="00000400000000000000" pitchFamily="2" charset="-78"/>
                <a:hlinkClick r:id="rId4"/>
              </a:rPr>
              <a:t>اداری</a:t>
            </a:r>
            <a:r>
              <a:rPr lang="fa-IR" dirty="0">
                <a:cs typeface="B Nazanin" panose="00000400000000000000" pitchFamily="2" charset="-78"/>
              </a:rPr>
              <a:t> و.... را تقسیم بندی می کند و از محدوده قرار گیری آنها در پلان مطمئن می شود.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7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84"/>
    </mc:Choice>
    <mc:Fallback>
      <p:transition spd="slow" advTm="68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برنامه ریزی فیزیکی، طراحی دیاگرام روابط و عرصه بندی فضاها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9388"/>
            <a:ext cx="4883727" cy="551861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1"/>
    </mc:Choice>
    <mc:Fallback>
      <p:transition spd="slow" advTm="4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طراحی فضا و حجم ساختمان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برای طراحی فضا و حجم بنا ترسیمات شماتیک و ابتدایی، مفید و کاربردی خواهند بود. این ترسیمات هم به صورت دو بعدی و هم سه بعدی به طراح اجازه میداد که تصویر ذهنی خود را پیاده کرده و از امکان پذیر بودن اجرای آن تا حدی مطلع شود. با این کار می توان افکار اولیه طرح را در راستای اهداف پروژه بسط و گسترش داد. طراحی حجم، </a:t>
            </a:r>
            <a:r>
              <a:rPr lang="fa-IR" b="1" dirty="0">
                <a:cs typeface="B Nazanin" panose="00000400000000000000" pitchFamily="2" charset="-78"/>
                <a:hlinkClick r:id="rId4"/>
              </a:rPr>
              <a:t>نما</a:t>
            </a:r>
            <a:r>
              <a:rPr lang="fa-IR" dirty="0">
                <a:cs typeface="B Nazanin" panose="00000400000000000000" pitchFamily="2" charset="-78"/>
              </a:rPr>
              <a:t> و </a:t>
            </a:r>
            <a:r>
              <a:rPr lang="fa-IR" b="1" dirty="0">
                <a:cs typeface="B Nazanin" panose="00000400000000000000" pitchFamily="2" charset="-78"/>
                <a:hlinkClick r:id="rId5"/>
              </a:rPr>
              <a:t>معماری داخلی</a:t>
            </a:r>
            <a:r>
              <a:rPr lang="fa-IR" dirty="0">
                <a:cs typeface="B Nazanin" panose="00000400000000000000" pitchFamily="2" charset="-78"/>
              </a:rPr>
              <a:t> ساختمان در این مرحله تا حد قابل قبولی پیش خواهد رفت و آماده ترسیمات دقیق خواهد شد.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90"/>
    </mc:Choice>
    <mc:Fallback>
      <p:transition spd="slow" advTm="43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ترسیم و ارائه مدارک و نقشه ها  (پلان، برش، نما، حجم سه بعدی)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هر ایده و طرح </a:t>
            </a:r>
            <a:r>
              <a:rPr lang="fa-IR" b="1" dirty="0">
                <a:cs typeface="B Nazanin" panose="00000400000000000000" pitchFamily="2" charset="-78"/>
                <a:hlinkClick r:id="rId4"/>
              </a:rPr>
              <a:t>معماری</a:t>
            </a:r>
            <a:r>
              <a:rPr lang="fa-IR" dirty="0">
                <a:cs typeface="B Nazanin" panose="00000400000000000000" pitchFamily="2" charset="-78"/>
              </a:rPr>
              <a:t> برای اجرا شدن و به عینیت رسیدن نیازمند ترسیمات دقیق اجرایی در دو مرحله فاز یک و دو است. نقشه های جزئیات بنا به سازندگان اجازه می دهند تا به طرح ذهنی معمار پروژه، کالبدی فیزیکی ببخشند و به کمک مصالح آن را قابل لمس و قابل سکونت کنند. خوشبختانه با پیشرفت </a:t>
            </a:r>
            <a:r>
              <a:rPr lang="fa-IR" b="1" dirty="0">
                <a:cs typeface="B Nazanin" panose="00000400000000000000" pitchFamily="2" charset="-78"/>
                <a:hlinkClick r:id="rId5"/>
              </a:rPr>
              <a:t>تکنولوژی</a:t>
            </a:r>
            <a:r>
              <a:rPr lang="fa-IR" dirty="0">
                <a:cs typeface="B Nazanin" panose="00000400000000000000" pitchFamily="2" charset="-78"/>
              </a:rPr>
              <a:t> و وجود نرم افزارهای متعدد این کار با سرعت و دقت بسیار زیادی انجام می شود.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73"/>
    </mc:Choice>
    <mc:Fallback>
      <p:transition spd="slow" advTm="15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ترسیم و ارائه مدارک و نقشه ها  (پلان، برش، نما، حجم سه بعدی)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469"/>
            <a:ext cx="4322618" cy="550053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6"/>
    </mc:Choice>
    <mc:Fallback>
      <p:transition spd="slow" advTm="2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مراحل طراحی پس از جمع آوری اطلاعات روندی موازی به خود می گیرند و گاهی ممکن است با توجه به شرایط کار یکی از دیگری پیشی بگیرد. اما به هر حال انجام همه مراحل الزامی است.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7"/>
    </mc:Choice>
    <mc:Fallback>
      <p:transition spd="slow" advTm="4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564" y="2404534"/>
            <a:ext cx="8089439" cy="1646302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مراحل و روند طراحی معماری</a:t>
            </a:r>
            <a:br>
              <a:rPr lang="fa-IR" b="1" dirty="0">
                <a:cs typeface="B Nazanin" panose="00000400000000000000" pitchFamily="2" charset="-78"/>
              </a:rPr>
            </a:b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63"/>
    </mc:Choice>
    <mc:Fallback>
      <p:transition spd="slow" advTm="20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اطلاعات معماری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در سراسر دنیا </a:t>
            </a:r>
            <a:r>
              <a:rPr lang="fa-IR" b="1" dirty="0">
                <a:cs typeface="B Nazanin" panose="00000400000000000000" pitchFamily="2" charset="-78"/>
                <a:hlinkClick r:id="rId4"/>
              </a:rPr>
              <a:t>معماران حرفه ای</a:t>
            </a:r>
            <a:r>
              <a:rPr lang="fa-IR" dirty="0">
                <a:cs typeface="B Nazanin" panose="00000400000000000000" pitchFamily="2" charset="-78"/>
              </a:rPr>
              <a:t> هر کدام روشی خاص خود، برای طی کردن </a:t>
            </a:r>
            <a:r>
              <a:rPr lang="fa-IR" b="1" dirty="0">
                <a:cs typeface="B Nazanin" panose="00000400000000000000" pitchFamily="2" charset="-78"/>
              </a:rPr>
              <a:t>روند طراحی معماری </a:t>
            </a:r>
            <a:r>
              <a:rPr lang="fa-IR" dirty="0">
                <a:cs typeface="B Nazanin" panose="00000400000000000000" pitchFamily="2" charset="-78"/>
              </a:rPr>
              <a:t>دارند، که این روش ممکن است در خصوص هر پروژه و هر موضوع جدید دستخوش تغییراتی شود. سال ها تجربه کار و درگیری با پروژه های مختلف تجربیاتی را در اختیار آنها می گذارد تا بتوانند برای طراحی یک اثر معماری راه های متنوع و مخصوص به خود داشته باشد. اما در این میان یک </a:t>
            </a:r>
            <a:r>
              <a:rPr lang="fa-IR" b="1" dirty="0">
                <a:cs typeface="B Nazanin" panose="00000400000000000000" pitchFamily="2" charset="-78"/>
              </a:rPr>
              <a:t>معمار تازه کار</a:t>
            </a:r>
            <a:r>
              <a:rPr lang="fa-IR" dirty="0">
                <a:cs typeface="B Nazanin" panose="00000400000000000000" pitchFamily="2" charset="-78"/>
              </a:rPr>
              <a:t> و یا یک </a:t>
            </a:r>
            <a:r>
              <a:rPr lang="fa-IR" b="1" dirty="0">
                <a:cs typeface="B Nazanin" panose="00000400000000000000" pitchFamily="2" charset="-78"/>
              </a:rPr>
              <a:t>دانشجوی معماری</a:t>
            </a:r>
            <a:r>
              <a:rPr lang="fa-IR" dirty="0">
                <a:cs typeface="B Nazanin" panose="00000400000000000000" pitchFamily="2" charset="-78"/>
              </a:rPr>
              <a:t> از کجا باید شروع کند تا بتواند روند طراحی پروژه را پیش بگیرد؟! قطعا در ابتدای راه شناخت مراحلی مشخص و پیروی از آن کمک خواهد کرد تا یک طراح تازه کار بتواند به جوانب مختلف کار آشنا شود و پس از کسب تجربه های بسیار مانند یک معمار حرفه ای عمل کند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04"/>
    </mc:Choice>
    <mc:Fallback>
      <p:transition spd="slow" advTm="33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تعریف و تشریح موضوع پروژه ( شناخت خواسته های کارفرما)</a:t>
            </a:r>
            <a:br>
              <a:rPr lang="fa-IR" dirty="0">
                <a:cs typeface="B Nazanin" panose="00000400000000000000" pitchFamily="2" charset="-78"/>
              </a:rPr>
            </a:b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اولین مرحله از کار طراحی </a:t>
            </a:r>
            <a:r>
              <a:rPr lang="fa-IR" dirty="0" smtClean="0">
                <a:cs typeface="B Nazanin" panose="00000400000000000000" pitchFamily="2" charset="-78"/>
              </a:rPr>
              <a:t>معماری کسب </a:t>
            </a:r>
            <a:r>
              <a:rPr lang="fa-IR" dirty="0">
                <a:cs typeface="B Nazanin" panose="00000400000000000000" pitchFamily="2" charset="-78"/>
              </a:rPr>
              <a:t>اطلاعات در خصوص خواسته های کارفرماست. قبل از هر چیزی طراح باید بداند که موضوع طرح و کاربری ساختمانی که قرار است طراحی شود چیست؟! و کارفرما از فضای مورد نظر خود چه توقعاتی دارد؟! بنابراین سوالاتی که به وجود خواهد آمد این است که:</a:t>
            </a:r>
          </a:p>
          <a:p>
            <a:pPr algn="justLow"/>
            <a:r>
              <a:rPr lang="fa-IR" dirty="0">
                <a:cs typeface="B Nazanin" panose="00000400000000000000" pitchFamily="2" charset="-78"/>
              </a:rPr>
              <a:t>استفاده کنندگان از فضا چه کسانی هستند؟</a:t>
            </a:r>
          </a:p>
          <a:p>
            <a:pPr algn="justLow"/>
            <a:r>
              <a:rPr lang="fa-IR" dirty="0">
                <a:cs typeface="B Nazanin" panose="00000400000000000000" pitchFamily="2" charset="-78"/>
              </a:rPr>
              <a:t>چه نوع فعالیتی قرار است در آن اتفاق بیفتد؟</a:t>
            </a:r>
          </a:p>
          <a:p>
            <a:pPr algn="justLow"/>
            <a:r>
              <a:rPr lang="fa-IR" dirty="0">
                <a:cs typeface="B Nazanin" panose="00000400000000000000" pitchFamily="2" charset="-78"/>
              </a:rPr>
              <a:t>خواسته های ویژه کارفرما کدامند؟</a:t>
            </a:r>
          </a:p>
          <a:p>
            <a:pPr algn="justLow"/>
            <a:r>
              <a:rPr lang="fa-IR" dirty="0">
                <a:cs typeface="B Nazanin" panose="00000400000000000000" pitchFamily="2" charset="-78"/>
              </a:rPr>
              <a:t>و هر سوال دیگری از این دست که در مورد هر کاربری می تواند متفاوت باشد.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68"/>
    </mc:Choice>
    <mc:Fallback>
      <p:transition spd="slow" advTm="3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جمع آوری اطلاعات و شناخت سایت (زمین) پروژه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در این مرحله باید به بررسی شرایط سایت پروژه پرداخت و ابعاد، اندازه و همسایگی های زمین را شناخت. طراح باید جهت گیری جغرافیایی و دسترسی های معبرهای عمومی آن را در نظر بگیرد. میزان عبور و مرور پیاده و سواره را بشناسد و شرایط کالبدی (فیزیکی)، فرهنگی و اجتماعی محل قرارگیری زمین پروژه را شناسایی کند. جمع آوری این اطلاعات کمک خواهد کرد تا معمار بتواند تصمیمات صحیح اتخاذ کرده و حتی در مراحل بعدی کار از آنها استفاده کند.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51"/>
    </mc:Choice>
    <mc:Fallback>
      <p:transition spd="slow" advTm="48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جمع آوری اطلاعات و شناخت سایت (زمین) پروژه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8229600" cy="54864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85"/>
    </mc:Choice>
    <mc:Fallback>
      <p:transition spd="slow" advTm="25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جمع آوری اطلاعات و شناخت اقلیم منطقه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معمار باید بداند که زمین پروژه در کدام یک از مناطق آب و هوایی قرار دارد. تا بتواند برحسب شرایط محیطی دست به انتخاب مصالح و طراحی فضاهای ساختمان بزند. همه ما خوب می دانیم که شرایط اقلیمی هر منطقه تاثیرات مستقیمی بر روی ساخت و سازهای آن دارد و محدودیت هایی را در انتخاب گزینه های پیش روی طراح ایجاد می کند. بنابراین در این مرحله تجزیه تحلیل های لازم به خوبی صورت می پذیرد.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30"/>
    </mc:Choice>
    <mc:Fallback>
      <p:transition spd="slow" advTm="4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جمع آوری اطلاعات و شناخت اقلیم منطقه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585"/>
            <a:ext cx="8229600" cy="549141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1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8"/>
    </mc:Choice>
    <mc:Fallback>
      <p:transition spd="slow" advTm="1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بررسی نمونه مورد های مرتبط اجرا شده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پس از کسب اطلاعات پایه ای نوبت آن خواهد رسید که طراح شروع به جستجو بکند و ساختمان های اجرا شده در شرایط مشابه پروژه خود را بیابد. این شباهت ها می تواند در حوزه کاربری و یا اقلیمی باشد. دیدن نمونه ای اجرایی و موفق به یاری طراح خواهد آمد تا بداند که در شرایط یکسان به چه نکاتی باید توجه کند. بدیهی است که این بررسی ها تنها برای دیدن و ایده گرفتن است و انتظار می رود که باعث خلق اثری خلاقانه، نو و بدیع شود.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58"/>
    </mc:Choice>
    <mc:Fallback>
      <p:transition spd="slow" advTm="26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720</Words>
  <Application>Microsoft Office PowerPoint</Application>
  <PresentationFormat>Widescreen</PresentationFormat>
  <Paragraphs>30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 Nazanin</vt:lpstr>
      <vt:lpstr>Tahoma</vt:lpstr>
      <vt:lpstr>Trebuchet MS</vt:lpstr>
      <vt:lpstr>Wingdings 3</vt:lpstr>
      <vt:lpstr>Facet</vt:lpstr>
      <vt:lpstr>PowerPoint Presentation</vt:lpstr>
      <vt:lpstr>مراحل و روند طراحی معماری </vt:lpstr>
      <vt:lpstr>اطلاعات معماری</vt:lpstr>
      <vt:lpstr>تعریف و تشریح موضوع پروژه ( شناخت خواسته های کارفرما) </vt:lpstr>
      <vt:lpstr>جمع آوری اطلاعات و شناخت سایت (زمین) پروژه</vt:lpstr>
      <vt:lpstr>جمع آوری اطلاعات و شناخت سایت (زمین) پروژه</vt:lpstr>
      <vt:lpstr>جمع آوری اطلاعات و شناخت اقلیم منطقه</vt:lpstr>
      <vt:lpstr>جمع آوری اطلاعات و شناخت اقلیم منطقه</vt:lpstr>
      <vt:lpstr>بررسی نمونه مورد های مرتبط اجرا شده</vt:lpstr>
      <vt:lpstr>بررسی نمونه مورد های مرتبط اجرا شده</vt:lpstr>
      <vt:lpstr>شکل گیری کانسپت و ایده های طرح</vt:lpstr>
      <vt:lpstr>شکل گیری کانسپت و ایده های طرح</vt:lpstr>
      <vt:lpstr>برنامه ریزی فیزیکی، طراحی دیاگرام روابط و عرصه بندی فضاها</vt:lpstr>
      <vt:lpstr>برنامه ریزی فیزیکی، طراحی دیاگرام روابط و عرصه بندی فضاها</vt:lpstr>
      <vt:lpstr>طراحی فضا و حجم ساختمان</vt:lpstr>
      <vt:lpstr>ترسیم و ارائه مدارک و نقشه ها  (پلان، برش، نما، حجم سه بعدی)</vt:lpstr>
      <vt:lpstr>ترسیم و ارائه مدارک و نقشه ها  (پلان، برش، نما، حجم سه بعدی)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بارهای وارد بر ساختمان</dc:title>
  <dc:creator>my system</dc:creator>
  <cp:lastModifiedBy>my system</cp:lastModifiedBy>
  <cp:revision>13</cp:revision>
  <dcterms:created xsi:type="dcterms:W3CDTF">2020-04-01T12:24:26Z</dcterms:created>
  <dcterms:modified xsi:type="dcterms:W3CDTF">2020-04-11T07:47:18Z</dcterms:modified>
</cp:coreProperties>
</file>