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76" r:id="rId1"/>
  </p:sldMasterIdLst>
  <p:notesMasterIdLst>
    <p:notesMasterId r:id="rId22"/>
  </p:notesMasterIdLst>
  <p:sldIdLst>
    <p:sldId id="256" r:id="rId2"/>
    <p:sldId id="334" r:id="rId3"/>
    <p:sldId id="297" r:id="rId4"/>
    <p:sldId id="298" r:id="rId5"/>
    <p:sldId id="299" r:id="rId6"/>
    <p:sldId id="319" r:id="rId7"/>
    <p:sldId id="312" r:id="rId8"/>
    <p:sldId id="320" r:id="rId9"/>
    <p:sldId id="321" r:id="rId10"/>
    <p:sldId id="258" r:id="rId11"/>
    <p:sldId id="322" r:id="rId12"/>
    <p:sldId id="328" r:id="rId13"/>
    <p:sldId id="325" r:id="rId14"/>
    <p:sldId id="326" r:id="rId15"/>
    <p:sldId id="327" r:id="rId16"/>
    <p:sldId id="331" r:id="rId17"/>
    <p:sldId id="333" r:id="rId18"/>
    <p:sldId id="335" r:id="rId19"/>
    <p:sldId id="336" r:id="rId20"/>
    <p:sldId id="33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355" autoAdjust="0"/>
    <p:restoredTop sz="94660"/>
  </p:normalViewPr>
  <p:slideViewPr>
    <p:cSldViewPr>
      <p:cViewPr varScale="1">
        <p:scale>
          <a:sx n="70" d="100"/>
          <a:sy n="70" d="100"/>
        </p:scale>
        <p:origin x="171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4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968D1-EA92-4189-816C-512AB06515BE}" type="datetimeFigureOut">
              <a:rPr lang="en-US" smtClean="0"/>
              <a:pPr/>
              <a:t>3/28/2020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85841-18ED-4CAF-8262-92D930B0EFC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085841-18ED-4CAF-8262-92D930B0EF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6E23557-FB85-4850-A206-71669316BCB1}" type="datetime1">
              <a:rPr lang="en-US" smtClean="0"/>
              <a:pPr/>
              <a:t>3/28/2020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98A24D-756F-4E53-988E-7B5BC5A74AC4}" type="datetime1">
              <a:rPr lang="en-US" smtClean="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0AB56-22C2-4164-99D0-2214B590A564}" type="datetime1">
              <a:rPr lang="en-US" smtClean="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7AA44D7-F18C-4F9D-A4EC-5C959FC4726F}" type="datetime1">
              <a:rPr lang="en-US" smtClean="0"/>
              <a:pPr/>
              <a:t>3/28/2020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85F7B47-6382-46BD-834D-100A94E7887A}" type="datetime1">
              <a:rPr lang="en-US" smtClean="0"/>
              <a:pPr/>
              <a:t>3/28/2020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39584E3-5773-4427-850C-F196AFE36D15}" type="datetime1">
              <a:rPr lang="en-US" smtClean="0"/>
              <a:pPr/>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B00650C-53D2-4A1A-B398-503EE56A23DA}" type="datetime1">
              <a:rPr lang="en-US" smtClean="0"/>
              <a:pPr/>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D034F59-CE34-47B5-8290-18EAA02C58C2}" type="datetime1">
              <a:rPr lang="en-US" smtClean="0"/>
              <a:pPr/>
              <a:t>3/28/2020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C5223-CCCD-4A18-88B2-393BE93C3FCF}" type="datetime1">
              <a:rPr lang="en-US" smtClean="0"/>
              <a:pPr/>
              <a:t>3/28/2020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3126981-6BCA-4890-B146-B231959FC922}" type="datetime1">
              <a:rPr lang="en-US" smtClean="0"/>
              <a:pPr/>
              <a:t>3/28/2020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40BD7F4-FD1E-419A-99BA-5DC19BDA6B70}" type="datetime1">
              <a:rPr lang="en-US" smtClean="0"/>
              <a:pPr/>
              <a:t>3/28/2020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96B49B-E843-4217-BA1C-8F483C81881D}" type="datetime1">
              <a:rPr lang="en-US" smtClean="0"/>
              <a:pPr/>
              <a:t>3/28/2020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ransition spd="slow">
    <p:dissolve/>
  </p:transition>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cbi.i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057400"/>
            <a:ext cx="6781800" cy="990600"/>
          </a:xfrm>
          <a:solidFill>
            <a:schemeClr val="bg2"/>
          </a:solidFill>
          <a:ln>
            <a:solidFill>
              <a:schemeClr val="tx2"/>
            </a:solidFill>
          </a:ln>
        </p:spPr>
        <p:txBody>
          <a:bodyPr>
            <a:noAutofit/>
          </a:bodyPr>
          <a:lstStyle/>
          <a:p>
            <a:pPr algn="ctr" rtl="1"/>
            <a:r>
              <a:rPr lang="fa-IR" sz="5400" dirty="0" smtClean="0">
                <a:solidFill>
                  <a:schemeClr val="bg1"/>
                </a:solidFill>
                <a:cs typeface="B Nazanin" pitchFamily="2" charset="-78"/>
              </a:rPr>
              <a:t/>
            </a:r>
            <a:br>
              <a:rPr lang="fa-IR" sz="5400" dirty="0" smtClean="0">
                <a:solidFill>
                  <a:schemeClr val="bg1"/>
                </a:solidFill>
                <a:cs typeface="B Nazanin" pitchFamily="2" charset="-78"/>
              </a:rPr>
            </a:br>
            <a:r>
              <a:rPr lang="fa-IR" sz="4800" dirty="0" smtClean="0">
                <a:solidFill>
                  <a:schemeClr val="bg1"/>
                </a:solidFill>
                <a:cs typeface="B Nazanin" pitchFamily="2" charset="-78"/>
              </a:rPr>
              <a:t/>
            </a:r>
            <a:br>
              <a:rPr lang="fa-IR" sz="4800" dirty="0" smtClean="0">
                <a:solidFill>
                  <a:schemeClr val="bg1"/>
                </a:solidFill>
                <a:cs typeface="B Nazanin" pitchFamily="2" charset="-78"/>
              </a:rPr>
            </a:br>
            <a:r>
              <a:rPr lang="fa-IR" sz="4800" dirty="0" smtClean="0">
                <a:solidFill>
                  <a:schemeClr val="tx1"/>
                </a:solidFill>
                <a:cs typeface="B Nazanin" pitchFamily="2" charset="-78"/>
              </a:rPr>
              <a:t>بسمه تعالی</a:t>
            </a:r>
            <a:endParaRPr lang="en-US" sz="5400" b="1" dirty="0">
              <a:solidFill>
                <a:schemeClr val="tx1"/>
              </a:solidFill>
              <a:cs typeface="B Nazanin" pitchFamily="2" charset="-78"/>
            </a:endParaRPr>
          </a:p>
        </p:txBody>
      </p:sp>
      <p:sp>
        <p:nvSpPr>
          <p:cNvPr id="3" name="Subtitle 2"/>
          <p:cNvSpPr>
            <a:spLocks noGrp="1"/>
          </p:cNvSpPr>
          <p:nvPr>
            <p:ph type="subTitle" idx="1"/>
          </p:nvPr>
        </p:nvSpPr>
        <p:spPr>
          <a:xfrm>
            <a:off x="2667000" y="3657600"/>
            <a:ext cx="6096000" cy="2819400"/>
          </a:xfrm>
          <a:blipFill>
            <a:blip r:embed="rId3"/>
            <a:tile tx="0" ty="0" sx="100000" sy="100000" flip="none" algn="tl"/>
          </a:blipFill>
          <a:ln>
            <a:solidFill>
              <a:schemeClr val="bg1"/>
            </a:solidFill>
          </a:ln>
        </p:spPr>
        <p:txBody>
          <a:bodyPr>
            <a:normAutofit/>
          </a:bodyPr>
          <a:lstStyle/>
          <a:p>
            <a:pPr algn="just" rtl="1"/>
            <a:r>
              <a:rPr lang="fa-IR" sz="2800" dirty="0" smtClean="0">
                <a:solidFill>
                  <a:schemeClr val="tx1"/>
                </a:solidFill>
                <a:cs typeface="B Nazanin" pitchFamily="2" charset="-78"/>
              </a:rPr>
              <a:t>جزوه درس بین الملل</a:t>
            </a:r>
            <a:endParaRPr lang="fa-IR" sz="2800" dirty="0" smtClean="0">
              <a:solidFill>
                <a:schemeClr val="tx1"/>
              </a:solidFill>
              <a:latin typeface="Times New Roman" pitchFamily="18" charset="0"/>
              <a:cs typeface="Times New Roman" pitchFamily="18" charset="0"/>
            </a:endParaRPr>
          </a:p>
          <a:p>
            <a:pPr algn="r" rtl="1"/>
            <a:r>
              <a:rPr lang="fa-IR" sz="2400" dirty="0" smtClean="0">
                <a:solidFill>
                  <a:schemeClr val="tx1"/>
                </a:solidFill>
                <a:cs typeface="B Nazanin" pitchFamily="2" charset="-78"/>
              </a:rPr>
              <a:t>آموزشکده </a:t>
            </a:r>
            <a:r>
              <a:rPr lang="fa-IR" sz="2400" dirty="0" smtClean="0">
                <a:solidFill>
                  <a:schemeClr val="tx1"/>
                </a:solidFill>
                <a:cs typeface="B Nazanin" pitchFamily="2" charset="-78"/>
              </a:rPr>
              <a:t>فنی و حرفه ای دختران ارومیه</a:t>
            </a:r>
          </a:p>
          <a:p>
            <a:pPr algn="r" rtl="1"/>
            <a:r>
              <a:rPr lang="fa-IR" sz="2400" dirty="0" smtClean="0">
                <a:solidFill>
                  <a:schemeClr val="tx1"/>
                </a:solidFill>
                <a:cs typeface="B Nazanin" pitchFamily="2" charset="-78"/>
              </a:rPr>
              <a:t>گروه حسابداری دوره کارشناسی</a:t>
            </a:r>
          </a:p>
          <a:p>
            <a:pPr algn="r" rtl="1"/>
            <a:r>
              <a:rPr lang="fa-IR" sz="2400" dirty="0" smtClean="0">
                <a:solidFill>
                  <a:schemeClr val="tx1"/>
                </a:solidFill>
                <a:cs typeface="B Nazanin" pitchFamily="2" charset="-78"/>
              </a:rPr>
              <a:t>مدرس: فرزانه طالبی</a:t>
            </a:r>
          </a:p>
          <a:p>
            <a:pPr algn="r" rtl="1"/>
            <a:r>
              <a:rPr lang="fa-IR" sz="2400" dirty="0" smtClean="0">
                <a:solidFill>
                  <a:schemeClr val="tx1"/>
                </a:solidFill>
                <a:cs typeface="B Nazanin" pitchFamily="2" charset="-78"/>
              </a:rPr>
              <a:t>جلسه اول در کلاس ارائه شده است</a:t>
            </a:r>
            <a:r>
              <a:rPr lang="fa-IR" sz="2400" dirty="0" smtClean="0">
                <a:solidFill>
                  <a:schemeClr val="tx1"/>
                </a:solidFill>
                <a:cs typeface="B Nazanin" pitchFamily="2" charset="-78"/>
              </a:rPr>
              <a:t>.</a:t>
            </a:r>
            <a:endParaRPr lang="en-US" sz="2400" dirty="0" smtClean="0">
              <a:solidFill>
                <a:schemeClr val="tx1"/>
              </a:solidFill>
              <a:cs typeface="B Nazanin" pitchFamily="2" charset="-78"/>
            </a:endParaRPr>
          </a:p>
          <a:p>
            <a:pPr algn="r" rtl="1"/>
            <a:r>
              <a:rPr lang="fa-IR" sz="2400" smtClean="0">
                <a:solidFill>
                  <a:schemeClr val="tx1"/>
                </a:solidFill>
                <a:cs typeface="B Nazanin" pitchFamily="2" charset="-78"/>
              </a:rPr>
              <a:t>مطالب ارائه شده مربوط به 5 جلسه می باشد.</a:t>
            </a:r>
            <a:endParaRPr lang="fa-IR" sz="2400" dirty="0" smtClean="0">
              <a:solidFill>
                <a:schemeClr val="tx1"/>
              </a:solidFill>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10</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solidFill>
                  <a:schemeClr val="accent2"/>
                </a:solidFill>
              </a:rPr>
              <a:t> مبادلات ارزی سه نوع می باشند:</a:t>
            </a:r>
          </a:p>
          <a:p>
            <a:pPr algn="just" rtl="1"/>
            <a:r>
              <a:rPr lang="fa-IR" sz="2200" b="1" dirty="0" smtClean="0">
                <a:solidFill>
                  <a:srgbClr val="0070C0"/>
                </a:solidFill>
              </a:rPr>
              <a:t>الف- </a:t>
            </a:r>
            <a:r>
              <a:rPr lang="fa-IR" sz="2200" b="1" dirty="0" smtClean="0">
                <a:solidFill>
                  <a:srgbClr val="FFC000"/>
                </a:solidFill>
              </a:rPr>
              <a:t>معاملات نقدی: </a:t>
            </a:r>
            <a:r>
              <a:rPr lang="fa-IR" sz="2200" b="1" dirty="0" smtClean="0"/>
              <a:t>معاملات نقدی شامل خرید یا فروش ارز و تسویه زمانی حداکثر تا 48 ساعت می‌باشد. 48 ساعت به </a:t>
            </a:r>
            <a:r>
              <a:rPr lang="fa-IR" sz="2200" b="1" dirty="0" smtClean="0">
                <a:solidFill>
                  <a:schemeClr val="accent5">
                    <a:lumMod val="60000"/>
                    <a:lumOff val="40000"/>
                  </a:schemeClr>
                </a:solidFill>
              </a:rPr>
              <a:t>تحویل فوری </a:t>
            </a:r>
            <a:r>
              <a:rPr lang="fa-IR" sz="2200" b="1" dirty="0" smtClean="0"/>
              <a:t>معروف است و زمان لازم به انجام عملیات حسابداری مربوط می‌باشد.</a:t>
            </a:r>
          </a:p>
          <a:p>
            <a:pPr algn="just" rtl="1">
              <a:buNone/>
            </a:pPr>
            <a:r>
              <a:rPr lang="fa-IR" sz="2200" b="1" dirty="0" smtClean="0">
                <a:solidFill>
                  <a:srgbClr val="0070C0"/>
                </a:solidFill>
              </a:rPr>
              <a:t>ب-</a:t>
            </a:r>
            <a:r>
              <a:rPr lang="fa-IR" sz="2200" b="1" dirty="0" smtClean="0"/>
              <a:t> </a:t>
            </a:r>
            <a:r>
              <a:rPr lang="fa-IR" sz="2200" b="1" dirty="0" smtClean="0">
                <a:solidFill>
                  <a:srgbClr val="FFC000"/>
                </a:solidFill>
              </a:rPr>
              <a:t>معاملات سلف: </a:t>
            </a:r>
            <a:r>
              <a:rPr lang="fa-IR" sz="2200" b="1" dirty="0" smtClean="0"/>
              <a:t>در بسیاری موارد یک شرکت یا نهاد مالی می‌داند که در آینده پولی را دریافت می‌کند یا باید پرداخت کند. </a:t>
            </a:r>
          </a:p>
          <a:p>
            <a:pPr algn="just" rtl="1">
              <a:buNone/>
            </a:pPr>
            <a:r>
              <a:rPr lang="fa-IR" sz="2200" b="1" dirty="0" smtClean="0"/>
              <a:t>در معاملات سلف برای کاهش مخاطره افزایش یا کاهش ارزش پول ملی و پول خارجی؛ شرکت یا نهاد مالی ممکن است قراردادی با بانک منعقد سازد که براساس آن پول خارجی را به پول ملی با نرخ و تاریخ مشخص در آینده خریداری کرده یا بفروشد.</a:t>
            </a:r>
          </a:p>
          <a:p>
            <a:pPr algn="just" rtl="1">
              <a:buNone/>
            </a:pPr>
            <a:r>
              <a:rPr lang="fa-IR" sz="2200" b="1" dirty="0" smtClean="0"/>
              <a:t>تفاوت معاملات سلف با معاملات نقد در سررسید دریافت و پرداخت آن‌هاست که ممکن است 3 ماه، 6 ماه یا بیشتر باشد.</a:t>
            </a:r>
          </a:p>
          <a:p>
            <a:pPr algn="just" rtl="1">
              <a:buNone/>
            </a:pPr>
            <a:r>
              <a:rPr lang="fa-IR" sz="2200" b="1" dirty="0" smtClean="0">
                <a:solidFill>
                  <a:srgbClr val="0070C0"/>
                </a:solidFill>
              </a:rPr>
              <a:t>پ-</a:t>
            </a:r>
            <a:r>
              <a:rPr lang="fa-IR" sz="2200" b="1" dirty="0" smtClean="0"/>
              <a:t> </a:t>
            </a:r>
            <a:r>
              <a:rPr lang="fa-IR" sz="2200" b="1" dirty="0" smtClean="0">
                <a:solidFill>
                  <a:srgbClr val="FFC000"/>
                </a:solidFill>
              </a:rPr>
              <a:t>معاوضه: </a:t>
            </a:r>
            <a:r>
              <a:rPr lang="fa-IR" sz="2200" b="1" dirty="0" smtClean="0"/>
              <a:t>به تبدیل یک پول به پول دیگر در یک نقطه از زمان با این شرط که در زمان خاص در آینده بدیل مزبور معکوس گردد، اشاره دارد.</a:t>
            </a:r>
          </a:p>
          <a:p>
            <a:pPr algn="just" rtl="1">
              <a:buNone/>
            </a:pPr>
            <a:r>
              <a:rPr lang="fa-IR" sz="2200" b="1" dirty="0" smtClean="0"/>
              <a:t>نرخ هر دو معاوضه ازپیش تعیین می‌شود.</a:t>
            </a:r>
          </a:p>
          <a:p>
            <a:pPr algn="just" rtl="1">
              <a:buNone/>
            </a:pPr>
            <a:r>
              <a:rPr lang="fa-IR" sz="2200" b="1" dirty="0" smtClean="0"/>
              <a:t>بانک‌ها با معاوضه پولی که به آن نیاز ندارد با پولی که از نظر موجودی آن دچار کمبود است، نیاز کوتاه‌مدت خود را برآورده می‌سازد.</a:t>
            </a:r>
          </a:p>
          <a:p>
            <a:pPr algn="just" rtl="1"/>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انواع مبادلات ارزی</a:t>
            </a:r>
            <a:endParaRPr kumimoji="0" lang="en-US" sz="3200" b="1" i="0" u="none" strike="noStrike" kern="1200" cap="small" spc="0" normalizeH="0" baseline="0" noProof="0" dirty="0">
              <a:ln>
                <a:noFill/>
              </a:ln>
              <a:solidFill>
                <a:schemeClr val="dk1"/>
              </a:solidFill>
              <a:effectLst/>
              <a:uLnTx/>
              <a:uFillTx/>
              <a:latin typeface="+mn-lt"/>
              <a:ea typeface="+mn-ea"/>
              <a:cs typeface="+mn-cs"/>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11</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solidFill>
                  <a:schemeClr val="accent2"/>
                </a:solidFill>
              </a:rPr>
              <a:t> </a:t>
            </a:r>
            <a:r>
              <a:rPr lang="fa-IR" sz="2400" b="1" dirty="0" smtClean="0"/>
              <a:t>در بازار ارز، پول‌ها هر لحظه در سراسر دنیا مبادله می‌شوند.</a:t>
            </a:r>
          </a:p>
          <a:p>
            <a:pPr algn="just" rtl="1">
              <a:buFont typeface="Wingdings" pitchFamily="2" charset="2"/>
              <a:buChar char="v"/>
            </a:pPr>
            <a:r>
              <a:rPr lang="fa-IR" sz="2400" b="1" dirty="0" smtClean="0"/>
              <a:t> بانک‌ها ازطریق تجهیزات الکترونیکی با یکدیگر ارتباط دارند و به خرید و فروش ارز برای مشتریان خود هستند.</a:t>
            </a:r>
          </a:p>
          <a:p>
            <a:pPr algn="just" rtl="1">
              <a:buFont typeface="Wingdings" pitchFamily="2" charset="2"/>
              <a:buChar char="v"/>
            </a:pPr>
            <a:r>
              <a:rPr lang="fa-IR" sz="2400" b="1" dirty="0" smtClean="0"/>
              <a:t> معاملات خرده‌فروشی: هنگامی که مبلغ معامله کم‌تر از یک میلیون واحد پولی است.</a:t>
            </a:r>
          </a:p>
          <a:p>
            <a:pPr algn="just" rtl="1">
              <a:buFont typeface="Wingdings" pitchFamily="2" charset="2"/>
              <a:buChar char="v"/>
            </a:pPr>
            <a:r>
              <a:rPr lang="fa-IR" sz="2400" b="1" dirty="0" smtClean="0"/>
              <a:t> معاملات عمده‌فروشی: هنگامی که مبلغ معامله بیشتر از یک میلیون واحد پولی است. این نوع معاملات غالبا بین بانک‌ها یا بین بانک‌ها و شرکت‌های بزرگ صورت می‌گیرد.</a:t>
            </a:r>
          </a:p>
          <a:p>
            <a:pPr algn="just" rtl="1">
              <a:buFont typeface="Wingdings" pitchFamily="2" charset="2"/>
              <a:buChar char="v"/>
            </a:pPr>
            <a:r>
              <a:rPr lang="fa-IR" sz="2400" b="1" dirty="0" smtClean="0"/>
              <a:t> معاملات بین بانک‌ها بازار بین بانکی را تشکیل می‌دهد و در این بازار است که اکثر مبادلات ارزی صورت می‌گیرد.</a:t>
            </a:r>
          </a:p>
          <a:p>
            <a:pPr algn="just" rtl="1">
              <a:lnSpc>
                <a:spcPct val="80000"/>
              </a:lnSpc>
            </a:pPr>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مبادلات بین بانکی</a:t>
            </a:r>
            <a:endParaRPr kumimoji="0" lang="en-US" sz="3200" b="1" i="0" u="none" strike="noStrike" kern="1200" cap="small" spc="0" normalizeH="0" baseline="0" noProof="0" dirty="0">
              <a:ln>
                <a:noFill/>
              </a:ln>
              <a:solidFill>
                <a:schemeClr val="dk1"/>
              </a:solidFill>
              <a:effectLst/>
              <a:uLnTx/>
              <a:uFillTx/>
              <a:latin typeface="+mn-lt"/>
              <a:ea typeface="+mn-ea"/>
              <a:cs typeface="+mn-cs"/>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12</a:t>
            </a:fld>
            <a:endParaRPr lang="en-US" dirty="0"/>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نرخ ارز</a:t>
            </a:r>
            <a:endParaRPr lang="en-US" sz="3200" b="1" cap="small" dirty="0"/>
          </a:p>
        </p:txBody>
      </p:sp>
      <p:sp>
        <p:nvSpPr>
          <p:cNvPr id="6"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solidFill>
                  <a:schemeClr val="accent2"/>
                </a:solidFill>
              </a:rPr>
              <a:t> نرخ‌های اعلام شده بوسیله بانک‌ها غالبا برای هر پول شامل دو نرخ است:</a:t>
            </a:r>
          </a:p>
          <a:p>
            <a:pPr algn="just" rtl="1"/>
            <a:r>
              <a:rPr lang="fa-IR" sz="2400" b="1" dirty="0" smtClean="0">
                <a:solidFill>
                  <a:schemeClr val="accent5">
                    <a:lumMod val="60000"/>
                    <a:lumOff val="40000"/>
                  </a:schemeClr>
                </a:solidFill>
              </a:rPr>
              <a:t>1-</a:t>
            </a:r>
            <a:r>
              <a:rPr lang="fa-IR" sz="2400" b="1" dirty="0" smtClean="0">
                <a:solidFill>
                  <a:schemeClr val="accent2"/>
                </a:solidFill>
              </a:rPr>
              <a:t> </a:t>
            </a:r>
            <a:r>
              <a:rPr lang="fa-IR" sz="2400" b="1" dirty="0" smtClean="0">
                <a:solidFill>
                  <a:schemeClr val="accent4">
                    <a:lumMod val="60000"/>
                    <a:lumOff val="40000"/>
                  </a:schemeClr>
                </a:solidFill>
              </a:rPr>
              <a:t>نرخ خرید؛</a:t>
            </a:r>
          </a:p>
          <a:p>
            <a:pPr algn="just" rtl="1"/>
            <a:r>
              <a:rPr lang="fa-IR" sz="2400" b="1" dirty="0" smtClean="0">
                <a:solidFill>
                  <a:schemeClr val="accent5">
                    <a:lumMod val="60000"/>
                    <a:lumOff val="40000"/>
                  </a:schemeClr>
                </a:solidFill>
              </a:rPr>
              <a:t>2-</a:t>
            </a:r>
            <a:r>
              <a:rPr lang="fa-IR" sz="2400" b="1" dirty="0" smtClean="0">
                <a:solidFill>
                  <a:schemeClr val="accent2"/>
                </a:solidFill>
              </a:rPr>
              <a:t> </a:t>
            </a:r>
            <a:r>
              <a:rPr lang="fa-IR" sz="2400" b="1" dirty="0" smtClean="0">
                <a:solidFill>
                  <a:schemeClr val="accent4">
                    <a:lumMod val="60000"/>
                    <a:lumOff val="40000"/>
                  </a:schemeClr>
                </a:solidFill>
              </a:rPr>
              <a:t>نرخ فروش.</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نرخ خرید: </a:t>
            </a:r>
            <a:r>
              <a:rPr lang="fa-IR" sz="2400" b="1" dirty="0" smtClean="0"/>
              <a:t>نرخی است که بانک با آن نرخ؛ پول خاصی را خریداری می‌کند.</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نرخ فروش: </a:t>
            </a:r>
            <a:r>
              <a:rPr lang="fa-IR" sz="2400" b="1" dirty="0" smtClean="0"/>
              <a:t>نرخی است که بانک با آن نرخ؛ پول خاصی را می‌فروشد.</a:t>
            </a:r>
          </a:p>
          <a:p>
            <a:pPr algn="just" rtl="1">
              <a:buFont typeface="Wingdings" pitchFamily="2" charset="2"/>
              <a:buChar char="v"/>
            </a:pPr>
            <a:r>
              <a:rPr lang="fa-IR" sz="2400" b="1" dirty="0" smtClean="0">
                <a:solidFill>
                  <a:schemeClr val="accent2"/>
                </a:solidFill>
              </a:rPr>
              <a:t> اعلام نرخ خرید و فروش به دو شکل صورت می‌گیرد:</a:t>
            </a:r>
          </a:p>
          <a:p>
            <a:pPr algn="just" rtl="1"/>
            <a:r>
              <a:rPr lang="fa-IR" sz="2400" b="1" dirty="0" smtClean="0">
                <a:solidFill>
                  <a:schemeClr val="accent5">
                    <a:lumMod val="60000"/>
                    <a:lumOff val="40000"/>
                  </a:schemeClr>
                </a:solidFill>
              </a:rPr>
              <a:t>الف-</a:t>
            </a:r>
            <a:r>
              <a:rPr lang="fa-IR" sz="2400" b="1" dirty="0" smtClean="0">
                <a:solidFill>
                  <a:schemeClr val="accent2"/>
                </a:solidFill>
              </a:rPr>
              <a:t> </a:t>
            </a:r>
            <a:r>
              <a:rPr lang="fa-IR" sz="2400" b="1" dirty="0" smtClean="0">
                <a:solidFill>
                  <a:schemeClr val="accent4">
                    <a:lumMod val="60000"/>
                    <a:lumOff val="40000"/>
                  </a:schemeClr>
                </a:solidFill>
              </a:rPr>
              <a:t>مستقیم؛</a:t>
            </a:r>
          </a:p>
          <a:p>
            <a:pPr algn="just" rtl="1"/>
            <a:r>
              <a:rPr lang="fa-IR" sz="2400" b="1" dirty="0" smtClean="0">
                <a:solidFill>
                  <a:schemeClr val="accent5">
                    <a:lumMod val="60000"/>
                    <a:lumOff val="40000"/>
                  </a:schemeClr>
                </a:solidFill>
              </a:rPr>
              <a:t>ب- </a:t>
            </a:r>
            <a:r>
              <a:rPr lang="fa-IR" sz="2400" b="1" dirty="0" smtClean="0">
                <a:solidFill>
                  <a:schemeClr val="accent4">
                    <a:lumMod val="60000"/>
                    <a:lumOff val="40000"/>
                  </a:schemeClr>
                </a:solidFill>
              </a:rPr>
              <a:t>غیرمستقیم.</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اعلام نرخ مستقیم: </a:t>
            </a:r>
            <a:r>
              <a:rPr lang="fa-IR" sz="2400" b="1" dirty="0" smtClean="0"/>
              <a:t>در اعلام نرخ ارز مستقیم؛ نرخ یک پول خاص برحسب مقدار معینی از پول دیگر بیان می‌شود(</a:t>
            </a:r>
            <a:r>
              <a:rPr lang="fa-IR" b="1" dirty="0" smtClean="0"/>
              <a:t>نرخ ارز سوئیس برحسب فرانک</a:t>
            </a:r>
            <a:r>
              <a:rPr lang="fa-IR" sz="2400" b="1" dirty="0" smtClean="0"/>
              <a:t>).</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اعلام نرخ غیرمستقیم: </a:t>
            </a:r>
            <a:r>
              <a:rPr lang="fa-IR" sz="2400" b="1" dirty="0" smtClean="0"/>
              <a:t>در اعلام نرخ ارز غیرمستقیم برای معامله تبدیل دو پول متفاوت(</a:t>
            </a:r>
            <a:r>
              <a:rPr lang="fa-IR" b="1" dirty="0" smtClean="0"/>
              <a:t>مثلا مارک آلمان به فرانک سوئیس</a:t>
            </a:r>
            <a:r>
              <a:rPr lang="fa-IR" sz="2400" b="1" dirty="0" smtClean="0"/>
              <a:t>)، نرخ هر دو پول مثلا برحسب دلار بیان می‌گردد.</a:t>
            </a:r>
          </a:p>
          <a:p>
            <a:pPr algn="just" rtl="1"/>
            <a:endParaRPr lang="fa-IR" sz="2400" b="1" dirty="0" smtClean="0">
              <a:solidFill>
                <a:schemeClr val="accent4">
                  <a:lumMod val="60000"/>
                  <a:lumOff val="40000"/>
                </a:schemeClr>
              </a:solidFill>
            </a:endParaRPr>
          </a:p>
          <a:p>
            <a:pPr algn="just" rtl="1"/>
            <a:endParaRPr lang="fa-IR" sz="2400" b="1" dirty="0" smtClean="0">
              <a:solidFill>
                <a:schemeClr val="accent4">
                  <a:lumMod val="60000"/>
                  <a:lumOff val="40000"/>
                </a:schemeClr>
              </a:solidFill>
            </a:endParaRPr>
          </a:p>
          <a:p>
            <a:pPr algn="just" rtl="1"/>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13</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t> معامله سلف توافق بین دو طرف قرارداد برای تحویل مقدار معینی ارز در زمان مشخص در آینده بوسیله یکی درمقابل پرداخت پول بوسیله دیگری به نرخی که در زمان توافق تعیین می‌شود، است.</a:t>
            </a:r>
          </a:p>
          <a:p>
            <a:pPr algn="just" rtl="1">
              <a:buFont typeface="Wingdings" pitchFamily="2" charset="2"/>
              <a:buChar char="v"/>
            </a:pPr>
            <a:r>
              <a:rPr lang="fa-IR" sz="2400" b="1" dirty="0" smtClean="0"/>
              <a:t> بازار ارز سلف عموما بازاری مجزا از بازار معاملات نقدی است. بنابراین نرخ سلف با نرخ جاری نقد و حتی با نرخ نقد در سررسید قرارداد سلف تفاوت دارد.</a:t>
            </a:r>
          </a:p>
          <a:p>
            <a:pPr algn="just" rtl="1">
              <a:buFont typeface="Wingdings" pitchFamily="2" charset="2"/>
              <a:buChar char="v"/>
            </a:pPr>
            <a:r>
              <a:rPr lang="fa-IR" sz="2400" b="1" dirty="0" smtClean="0"/>
              <a:t> عموما نرخ‌های سلف برای تحویل ارز در فاصله زمانی 1، 3 و 6 ماه اعلام می‌شوند اما هر قرارداد به گونه‌ای که با نیازهای طرفین قرارداد سازگار باشد، تنظیم می‌گردد.</a:t>
            </a:r>
          </a:p>
          <a:p>
            <a:pPr algn="just" rtl="1">
              <a:buFont typeface="Wingdings" pitchFamily="2" charset="2"/>
              <a:buChar char="v"/>
            </a:pPr>
            <a:r>
              <a:rPr lang="fa-IR" sz="2400" b="1" dirty="0" smtClean="0"/>
              <a:t> معاملات سلف دارای اهداف گوناگونی از قرار ذیل می‌باشد:</a:t>
            </a:r>
          </a:p>
          <a:p>
            <a:pPr algn="just" rtl="1">
              <a:buClr>
                <a:srgbClr val="FF0000"/>
              </a:buClr>
              <a:buSzPct val="100000"/>
              <a:buFont typeface="Wingdings" pitchFamily="2" charset="2"/>
              <a:buChar char="ü"/>
            </a:pPr>
            <a:r>
              <a:rPr lang="fa-IR" b="1" dirty="0" smtClean="0"/>
              <a:t> معاملات سلف می‌توانند خطر مبادله ارزی را چه ماهیت تجاری داشته باشد و چه ماهیت مالی؛ پوشش دهد. </a:t>
            </a:r>
          </a:p>
          <a:p>
            <a:pPr algn="just" rtl="1">
              <a:buClr>
                <a:srgbClr val="FF0000"/>
              </a:buClr>
              <a:buSzPct val="100000"/>
              <a:buFont typeface="Wingdings" pitchFamily="2" charset="2"/>
              <a:buChar char="ü"/>
            </a:pPr>
            <a:r>
              <a:rPr lang="fa-IR" b="1" dirty="0" smtClean="0"/>
              <a:t> این معاملات می‌توانند با هدف سفته‌بازی(یعنی خرید یک پول و نگاه‌داری آن برای فروش به قیمت بالاتر و کسب سود) انجام گیرند.</a:t>
            </a:r>
          </a:p>
          <a:p>
            <a:pPr algn="just" rtl="1"/>
            <a:endParaRPr lang="fa-IR" sz="2400" b="1" dirty="0" smtClean="0"/>
          </a:p>
          <a:p>
            <a:pPr algn="just" rtl="1"/>
            <a:endParaRPr lang="fa-IR" sz="2400" b="1" dirty="0" smtClean="0">
              <a:solidFill>
                <a:schemeClr val="accent4">
                  <a:lumMod val="60000"/>
                  <a:lumOff val="40000"/>
                </a:schemeClr>
              </a:solidFill>
            </a:endParaRPr>
          </a:p>
          <a:p>
            <a:pPr algn="just" rtl="1"/>
            <a:endParaRPr lang="fa-IR" sz="2400" b="1" dirty="0" smtClean="0">
              <a:solidFill>
                <a:schemeClr val="accent4">
                  <a:lumMod val="60000"/>
                  <a:lumOff val="40000"/>
                </a:schemeClr>
              </a:solidFill>
            </a:endParaRPr>
          </a:p>
          <a:p>
            <a:pPr algn="just" rtl="1"/>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معاملات سلف و نرخ‌های سلف</a:t>
            </a:r>
            <a:endParaRPr lang="en-US" sz="3200" b="1"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14</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solidFill>
                  <a:schemeClr val="accent2"/>
                </a:solidFill>
              </a:rPr>
              <a:t> نرخ‌های سلف مانند نرخ‌های نقد اعلام نمی‌شوند.</a:t>
            </a:r>
          </a:p>
          <a:p>
            <a:pPr algn="just" rtl="1">
              <a:buFont typeface="Wingdings" pitchFamily="2" charset="2"/>
              <a:buChar char="v"/>
            </a:pPr>
            <a:r>
              <a:rPr lang="fa-IR" sz="2400" b="1" dirty="0" smtClean="0">
                <a:solidFill>
                  <a:schemeClr val="accent2"/>
                </a:solidFill>
              </a:rPr>
              <a:t> در مبادلات حرفه‌ای کارگزاران تنها با تفاوت نرخ نقد و سلف که جایزه یا تخفیف خوانده می‌شوند سروکار دارند.</a:t>
            </a:r>
          </a:p>
          <a:p>
            <a:pPr algn="just" rtl="1">
              <a:buFont typeface="Wingdings" pitchFamily="2" charset="2"/>
              <a:buChar char="v"/>
            </a:pPr>
            <a:r>
              <a:rPr lang="fa-IR" sz="2400" b="1" dirty="0" smtClean="0">
                <a:solidFill>
                  <a:schemeClr val="accent5">
                    <a:lumMod val="60000"/>
                    <a:lumOff val="40000"/>
                  </a:schemeClr>
                </a:solidFill>
              </a:rPr>
              <a:t> جایزه:</a:t>
            </a:r>
            <a:r>
              <a:rPr lang="fa-IR" sz="2400" b="1" dirty="0" smtClean="0">
                <a:solidFill>
                  <a:schemeClr val="accent2"/>
                </a:solidFill>
              </a:rPr>
              <a:t> </a:t>
            </a:r>
            <a:r>
              <a:rPr lang="fa-IR" sz="2400" b="1" dirty="0" smtClean="0"/>
              <a:t>غالبا برحسب درصد انحراف از نرخ نقد برای یک سال بیان می‌شود به صورتی که یک واحد پول الف در بازار سلف در مقایسه با بازار نقد واحدهای بیشتری از سایر پول‌ها را خریداری کند(</a:t>
            </a:r>
            <a:r>
              <a:rPr lang="fa-IR" b="1" dirty="0" smtClean="0">
                <a:solidFill>
                  <a:srgbClr val="FFC000"/>
                </a:solidFill>
              </a:rPr>
              <a:t>اگر نرخ سلف بزرگ‌تر از نرخ نقد باشد پول دارای جایزه می‌باشد</a:t>
            </a:r>
            <a:r>
              <a:rPr lang="fa-IR" sz="2400" b="1" dirty="0" smtClean="0"/>
              <a:t>).</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تخفیف: </a:t>
            </a:r>
            <a:r>
              <a:rPr lang="fa-IR" sz="2400" b="1" dirty="0" smtClean="0"/>
              <a:t>اگر یک واحد پول الف در بازار سلف در مقایسه با بازار نقد واحدهای کم‌تری از سایر پول‌ها را خریداری کند، نرخ سلف پول الف در مقایسه با نرخ نقد دارای تخفیف خواهد بود(ا</a:t>
            </a:r>
            <a:r>
              <a:rPr lang="fa-IR" b="1" dirty="0" smtClean="0">
                <a:solidFill>
                  <a:srgbClr val="FFC000"/>
                </a:solidFill>
              </a:rPr>
              <a:t>گر نرخ سلف کوچک‌تر از نرخ نقد باشد پول دارای تخفیف می‌باشد</a:t>
            </a:r>
            <a:r>
              <a:rPr lang="fa-IR" sz="2400" b="1" dirty="0" smtClean="0"/>
              <a:t>).</a:t>
            </a:r>
          </a:p>
          <a:p>
            <a:pPr algn="just" rtl="1">
              <a:buFont typeface="Wingdings" pitchFamily="2" charset="2"/>
              <a:buChar char="v"/>
            </a:pPr>
            <a:r>
              <a:rPr lang="fa-IR" sz="2400" b="1" dirty="0" smtClean="0">
                <a:solidFill>
                  <a:schemeClr val="accent2"/>
                </a:solidFill>
              </a:rPr>
              <a:t> </a:t>
            </a:r>
            <a:r>
              <a:rPr lang="fa-IR" sz="2400" b="1" dirty="0" smtClean="0">
                <a:solidFill>
                  <a:schemeClr val="accent5">
                    <a:lumMod val="60000"/>
                    <a:lumOff val="40000"/>
                  </a:schemeClr>
                </a:solidFill>
              </a:rPr>
              <a:t>نرخ‌های سلف </a:t>
            </a:r>
            <a:r>
              <a:rPr lang="fa-IR" sz="2400" b="1" dirty="0" smtClean="0">
                <a:solidFill>
                  <a:schemeClr val="accent2"/>
                </a:solidFill>
              </a:rPr>
              <a:t>با اضافه کردن جایزه یا کسر کردن تخفیف از نرخ ارز به‌دست می‌آید.</a:t>
            </a:r>
          </a:p>
          <a:p>
            <a:pPr algn="just" rtl="1"/>
            <a:endParaRPr lang="fa-IR" sz="2400" b="1" dirty="0" smtClean="0">
              <a:solidFill>
                <a:schemeClr val="accent4">
                  <a:lumMod val="60000"/>
                  <a:lumOff val="40000"/>
                </a:schemeClr>
              </a:solidFill>
            </a:endParaRPr>
          </a:p>
          <a:p>
            <a:pPr algn="just" rtl="1"/>
            <a:endParaRPr lang="fa-IR" sz="2400" b="1" dirty="0" smtClean="0">
              <a:solidFill>
                <a:schemeClr val="accent4">
                  <a:lumMod val="60000"/>
                  <a:lumOff val="40000"/>
                </a:schemeClr>
              </a:solidFill>
            </a:endParaRPr>
          </a:p>
          <a:p>
            <a:pPr algn="just" rtl="1"/>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lnSpc>
                <a:spcPct val="80000"/>
              </a:lnSpc>
            </a:pPr>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lnSpc>
                <a:spcPct val="100000"/>
              </a:lnSpc>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نرخ‌های سلف- جایزه و تخفیف</a:t>
            </a:r>
            <a:endParaRPr lang="en-US" sz="3200" b="1"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15</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r>
              <a:rPr lang="fa-IR" sz="2200" b="1" dirty="0" smtClean="0">
                <a:solidFill>
                  <a:srgbClr val="0070C0"/>
                </a:solidFill>
              </a:rPr>
              <a:t>1- </a:t>
            </a:r>
            <a:r>
              <a:rPr lang="fa-IR" sz="2200" b="1" dirty="0" smtClean="0">
                <a:solidFill>
                  <a:srgbClr val="FFC000"/>
                </a:solidFill>
              </a:rPr>
              <a:t>معاملات سلف تجاری: </a:t>
            </a:r>
            <a:r>
              <a:rPr lang="fa-IR" sz="2200" b="1" dirty="0" smtClean="0"/>
              <a:t>در تجارت بین‌الملل همواره برای مقابله با مخاطره تغییر یا نوسان نرخ ارز می‌توان از عملیات سلف هم در خرید و هم در فروش استفاده کرد.</a:t>
            </a:r>
          </a:p>
          <a:p>
            <a:pPr algn="just" rtl="1">
              <a:buNone/>
            </a:pPr>
            <a:r>
              <a:rPr lang="fa-IR" sz="2200" b="1" dirty="0" smtClean="0">
                <a:solidFill>
                  <a:srgbClr val="0070C0"/>
                </a:solidFill>
              </a:rPr>
              <a:t>2-</a:t>
            </a:r>
            <a:r>
              <a:rPr lang="fa-IR" sz="2200" b="1" dirty="0" smtClean="0"/>
              <a:t> </a:t>
            </a:r>
            <a:r>
              <a:rPr lang="fa-IR" sz="2200" b="1" dirty="0" smtClean="0">
                <a:solidFill>
                  <a:srgbClr val="FFC000"/>
                </a:solidFill>
              </a:rPr>
              <a:t>معاملات سلف مالی: </a:t>
            </a:r>
            <a:r>
              <a:rPr lang="fa-IR" sz="2200" b="1" dirty="0" smtClean="0"/>
              <a:t>مخاطره نوسان نرخ ارز تنها به صادرات و واردات(تجارت بین‌الملل) محدود نمی‌شود.</a:t>
            </a:r>
          </a:p>
          <a:p>
            <a:pPr algn="just" rtl="1">
              <a:buNone/>
            </a:pPr>
            <a:r>
              <a:rPr lang="fa-IR" sz="2200" b="1" dirty="0" smtClean="0"/>
              <a:t>عملیات غیرتجاری نیز فرد را با مخاطره نوسان نرخ ارز روبه‌رو می‌کند.</a:t>
            </a:r>
          </a:p>
          <a:p>
            <a:pPr algn="just" rtl="1">
              <a:buNone/>
            </a:pPr>
            <a:r>
              <a:rPr lang="fa-IR" sz="2200" b="1" dirty="0" smtClean="0"/>
              <a:t>سرمایه‌گذاری در اوراق قرضه، وام دادن به شعب شرکت‌های خارج، سرمایه‌گذاری مستقیم و ... اگر به پول خارجی صورت گیرند، دارائی‌های ارزی به‌وجود می‌آورند که دارای مخاطره نوسان نرخ ارز می‌باشند. در این حالت نیز بازار سلف می‌تواند این مخاطره را کاهش دهد.</a:t>
            </a:r>
          </a:p>
          <a:p>
            <a:pPr algn="just" rtl="1">
              <a:buNone/>
            </a:pPr>
            <a:r>
              <a:rPr lang="fa-IR" sz="2200" b="1" dirty="0" smtClean="0"/>
              <a:t>وام‌گیری از بازار سرمایه نیز اگر به پول خارجی صورت گیرد؛ معرف بدهی ارزی است که در این حالت نیز با استفاده از بازار سلف می‌توان مخاطره نوسان نرخ ارز را کاهش داد.</a:t>
            </a:r>
          </a:p>
          <a:p>
            <a:pPr algn="just" rtl="1">
              <a:buNone/>
            </a:pPr>
            <a:endParaRPr lang="fa-IR" sz="2200" b="1" dirty="0" smtClean="0"/>
          </a:p>
          <a:p>
            <a:pPr algn="just" rtl="1">
              <a:buNone/>
            </a:pPr>
            <a:endParaRPr lang="fa-IR" sz="2200" b="1" dirty="0" smtClean="0"/>
          </a:p>
          <a:p>
            <a:pPr algn="just" rtl="1"/>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انواع معاملات سلف</a:t>
            </a:r>
            <a:endParaRPr kumimoji="0" lang="en-US" sz="3200" b="1" i="0" u="none" strike="noStrike" kern="1200" cap="small" spc="0" normalizeH="0" baseline="0" noProof="0" dirty="0">
              <a:ln>
                <a:noFill/>
              </a:ln>
              <a:solidFill>
                <a:schemeClr val="dk1"/>
              </a:solidFill>
              <a:effectLst/>
              <a:uLnTx/>
              <a:uFillTx/>
              <a:latin typeface="+mn-lt"/>
              <a:ea typeface="+mn-ea"/>
              <a:cs typeface="+mn-cs"/>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16</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a:bodyPr>
          <a:lstStyle/>
          <a:p>
            <a:pPr algn="just" rtl="1">
              <a:buFont typeface="Wingdings" pitchFamily="2" charset="2"/>
              <a:buChar char="v"/>
            </a:pPr>
            <a:r>
              <a:rPr lang="fa-IR" sz="2400" b="1" dirty="0" smtClean="0">
                <a:solidFill>
                  <a:schemeClr val="accent2"/>
                </a:solidFill>
              </a:rPr>
              <a:t> </a:t>
            </a:r>
            <a:r>
              <a:rPr lang="fa-IR" sz="2400" b="1" dirty="0" smtClean="0"/>
              <a:t>در این حالت فرد که پولی را سلف خریداری می‌کند؛ هدفش پرداخت به فروشنده کالا نیست و نمی‌خواهد خود را درمقابل مخاطره نوسان نرخ ارز پوشش دهد.</a:t>
            </a:r>
          </a:p>
          <a:p>
            <a:pPr algn="just" rtl="1">
              <a:buFont typeface="Wingdings" pitchFamily="2" charset="2"/>
              <a:buChar char="v"/>
            </a:pPr>
            <a:r>
              <a:rPr lang="fa-IR" sz="2400" b="1" dirty="0" smtClean="0"/>
              <a:t> سفته‌باز با پیش‌بینی افزایش ارزش یک پول در آینده، پول را سلف می‌کند. در زمان عقد قرارداد پولی نمی‌پردازد بنابراین به منابع مالی نیازی ندارد. در سررسید پول سلف خریداری شده را در بازار نقد می‌فروشد و اگر پیش‌بینی وی درست ازکار درآید؛ از این رهگذر سودی بدست خواهد آورد.</a:t>
            </a:r>
          </a:p>
          <a:p>
            <a:pPr algn="just" rtl="1"/>
            <a:endParaRPr lang="fa-IR" sz="2400" b="1" dirty="0" smtClean="0"/>
          </a:p>
          <a:p>
            <a:pPr algn="just" rtl="1"/>
            <a:endParaRPr lang="fa-IR" sz="2400" b="1" dirty="0" smtClean="0">
              <a:solidFill>
                <a:schemeClr val="accent2"/>
              </a:solidFill>
            </a:endParaRPr>
          </a:p>
          <a:p>
            <a:pPr algn="just" rtl="1"/>
            <a:endParaRPr lang="fa-IR" sz="2400" b="1" dirty="0" smtClean="0">
              <a:solidFill>
                <a:schemeClr val="accent2"/>
              </a:solidFill>
            </a:endParaRPr>
          </a:p>
          <a:p>
            <a:pPr algn="just" rtl="1"/>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سفته‌بازی سلف</a:t>
            </a:r>
            <a:endParaRPr lang="en-US" sz="3200" b="1" dirty="0"/>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normAutofit/>
          </a:bodyPr>
          <a:lstStyle/>
          <a:p>
            <a:fld id="{B6F15528-21DE-4FAA-801E-634DDDAF4B2B}" type="slidenum">
              <a:rPr lang="en-US" smtClean="0"/>
              <a:pPr/>
              <a:t>17</a:t>
            </a:fld>
            <a:endParaRPr lang="en-US" dirty="0"/>
          </a:p>
        </p:txBody>
      </p:sp>
      <p:sp>
        <p:nvSpPr>
          <p:cNvPr id="7" name="Content Placeholder 2"/>
          <p:cNvSpPr txBox="1">
            <a:spLocks/>
          </p:cNvSpPr>
          <p:nvPr/>
        </p:nvSpPr>
        <p:spPr>
          <a:xfrm>
            <a:off x="228600" y="1066800"/>
            <a:ext cx="7772400" cy="5638800"/>
          </a:xfrm>
          <a:prstGeom prst="rect">
            <a:avLst/>
          </a:prstGeom>
        </p:spPr>
        <p:txBody>
          <a:bodyPr vert="horz">
            <a:normAutofit lnSpcReduction="10000"/>
          </a:bodyPr>
          <a:lstStyle/>
          <a:p>
            <a:pPr algn="just" rtl="1">
              <a:buFont typeface="Wingdings" pitchFamily="2" charset="2"/>
              <a:buChar char="v"/>
            </a:pPr>
            <a:r>
              <a:rPr lang="fa-IR" sz="2400" b="1" dirty="0" smtClean="0">
                <a:solidFill>
                  <a:schemeClr val="accent2"/>
                </a:solidFill>
              </a:rPr>
              <a:t> </a:t>
            </a:r>
            <a:r>
              <a:rPr lang="fa-IR" sz="2400" b="1" dirty="0" smtClean="0"/>
              <a:t>بانکی که معاملات ارزی انجام می‌دهد باید همیشه مبالغ کافی از هریک از پول‌های مهم دنیا را در اختیار داشته باشد.</a:t>
            </a:r>
          </a:p>
          <a:p>
            <a:pPr algn="just" rtl="1">
              <a:buFont typeface="Wingdings" pitchFamily="2" charset="2"/>
              <a:buChar char="v"/>
            </a:pPr>
            <a:r>
              <a:rPr lang="fa-IR" sz="2400" b="1" dirty="0" smtClean="0"/>
              <a:t>به عنوان یک قاعده حساب‌های جاری بانک با بانک‌های خارجی نباید مانده منفی داشته باشد اما اگر این حساب‌ها به طور تصادفی و برای مدت زمان کوتاه مانده بدهکار پیدا کردند، باید برای این مانده بهره پرداخت شود. </a:t>
            </a:r>
          </a:p>
          <a:p>
            <a:pPr algn="just" rtl="1">
              <a:buFont typeface="Wingdings" pitchFamily="2" charset="2"/>
              <a:buChar char="v"/>
            </a:pPr>
            <a:r>
              <a:rPr lang="fa-IR" sz="2400" b="1" dirty="0" smtClean="0"/>
              <a:t>وضعیت بلند: اگر موجودی در گردش(بستانکار) دارائی ارز خارجی باشد؛ وضعیت بلند محسوب می‌شود.</a:t>
            </a:r>
          </a:p>
          <a:p>
            <a:pPr algn="just" rtl="1"/>
            <a:r>
              <a:rPr lang="fa-IR" sz="2400" b="1" dirty="0" smtClean="0"/>
              <a:t>پس هرگاه دارائی بانک از یک پول خاص بیش از بدهی بانک از همان پول باشد، بانک در وضعیت بلند قرار دارد.</a:t>
            </a:r>
          </a:p>
          <a:p>
            <a:pPr algn="just" rtl="1">
              <a:buFont typeface="Wingdings" pitchFamily="2" charset="2"/>
              <a:buChar char="v"/>
            </a:pPr>
            <a:r>
              <a:rPr lang="fa-IR" sz="2400" b="1" dirty="0" smtClean="0"/>
              <a:t> وضعیت کوتاه: هرگاه بدهی بانک از یک پول خاص بیش از دارائی بانک از آن پول باشد، بانک در وضعیت کوتاه قرار دارد.</a:t>
            </a:r>
          </a:p>
          <a:p>
            <a:pPr algn="just" rtl="1">
              <a:buFont typeface="Wingdings" pitchFamily="2" charset="2"/>
              <a:buChar char="v"/>
            </a:pPr>
            <a:r>
              <a:rPr lang="fa-IR" sz="2400" b="1" dirty="0" smtClean="0"/>
              <a:t> در وضعیت‌های بلند و کوتاه؛ بانک‌ها با مخاطره نوسان نرخ ارز روبه‌رو هستند پس به منظور کاهش مخاطره نرخ ارز بهتر است که تفاوت دارائی و بدهی از هر پول حداقل باشد.</a:t>
            </a:r>
          </a:p>
          <a:p>
            <a:pPr algn="just" rtl="1">
              <a:buFont typeface="Wingdings" pitchFamily="2" charset="2"/>
              <a:buChar char="v"/>
            </a:pPr>
            <a:r>
              <a:rPr lang="fa-IR" sz="2400" b="1" dirty="0" smtClean="0"/>
              <a:t> بهترین وضعیت از این نظر وضعیت صفر است یعنی اگر خالص دارائی بانک‌ها از هر پول برابر صفر گردد، نوسان نرخ ارز بانک‌ها را تحت تاثیر قرار نمی‌دهد.</a:t>
            </a:r>
          </a:p>
          <a:p>
            <a:pPr algn="just" rtl="1"/>
            <a:endParaRPr lang="fa-IR" sz="2400" b="1" dirty="0" smtClean="0">
              <a:solidFill>
                <a:schemeClr val="accent2"/>
              </a:solidFill>
            </a:endParaRPr>
          </a:p>
          <a:p>
            <a:pPr algn="just" rtl="1"/>
            <a:endParaRPr lang="fa-IR" sz="2400" b="1" dirty="0" smtClean="0">
              <a:solidFill>
                <a:schemeClr val="accent2"/>
              </a:solidFill>
            </a:endParaRPr>
          </a:p>
          <a:p>
            <a:pPr algn="just" rtl="1">
              <a:buNone/>
            </a:pPr>
            <a:endParaRPr lang="fa-IR" sz="2200" b="1" dirty="0" smtClean="0">
              <a:solidFill>
                <a:schemeClr val="accent4">
                  <a:lumMod val="60000"/>
                  <a:lumOff val="40000"/>
                </a:schemeClr>
              </a:solidFill>
            </a:endParaRPr>
          </a:p>
          <a:p>
            <a:pPr algn="just" rtl="1">
              <a:buNone/>
            </a:pPr>
            <a:endParaRPr lang="fa-IR" sz="2200" b="1" dirty="0" smtClean="0"/>
          </a:p>
          <a:p>
            <a:pPr marL="274320" marR="0" lvl="0" indent="-274320" algn="just" defTabSz="914400" rtl="1" eaLnBrk="1" fontAlgn="auto" latinLnBrk="0" hangingPunct="1">
              <a:spcBef>
                <a:spcPts val="600"/>
              </a:spcBef>
              <a:spcAft>
                <a:spcPts val="0"/>
              </a:spcAft>
              <a:buClr>
                <a:schemeClr val="accent1"/>
              </a:buClr>
              <a:buSzPct val="70000"/>
              <a:buFont typeface="Wingdings"/>
              <a:buNone/>
              <a:tabLst/>
              <a:defRPr/>
            </a:pPr>
            <a:endParaRPr kumimoji="0" lang="fa-I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itle 1"/>
          <p:cNvSpPr txBox="1">
            <a:spLocks/>
          </p:cNvSpPr>
          <p:nvPr/>
        </p:nvSpPr>
        <p:spPr>
          <a:xfrm>
            <a:off x="457200" y="304800"/>
            <a:ext cx="74676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fa-IR" sz="3200" b="1" dirty="0" smtClean="0"/>
              <a:t>وضعیت کوتاه و بلند و مراقبت از وضعیت</a:t>
            </a:r>
            <a:endParaRPr lang="en-US" sz="3200" b="1" dirty="0"/>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18</a:t>
            </a:fld>
            <a:endParaRPr lang="en-US" dirty="0"/>
          </a:p>
        </p:txBody>
      </p:sp>
      <p:sp>
        <p:nvSpPr>
          <p:cNvPr id="3" name="Rectangle 2"/>
          <p:cNvSpPr/>
          <p:nvPr/>
        </p:nvSpPr>
        <p:spPr>
          <a:xfrm>
            <a:off x="1371600" y="762000"/>
            <a:ext cx="6757416" cy="5687711"/>
          </a:xfrm>
          <a:prstGeom prst="rect">
            <a:avLst/>
          </a:prstGeom>
        </p:spPr>
        <p:txBody>
          <a:bodyPr wrap="square">
            <a:spAutoFit/>
          </a:bodyPr>
          <a:lstStyle/>
          <a:p>
            <a:pPr algn="just" rtl="1">
              <a:lnSpc>
                <a:spcPct val="115000"/>
              </a:lnSpc>
            </a:pPr>
            <a:r>
              <a:rPr lang="fa-IR" sz="2000" b="1" dirty="0">
                <a:solidFill>
                  <a:srgbClr val="FF0000"/>
                </a:solidFill>
              </a:rPr>
              <a:t>انواع اشکال نمایش نرخ ارز :</a:t>
            </a:r>
            <a:endParaRPr lang="en-US" sz="2000" b="1" dirty="0">
              <a:solidFill>
                <a:srgbClr val="FF0000"/>
              </a:solidFill>
            </a:endParaRPr>
          </a:p>
          <a:p>
            <a:pPr algn="just" rtl="1">
              <a:lnSpc>
                <a:spcPct val="115000"/>
              </a:lnSpc>
            </a:pPr>
            <a:endParaRPr lang="en-US" b="1" dirty="0">
              <a:latin typeface="Tahoma" panose="020B0604030504040204" pitchFamily="34" charset="0"/>
              <a:ea typeface="Times New Roman" panose="02020603050405020304" pitchFamily="18" charset="0"/>
              <a:cs typeface="B Nazanin" panose="00000400000000000000" pitchFamily="2" charset="-78"/>
            </a:endParaRPr>
          </a:p>
          <a:p>
            <a:pPr algn="just" rtl="1">
              <a:lnSpc>
                <a:spcPct val="115000"/>
              </a:lnSpc>
            </a:pPr>
            <a:r>
              <a:rPr lang="fa-IR" b="1" dirty="0" smtClean="0">
                <a:latin typeface="Tahoma" panose="020B0604030504040204" pitchFamily="34" charset="0"/>
                <a:ea typeface="Times New Roman" panose="02020603050405020304" pitchFamily="18" charset="0"/>
                <a:cs typeface="B Nazanin" panose="00000400000000000000" pitchFamily="2" charset="-78"/>
              </a:rPr>
              <a:t>1. روش </a:t>
            </a:r>
            <a:r>
              <a:rPr lang="fa-IR" b="1" dirty="0">
                <a:latin typeface="Tahoma" panose="020B0604030504040204" pitchFamily="34" charset="0"/>
                <a:ea typeface="Times New Roman" panose="02020603050405020304" pitchFamily="18" charset="0"/>
                <a:cs typeface="B Nazanin" panose="00000400000000000000" pitchFamily="2" charset="-78"/>
              </a:rPr>
              <a:t>مستقيم ( </a:t>
            </a:r>
            <a:r>
              <a:rPr lang="en-US" b="1" dirty="0">
                <a:latin typeface="Tahoma" panose="020B0604030504040204" pitchFamily="34" charset="0"/>
                <a:ea typeface="Times New Roman" panose="02020603050405020304" pitchFamily="18" charset="0"/>
                <a:cs typeface="B Nazanin" panose="00000400000000000000" pitchFamily="2" charset="-78"/>
              </a:rPr>
              <a:t>Direct Quotation</a:t>
            </a:r>
            <a:r>
              <a:rPr lang="fa-IR" b="1" dirty="0">
                <a:latin typeface="Tahoma" panose="020B0604030504040204" pitchFamily="34" charset="0"/>
                <a:ea typeface="Times New Roman" panose="02020603050405020304" pitchFamily="18" charset="0"/>
                <a:cs typeface="B Nazanin" panose="00000400000000000000" pitchFamily="2" charset="-78"/>
              </a:rPr>
              <a:t> )</a:t>
            </a:r>
            <a:endParaRPr lang="en-US" dirty="0">
              <a:latin typeface="Times New Roman" panose="02020603050405020304" pitchFamily="18" charset="0"/>
              <a:ea typeface="Times New Roman" panose="02020603050405020304" pitchFamily="18" charset="0"/>
            </a:endParaRPr>
          </a:p>
          <a:p>
            <a:pPr algn="just" rtl="1">
              <a:lnSpc>
                <a:spcPct val="115000"/>
              </a:lnSpc>
            </a:pPr>
            <a:r>
              <a:rPr lang="fa-IR" b="1" dirty="0">
                <a:latin typeface="Tahoma" panose="020B0604030504040204" pitchFamily="34" charset="0"/>
                <a:ea typeface="Times New Roman" panose="02020603050405020304" pitchFamily="18" charset="0"/>
                <a:cs typeface="B Nazanin" panose="00000400000000000000" pitchFamily="2" charset="-78"/>
              </a:rPr>
              <a:t>در اين روش اعلام نرخ ارز كه بيشتر بانك ها از آن پيروي ميكنند واحد ارزها ثابت و پول محلي تغيير مي كند. در اين روش ارزها را بايد به مثابه واحد كالاها تلقي نمود كه ارز مبين قيمت ها آنها مي باشد. زيرا قيمت عبارت است از مقدار پولي كه با يك واحد كالا يا خدمت قابل تعويض مي باشد</a:t>
            </a:r>
            <a:r>
              <a:rPr lang="fa-IR" b="1" dirty="0" smtClean="0">
                <a:latin typeface="Tahoma" panose="020B0604030504040204" pitchFamily="34" charset="0"/>
                <a:ea typeface="Times New Roman" panose="02020603050405020304" pitchFamily="18" charset="0"/>
                <a:cs typeface="B Nazanin" panose="00000400000000000000" pitchFamily="2" charset="-78"/>
              </a:rPr>
              <a:t>.</a:t>
            </a:r>
            <a:endParaRPr lang="en-US" b="1" dirty="0" smtClean="0">
              <a:latin typeface="Tahoma" panose="020B0604030504040204" pitchFamily="34" charset="0"/>
              <a:ea typeface="Times New Roman" panose="02020603050405020304" pitchFamily="18" charset="0"/>
              <a:cs typeface="B Nazanin" panose="00000400000000000000" pitchFamily="2" charset="-78"/>
            </a:endParaRPr>
          </a:p>
          <a:p>
            <a:pPr algn="r" rtl="1"/>
            <a:r>
              <a:rPr lang="fa-IR" b="1" dirty="0" smtClean="0"/>
              <a:t>2. روش </a:t>
            </a:r>
            <a:r>
              <a:rPr lang="fa-IR" b="1" dirty="0"/>
              <a:t>غير مستقيم ( </a:t>
            </a:r>
            <a:r>
              <a:rPr lang="en-US" b="1" dirty="0"/>
              <a:t>Indirect Quotation</a:t>
            </a:r>
            <a:r>
              <a:rPr lang="fa-IR" b="1" dirty="0"/>
              <a:t> )</a:t>
            </a:r>
            <a:r>
              <a:rPr lang="fa-IR" dirty="0"/>
              <a:t>: </a:t>
            </a:r>
            <a:r>
              <a:rPr lang="fa-IR" b="1" dirty="0"/>
              <a:t>در روش غير مستقيم اعلام نرخ ارز كه بانكهاي كشورهايي نظير هندوستان و انگلستان از آن پيروي مي كنند ، قيمت واحد پول كشورها بر حسب پول ساير كشورها ( ارز ) بيان مي شود. به عبارتي روپيه هند يا پوند انگلستان پول پايه و ارز پول متغير خواهد بود</a:t>
            </a:r>
            <a:r>
              <a:rPr lang="fa-IR" b="1" dirty="0" smtClean="0"/>
              <a:t>.</a:t>
            </a:r>
            <a:endParaRPr lang="en-US" b="1" dirty="0" smtClean="0"/>
          </a:p>
          <a:p>
            <a:pPr algn="r" rtl="1"/>
            <a:endParaRPr lang="en-US" dirty="0"/>
          </a:p>
          <a:p>
            <a:pPr algn="r" rtl="1"/>
            <a:r>
              <a:rPr lang="fa-IR" b="1" dirty="0" smtClean="0"/>
              <a:t>3. روش </a:t>
            </a:r>
            <a:r>
              <a:rPr lang="fa-IR" b="1" dirty="0"/>
              <a:t>دلار پايه ( </a:t>
            </a:r>
            <a:r>
              <a:rPr lang="en-US" b="1" dirty="0"/>
              <a:t>USD Base currency</a:t>
            </a:r>
            <a:r>
              <a:rPr lang="fa-IR" b="1" dirty="0"/>
              <a:t> ):  اين روش اعلام نرخ ارز در واقع همان روش غير مستقيم اعلام نرخ ارز با اين تفاوت كه ارز پايه دلار آمريكا است</a:t>
            </a:r>
            <a:r>
              <a:rPr lang="fa-IR" b="1" dirty="0" smtClean="0"/>
              <a:t>.</a:t>
            </a:r>
            <a:endParaRPr lang="en-US" b="1" dirty="0" smtClean="0"/>
          </a:p>
          <a:p>
            <a:pPr algn="r" rtl="1"/>
            <a:endParaRPr lang="en-US" dirty="0"/>
          </a:p>
          <a:p>
            <a:pPr algn="r" rtl="1"/>
            <a:r>
              <a:rPr lang="fa-IR" b="1" dirty="0" smtClean="0"/>
              <a:t>4. روش </a:t>
            </a:r>
            <a:r>
              <a:rPr lang="fa-IR" b="1" dirty="0"/>
              <a:t>متقاطع (</a:t>
            </a:r>
            <a:r>
              <a:rPr lang="en-US" b="1" dirty="0"/>
              <a:t>Cross Quotation</a:t>
            </a:r>
            <a:r>
              <a:rPr lang="fa-IR" b="1" dirty="0"/>
              <a:t> ): در اين روش نرخ ارز ارزش يك واحد بر حسب ارز ديگر اعلام مي شود به عبارت ديگر ارز پايه ثابت نمي باشد.اين روش اعلام نرخ ارز بيشتر توسط دلالان ( </a:t>
            </a:r>
            <a:r>
              <a:rPr lang="en-US" b="1" dirty="0"/>
              <a:t>Dealers</a:t>
            </a:r>
            <a:r>
              <a:rPr lang="fa-IR" b="1" dirty="0"/>
              <a:t> ) ارز كاربرد داشته و بدان عمل مي نمايند.</a:t>
            </a:r>
            <a:endParaRPr lang="en-US" b="1" dirty="0"/>
          </a:p>
          <a:p>
            <a:pPr algn="just" rtl="1">
              <a:lnSpc>
                <a:spcPct val="115000"/>
              </a:lnSpc>
            </a:pPr>
            <a:endParaRPr lang="en-US"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0049905"/>
      </p:ext>
    </p:extLst>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19</a:t>
            </a:fld>
            <a:endParaRPr lang="en-US" dirty="0"/>
          </a:p>
        </p:txBody>
      </p:sp>
      <p:sp>
        <p:nvSpPr>
          <p:cNvPr id="3" name="Rectangle 2"/>
          <p:cNvSpPr/>
          <p:nvPr/>
        </p:nvSpPr>
        <p:spPr>
          <a:xfrm>
            <a:off x="1600200" y="762000"/>
            <a:ext cx="5867400" cy="4693593"/>
          </a:xfrm>
          <a:prstGeom prst="rect">
            <a:avLst/>
          </a:prstGeom>
        </p:spPr>
        <p:txBody>
          <a:bodyPr wrap="square">
            <a:spAutoFit/>
          </a:bodyPr>
          <a:lstStyle/>
          <a:p>
            <a:pPr algn="just" rtl="1">
              <a:lnSpc>
                <a:spcPct val="115000"/>
              </a:lnSpc>
            </a:pP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اعلام نرخ ارز بوسيله بانك مركزي ايران :</a:t>
            </a:r>
            <a:endParaRPr lang="en-US" sz="2000" b="1" dirty="0">
              <a:solidFill>
                <a:srgbClr val="FF0000"/>
              </a:solidFill>
              <a:latin typeface="Times New Roman" panose="02020603050405020304" pitchFamily="18" charset="0"/>
              <a:ea typeface="Times New Roman" panose="02020603050405020304" pitchFamily="18" charset="0"/>
            </a:endParaRPr>
          </a:p>
          <a:p>
            <a:pPr algn="just" rtl="1">
              <a:lnSpc>
                <a:spcPct val="115000"/>
              </a:lnSpc>
            </a:pPr>
            <a:r>
              <a:rPr lang="fa-IR" sz="2000" dirty="0">
                <a:latin typeface="Tahoma" panose="020B0604030504040204" pitchFamily="34" charset="0"/>
                <a:ea typeface="Times New Roman" panose="02020603050405020304" pitchFamily="18" charset="0"/>
                <a:cs typeface="B Nazanin" panose="00000400000000000000" pitchFamily="2" charset="-78"/>
              </a:rPr>
              <a:t>به طوري كه بيان شد نرخ ارز توسط بانك مذكور به روش مستقيم اعلام مي شود. در حال حاضر اداره بين المللي بانك مركزي ايران حدود ساعت ده صبح در روزهاي كاري بانكي جدول نرخ ارز را منتشر مي نمايد.</a:t>
            </a:r>
            <a:endParaRPr lang="en-US" sz="2000" dirty="0">
              <a:latin typeface="Times New Roman" panose="02020603050405020304" pitchFamily="18" charset="0"/>
              <a:ea typeface="Times New Roman" panose="02020603050405020304" pitchFamily="18" charset="0"/>
            </a:endParaRPr>
          </a:p>
          <a:p>
            <a:pPr algn="just" rtl="1">
              <a:lnSpc>
                <a:spcPct val="115000"/>
              </a:lnSpc>
            </a:pPr>
            <a:r>
              <a:rPr lang="fa-IR" sz="2000" dirty="0">
                <a:latin typeface="Tahoma" panose="020B0604030504040204" pitchFamily="34" charset="0"/>
                <a:ea typeface="Times New Roman" panose="02020603050405020304" pitchFamily="18" charset="0"/>
                <a:cs typeface="B Nazanin" panose="00000400000000000000" pitchFamily="2" charset="-78"/>
              </a:rPr>
              <a:t>اداره بانك مركزي ايران نرخ مرجع ارز شانزده ارز عمده را به روش مستقيم اعلام مي كند . نرخ مرجع ارز در واقع ميانگين نرخ خريد و فروش ارز مي باشد. بانكهاي كشور مانند بانك ملي ، صادرات ايران و با توجه به نرخ مرجع اقدام به تهيه و انتشار جدول نرخ ارز حاوي نرخ هاي خريد و فروش مي نمايد. تفاوت بين نرخ خريد وفروش ارز كارمزد بانك را تشكيل مي دهد. اين كارمزد در مورد دلار آمريكا حداقل و در مورد ارزهايي كه تقاضا براي آنها كمتر است بيشتر است. در سايت بانك مركزي </a:t>
            </a:r>
            <a:r>
              <a:rPr lang="en-US" sz="2000" u="sng" dirty="0">
                <a:solidFill>
                  <a:srgbClr val="0000FF"/>
                </a:solidFill>
                <a:latin typeface="Tahoma" panose="020B0604030504040204" pitchFamily="34" charset="0"/>
                <a:ea typeface="Times New Roman" panose="02020603050405020304" pitchFamily="18" charset="0"/>
                <a:cs typeface="B Nazanin" panose="00000400000000000000" pitchFamily="2" charset="-78"/>
                <a:hlinkClick r:id="rId2"/>
              </a:rPr>
              <a:t>www.cbi.ir</a:t>
            </a:r>
            <a:r>
              <a:rPr lang="fa-IR" sz="2000" dirty="0">
                <a:latin typeface="Tahoma" panose="020B0604030504040204" pitchFamily="34" charset="0"/>
                <a:ea typeface="Times New Roman" panose="02020603050405020304" pitchFamily="18" charset="0"/>
                <a:cs typeface="B Nazanin" panose="00000400000000000000" pitchFamily="2" charset="-78"/>
              </a:rPr>
              <a:t> نرخ 5 ارز عمده قابل مشاهده است. دلار آمريكا ، يورو يكصد ين ژاپن ، پوند استرلينگ و فرانك سوئيس.</a:t>
            </a: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8693920"/>
      </p:ext>
    </p:extLst>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dirty="0"/>
          </a:p>
        </p:txBody>
      </p:sp>
      <p:sp>
        <p:nvSpPr>
          <p:cNvPr id="4" name="Rectangle 3"/>
          <p:cNvSpPr/>
          <p:nvPr/>
        </p:nvSpPr>
        <p:spPr>
          <a:xfrm>
            <a:off x="2286000" y="609600"/>
            <a:ext cx="6019800" cy="5410712"/>
          </a:xfrm>
          <a:prstGeom prst="rect">
            <a:avLst/>
          </a:prstGeom>
        </p:spPr>
        <p:txBody>
          <a:bodyPr wrap="square">
            <a:spAutoFit/>
          </a:bodyPr>
          <a:lstStyle/>
          <a:p>
            <a:pPr algn="just" rtl="1">
              <a:lnSpc>
                <a:spcPct val="115000"/>
              </a:lnSpc>
            </a:pPr>
            <a:r>
              <a:rPr lang="fa-IR" b="1" dirty="0">
                <a:latin typeface="Tahoma" panose="020B0604030504040204" pitchFamily="34" charset="0"/>
                <a:ea typeface="Times New Roman" panose="02020603050405020304" pitchFamily="18" charset="0"/>
                <a:cs typeface="B Nazanin" panose="00000400000000000000" pitchFamily="2" charset="-78"/>
              </a:rPr>
              <a:t>انواع اشکال نمایش نرخ ارز :</a:t>
            </a:r>
            <a:endParaRPr lang="en-US" dirty="0">
              <a:latin typeface="Times New Roman" panose="02020603050405020304" pitchFamily="18" charset="0"/>
              <a:ea typeface="Times New Roman" panose="02020603050405020304" pitchFamily="18" charset="0"/>
            </a:endParaRPr>
          </a:p>
          <a:p>
            <a:pPr algn="just" rtl="1">
              <a:lnSpc>
                <a:spcPct val="115000"/>
              </a:lnSpc>
            </a:pPr>
            <a:r>
              <a:rPr lang="fa-IR" b="1" dirty="0">
                <a:latin typeface="Tahoma" panose="020B0604030504040204" pitchFamily="34" charset="0"/>
                <a:ea typeface="Times New Roman" panose="02020603050405020304" pitchFamily="18" charset="0"/>
                <a:cs typeface="B Nazanin" panose="00000400000000000000" pitchFamily="2" charset="-78"/>
              </a:rPr>
              <a:t>1. روش مستقيم ( </a:t>
            </a:r>
            <a:r>
              <a:rPr lang="en-US" b="1" dirty="0">
                <a:latin typeface="Tahoma" panose="020B0604030504040204" pitchFamily="34" charset="0"/>
                <a:ea typeface="Times New Roman" panose="02020603050405020304" pitchFamily="18" charset="0"/>
                <a:cs typeface="B Nazanin" panose="00000400000000000000" pitchFamily="2" charset="-78"/>
              </a:rPr>
              <a:t>Direct Quotation</a:t>
            </a:r>
            <a:r>
              <a:rPr lang="fa-IR" b="1" dirty="0">
                <a:latin typeface="Tahoma" panose="020B0604030504040204" pitchFamily="34" charset="0"/>
                <a:ea typeface="Times New Roman" panose="02020603050405020304" pitchFamily="18" charset="0"/>
                <a:cs typeface="B Nazanin" panose="00000400000000000000" pitchFamily="2" charset="-78"/>
              </a:rPr>
              <a:t> )</a:t>
            </a:r>
            <a:endParaRPr lang="en-US" dirty="0">
              <a:latin typeface="Times New Roman" panose="02020603050405020304" pitchFamily="18" charset="0"/>
              <a:ea typeface="Times New Roman" panose="02020603050405020304" pitchFamily="18" charset="0"/>
            </a:endParaRPr>
          </a:p>
          <a:p>
            <a:pPr algn="just" rtl="1">
              <a:lnSpc>
                <a:spcPct val="115000"/>
              </a:lnSpc>
            </a:pPr>
            <a:r>
              <a:rPr lang="fa-IR" dirty="0">
                <a:latin typeface="Tahoma" panose="020B0604030504040204" pitchFamily="34" charset="0"/>
                <a:ea typeface="Times New Roman" panose="02020603050405020304" pitchFamily="18" charset="0"/>
                <a:cs typeface="B Nazanin" panose="00000400000000000000" pitchFamily="2" charset="-78"/>
              </a:rPr>
              <a:t>در اين روش اعلام نرخ ارز كه بيشتر بانك ها از آن پيروي ميكنند واحد ارزها ثابت و پول محلي تغيير مي كند. در اين روش ارزها را بايد به مثابه واحد كالاها تلقي نمود كه ارز مبين قيمت ها آنها مي باشد. زيرا قيمت عبارت است از مقدار پولي كه با يك واحد كالا يا خدمت قابل تعويض مي باشد</a:t>
            </a:r>
            <a:r>
              <a:rPr lang="fa-IR" dirty="0" smtClean="0">
                <a:latin typeface="Tahoma" panose="020B0604030504040204" pitchFamily="34" charset="0"/>
                <a:ea typeface="Times New Roman" panose="02020603050405020304" pitchFamily="18" charset="0"/>
                <a:cs typeface="B Nazanin" panose="00000400000000000000" pitchFamily="2" charset="-78"/>
              </a:rPr>
              <a:t>.</a:t>
            </a:r>
            <a:endParaRPr lang="en-US" dirty="0" smtClean="0">
              <a:latin typeface="Tahoma" panose="020B0604030504040204" pitchFamily="34" charset="0"/>
              <a:ea typeface="Times New Roman" panose="02020603050405020304" pitchFamily="18" charset="0"/>
              <a:cs typeface="B Nazanin" panose="00000400000000000000" pitchFamily="2" charset="-78"/>
            </a:endParaRPr>
          </a:p>
          <a:p>
            <a:pPr algn="r" rtl="1"/>
            <a:r>
              <a:rPr lang="fa-IR" b="1" dirty="0" smtClean="0"/>
              <a:t>. </a:t>
            </a:r>
            <a:r>
              <a:rPr lang="fa-IR" b="1" dirty="0"/>
              <a:t>روش غير مستقيم ( </a:t>
            </a:r>
            <a:r>
              <a:rPr lang="en-US" b="1" dirty="0"/>
              <a:t>Indirect Quotation</a:t>
            </a:r>
            <a:r>
              <a:rPr lang="fa-IR" b="1" dirty="0"/>
              <a:t> )</a:t>
            </a:r>
            <a:r>
              <a:rPr lang="fa-IR" dirty="0"/>
              <a:t>: در روش غير مستقيم اعلام نرخ ارز كه بانكهاي كشورهايي نظير هندوستان و انگلستان از آن پيروي مي كنند ، قيمت واحد پول كشورها بر حسب پول ساير كشورها ( ارز ) بيان مي شود. به عبارتي روپيه هند يا پوند انگلستان پول پايه و ارز پول متغير خواهد بود.</a:t>
            </a:r>
            <a:endParaRPr lang="en-US" dirty="0"/>
          </a:p>
          <a:p>
            <a:pPr algn="r" rtl="1"/>
            <a:r>
              <a:rPr lang="fa-IR" b="1" dirty="0"/>
              <a:t>3. روش دلار پايه ( </a:t>
            </a:r>
            <a:r>
              <a:rPr lang="en-US" b="1" dirty="0"/>
              <a:t>USD Base currency</a:t>
            </a:r>
            <a:r>
              <a:rPr lang="fa-IR" b="1" dirty="0"/>
              <a:t> ):  </a:t>
            </a:r>
            <a:r>
              <a:rPr lang="fa-IR" dirty="0"/>
              <a:t>اين روش اعلام نرخ ارز در واقع همان روش غير مستقيم اعلام نرخ ارز با اين تفاوت كه ارز پايه دلار آمريكا است.</a:t>
            </a:r>
            <a:endParaRPr lang="en-US" dirty="0"/>
          </a:p>
          <a:p>
            <a:pPr algn="r" rtl="1"/>
            <a:r>
              <a:rPr lang="fa-IR" b="1" dirty="0"/>
              <a:t>4. روش متقاطع (</a:t>
            </a:r>
            <a:r>
              <a:rPr lang="en-US" b="1" dirty="0"/>
              <a:t>Cross Quotation</a:t>
            </a:r>
            <a:r>
              <a:rPr lang="fa-IR" b="1" dirty="0"/>
              <a:t> ): </a:t>
            </a:r>
            <a:r>
              <a:rPr lang="fa-IR" dirty="0"/>
              <a:t>در اين روش نرخ ارز ارزش يك واحد بر حسب ارز ديگر اعلام مي شود به عبارت ديگر ارز پايه ثابت نمي باشد.اين روش اعلام نرخ ارز بيشتر توسط دلالان ( </a:t>
            </a:r>
            <a:r>
              <a:rPr lang="en-US" dirty="0"/>
              <a:t>Dealers</a:t>
            </a:r>
            <a:r>
              <a:rPr lang="fa-IR" dirty="0"/>
              <a:t> ) ارز كاربرد داشته و بدان عمل مي نمايند.</a:t>
            </a:r>
            <a:endParaRPr lang="en-US" dirty="0"/>
          </a:p>
          <a:p>
            <a:pPr algn="r" rtl="1">
              <a:lnSpc>
                <a:spcPct val="115000"/>
              </a:lnSpc>
            </a:pPr>
            <a:endParaRPr lang="en-US" dirty="0" smtClean="0">
              <a:latin typeface="Tahoma" panose="020B0604030504040204" pitchFamily="34" charset="0"/>
              <a:ea typeface="Times New Roman" panose="02020603050405020304" pitchFamily="18" charset="0"/>
              <a:cs typeface="B Nazanin" panose="00000400000000000000" pitchFamily="2" charset="-78"/>
            </a:endParaRPr>
          </a:p>
          <a:p>
            <a:pPr algn="just" rtl="1">
              <a:lnSpc>
                <a:spcPct val="115000"/>
              </a:lnSpc>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4819717"/>
      </p:ext>
    </p:extLst>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850133413"/>
      </p:ext>
    </p:extLst>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696200" cy="5486400"/>
          </a:xfrm>
        </p:spPr>
        <p:txBody>
          <a:bodyPr>
            <a:normAutofit/>
          </a:bodyPr>
          <a:lstStyle/>
          <a:p>
            <a:pPr algn="just" rtl="1">
              <a:lnSpc>
                <a:spcPct val="80000"/>
              </a:lnSpc>
              <a:buNone/>
            </a:pPr>
            <a:r>
              <a:rPr lang="fa-IR" sz="2000" b="1" dirty="0" smtClean="0"/>
              <a:t>مقدمه</a:t>
            </a:r>
          </a:p>
          <a:p>
            <a:pPr algn="just" rtl="1">
              <a:lnSpc>
                <a:spcPct val="80000"/>
              </a:lnSpc>
              <a:buNone/>
            </a:pPr>
            <a:r>
              <a:rPr lang="fa-IR" sz="2000" b="1" dirty="0" smtClean="0"/>
              <a:t>بازار ارز</a:t>
            </a:r>
          </a:p>
          <a:p>
            <a:pPr algn="just" rtl="1">
              <a:lnSpc>
                <a:spcPct val="80000"/>
              </a:lnSpc>
              <a:buNone/>
            </a:pPr>
            <a:r>
              <a:rPr lang="fa-IR" sz="2000" b="1" dirty="0" smtClean="0"/>
              <a:t>ابزارهای مالی در بازار ارز</a:t>
            </a:r>
          </a:p>
          <a:p>
            <a:pPr algn="just" rtl="1">
              <a:lnSpc>
                <a:spcPct val="80000"/>
              </a:lnSpc>
              <a:buNone/>
            </a:pPr>
            <a:r>
              <a:rPr lang="fa-IR" sz="1800" dirty="0" smtClean="0"/>
              <a:t>حواله‌ی تلگرافی</a:t>
            </a:r>
          </a:p>
          <a:p>
            <a:pPr algn="just" rtl="1">
              <a:lnSpc>
                <a:spcPct val="80000"/>
              </a:lnSpc>
              <a:buNone/>
            </a:pPr>
            <a:r>
              <a:rPr lang="fa-IR" sz="1800" dirty="0" smtClean="0"/>
              <a:t>برات ارزی</a:t>
            </a:r>
          </a:p>
          <a:p>
            <a:pPr algn="just" rtl="1">
              <a:lnSpc>
                <a:spcPct val="80000"/>
              </a:lnSpc>
              <a:buNone/>
            </a:pPr>
            <a:r>
              <a:rPr lang="fa-IR" sz="1800" dirty="0" smtClean="0"/>
              <a:t>سایر ابزارهای ارزی</a:t>
            </a:r>
          </a:p>
          <a:p>
            <a:pPr algn="just" rtl="1">
              <a:lnSpc>
                <a:spcPct val="80000"/>
              </a:lnSpc>
              <a:buNone/>
            </a:pPr>
            <a:r>
              <a:rPr lang="fa-IR" sz="2000" b="1" dirty="0" smtClean="0"/>
              <a:t>انواع مبادلات ارزی</a:t>
            </a:r>
          </a:p>
          <a:p>
            <a:pPr algn="just" rtl="1">
              <a:lnSpc>
                <a:spcPct val="80000"/>
              </a:lnSpc>
              <a:buNone/>
            </a:pPr>
            <a:r>
              <a:rPr lang="fa-IR" sz="2000" b="1" dirty="0" smtClean="0"/>
              <a:t>مبادلات بین بانکی</a:t>
            </a:r>
          </a:p>
          <a:p>
            <a:pPr algn="just" rtl="1">
              <a:lnSpc>
                <a:spcPct val="80000"/>
              </a:lnSpc>
              <a:buNone/>
            </a:pPr>
            <a:r>
              <a:rPr lang="fa-IR" sz="2000" b="1" dirty="0" smtClean="0"/>
              <a:t>نرخ ارز</a:t>
            </a:r>
          </a:p>
          <a:p>
            <a:pPr algn="just" rtl="1">
              <a:lnSpc>
                <a:spcPct val="80000"/>
              </a:lnSpc>
              <a:buNone/>
            </a:pPr>
            <a:r>
              <a:rPr lang="fa-IR" sz="2000" b="1" dirty="0" smtClean="0"/>
              <a:t>نرخ‌های متقاطع یا ضربدری</a:t>
            </a:r>
          </a:p>
          <a:p>
            <a:pPr algn="just" rtl="1">
              <a:lnSpc>
                <a:spcPct val="80000"/>
              </a:lnSpc>
              <a:buNone/>
            </a:pPr>
            <a:r>
              <a:rPr lang="fa-IR" sz="2000" b="1" dirty="0" smtClean="0"/>
              <a:t>معاملات سلف و نرخ‌های سلف</a:t>
            </a:r>
          </a:p>
          <a:p>
            <a:pPr algn="just" rtl="1">
              <a:lnSpc>
                <a:spcPct val="80000"/>
              </a:lnSpc>
              <a:buNone/>
            </a:pPr>
            <a:r>
              <a:rPr lang="fa-IR" sz="2000" b="1" dirty="0" smtClean="0"/>
              <a:t>انواع معاملات سلف</a:t>
            </a:r>
          </a:p>
          <a:p>
            <a:pPr algn="just" rtl="1">
              <a:lnSpc>
                <a:spcPct val="80000"/>
              </a:lnSpc>
              <a:buNone/>
            </a:pPr>
            <a:r>
              <a:rPr lang="fa-IR" sz="2000" b="1" dirty="0" smtClean="0"/>
              <a:t>هزینه‌ی مقابله با مخاطره نوسان نرخ ارز</a:t>
            </a:r>
          </a:p>
          <a:p>
            <a:pPr algn="just" rtl="1">
              <a:lnSpc>
                <a:spcPct val="80000"/>
              </a:lnSpc>
              <a:buNone/>
            </a:pPr>
            <a:r>
              <a:rPr lang="fa-IR" sz="2000" b="1" dirty="0" smtClean="0"/>
              <a:t>نرخ‌های متقاطع فروش سلف</a:t>
            </a:r>
          </a:p>
          <a:p>
            <a:pPr algn="just" rtl="1">
              <a:lnSpc>
                <a:spcPct val="80000"/>
              </a:lnSpc>
              <a:buNone/>
            </a:pPr>
            <a:r>
              <a:rPr lang="fa-IR" sz="2000" b="1" dirty="0" smtClean="0"/>
              <a:t>سفته‌بازی سلف</a:t>
            </a:r>
          </a:p>
          <a:p>
            <a:pPr algn="just" rtl="1">
              <a:lnSpc>
                <a:spcPct val="80000"/>
              </a:lnSpc>
              <a:buNone/>
            </a:pPr>
            <a:r>
              <a:rPr lang="fa-IR" sz="2000" b="1" dirty="0" smtClean="0"/>
              <a:t>وضعیت کوتاه و بلند و مراقبت از وضعیت</a:t>
            </a:r>
          </a:p>
          <a:p>
            <a:pPr algn="just" rtl="1">
              <a:lnSpc>
                <a:spcPct val="80000"/>
              </a:lnSpc>
              <a:buNone/>
            </a:pPr>
            <a:endParaRPr lang="fa-IR" sz="2000" dirty="0" smtClean="0"/>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3</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fa-IR" sz="3200" b="1" dirty="0" smtClean="0"/>
              <a:t>فصل اول: کلیات- بازار ارز</a:t>
            </a:r>
            <a:endParaRPr lang="en-US" sz="3200" b="1"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4</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lnSpc>
                <a:spcPct val="80000"/>
              </a:lnSpc>
            </a:pPr>
            <a:r>
              <a:rPr lang="fa-IR" sz="3200" b="1" dirty="0" smtClean="0"/>
              <a:t>مقدمه</a:t>
            </a:r>
            <a:endParaRPr lang="fa-IR" sz="3200" dirty="0" smtClean="0"/>
          </a:p>
        </p:txBody>
      </p:sp>
      <p:sp>
        <p:nvSpPr>
          <p:cNvPr id="18" name="Content Placeholder 2"/>
          <p:cNvSpPr>
            <a:spLocks noGrp="1"/>
          </p:cNvSpPr>
          <p:nvPr>
            <p:ph sz="quarter" idx="1"/>
          </p:nvPr>
        </p:nvSpPr>
        <p:spPr>
          <a:xfrm>
            <a:off x="228600" y="1219200"/>
            <a:ext cx="7772400" cy="5486400"/>
          </a:xfrm>
        </p:spPr>
        <p:txBody>
          <a:bodyPr>
            <a:normAutofit/>
          </a:bodyPr>
          <a:lstStyle/>
          <a:p>
            <a:pPr algn="just" rtl="1">
              <a:buFont typeface="Wingdings" pitchFamily="2" charset="2"/>
              <a:buChar char="v"/>
            </a:pPr>
            <a:r>
              <a:rPr lang="fa-IR" b="1" dirty="0" smtClean="0">
                <a:solidFill>
                  <a:schemeClr val="accent2"/>
                </a:solidFill>
              </a:rPr>
              <a:t>یکی از عواملی که اقتصاد بین‌الملل را موضوع متفاوتی از اقتصاد داخلی می‌سازد؛ وجود پول‌های ملی متفاوت است.</a:t>
            </a:r>
          </a:p>
          <a:p>
            <a:pPr algn="just" rtl="1">
              <a:buFont typeface="Wingdings" pitchFamily="2" charset="2"/>
              <a:buChar char="v"/>
            </a:pPr>
            <a:r>
              <a:rPr lang="fa-IR" b="1" dirty="0" smtClean="0">
                <a:solidFill>
                  <a:schemeClr val="accent2"/>
                </a:solidFill>
              </a:rPr>
              <a:t>یک مبادله بین‌المللی کالا عملا شامل دو مبادله است:</a:t>
            </a:r>
          </a:p>
          <a:p>
            <a:pPr algn="just" rtl="1">
              <a:buNone/>
            </a:pPr>
            <a:r>
              <a:rPr lang="fa-IR" b="1" dirty="0" smtClean="0">
                <a:solidFill>
                  <a:srgbClr val="0070C0"/>
                </a:solidFill>
              </a:rPr>
              <a:t> الف- </a:t>
            </a:r>
            <a:r>
              <a:rPr lang="fa-IR" b="1" dirty="0" smtClean="0"/>
              <a:t>اول پول خارجی خریداری می‌شود؛</a:t>
            </a:r>
          </a:p>
          <a:p>
            <a:pPr algn="just" rtl="1">
              <a:buNone/>
            </a:pPr>
            <a:r>
              <a:rPr lang="fa-IR" b="1" dirty="0" smtClean="0">
                <a:solidFill>
                  <a:srgbClr val="0070C0"/>
                </a:solidFill>
              </a:rPr>
              <a:t> ب-</a:t>
            </a:r>
            <a:r>
              <a:rPr lang="fa-IR" b="1" dirty="0" smtClean="0"/>
              <a:t> سپس از پول خارجی برای خرید کالا از خارج استفاده می‌گردد.</a:t>
            </a:r>
          </a:p>
          <a:p>
            <a:pPr algn="just" rtl="1">
              <a:buFont typeface="Wingdings" pitchFamily="2" charset="2"/>
              <a:buChar char="v"/>
            </a:pPr>
            <a:r>
              <a:rPr lang="fa-IR" b="1" dirty="0" smtClean="0">
                <a:solidFill>
                  <a:schemeClr val="accent2"/>
                </a:solidFill>
              </a:rPr>
              <a:t>برای اینکه مبادلات بین‌المللی کالا تسویه گردد به یک سری </a:t>
            </a:r>
            <a:r>
              <a:rPr lang="fa-IR" b="1" dirty="0" smtClean="0">
                <a:solidFill>
                  <a:srgbClr val="00B050"/>
                </a:solidFill>
              </a:rPr>
              <a:t>ترتیبات نهادی</a:t>
            </a:r>
            <a:r>
              <a:rPr lang="fa-IR" b="1" dirty="0" smtClean="0">
                <a:solidFill>
                  <a:schemeClr val="accent2"/>
                </a:solidFill>
              </a:rPr>
              <a:t> نیاز هست. این ترتیبات نهادی؛ بازار ارز را تشکیل می‌دهد.</a:t>
            </a:r>
            <a:endParaRPr lang="fa-IR" b="1" dirty="0" smtClean="0"/>
          </a:p>
          <a:p>
            <a:pPr algn="just" rtl="1">
              <a:buNone/>
            </a:pPr>
            <a:endParaRPr lang="fa-IR" sz="2000" b="1" dirty="0" smtClean="0"/>
          </a:p>
          <a:p>
            <a:pPr algn="just" rtl="1">
              <a:buNone/>
            </a:pPr>
            <a:endParaRPr lang="fa-IR" sz="2000" b="1" dirty="0" smtClean="0"/>
          </a:p>
          <a:p>
            <a:pPr algn="just" rtl="1">
              <a:buNone/>
            </a:pPr>
            <a:endParaRPr lang="fa-IR" sz="2000" b="1" dirty="0" smtClean="0"/>
          </a:p>
          <a:p>
            <a:pPr algn="just" rtl="1">
              <a:buNone/>
            </a:pPr>
            <a:endParaRPr lang="fa-IR" sz="2000" dirty="0" smtClean="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848600" cy="5486400"/>
          </a:xfrm>
        </p:spPr>
        <p:txBody>
          <a:bodyPr>
            <a:normAutofit lnSpcReduction="10000"/>
          </a:bodyPr>
          <a:lstStyle/>
          <a:p>
            <a:pPr algn="just" rtl="1">
              <a:buFont typeface="Wingdings" pitchFamily="2" charset="2"/>
              <a:buChar char="v"/>
            </a:pPr>
            <a:r>
              <a:rPr lang="fa-IR" b="1" dirty="0" smtClean="0">
                <a:solidFill>
                  <a:schemeClr val="accent2"/>
                </a:solidFill>
              </a:rPr>
              <a:t>بازار ارز </a:t>
            </a:r>
            <a:r>
              <a:rPr lang="fa-IR" b="1" dirty="0" smtClean="0"/>
              <a:t>چارچوب نهادی یا سازمانی است که در داخل آن افراد، شرکت‌ها، دولت‌ها و بانک‌ها ارز را خرید و فروش می‌کنند.</a:t>
            </a:r>
          </a:p>
          <a:p>
            <a:pPr algn="just" rtl="1">
              <a:buFont typeface="Wingdings" pitchFamily="2" charset="2"/>
              <a:buChar char="v"/>
            </a:pPr>
            <a:r>
              <a:rPr lang="fa-IR" b="1" dirty="0" smtClean="0"/>
              <a:t>برخلاف بازار سهام یا کالا؛ بازار ارز دارای ساختاری سازمان‌یافته نیست(یعنی دارای مرکز واحدی نیست که در آن خریداران و فروشندگان  با یکدیگر تماس گیرند و هیچ شرایطی برای مشارکت‌کنندگان در این بازار وجود ندارد).</a:t>
            </a:r>
          </a:p>
          <a:p>
            <a:pPr algn="just" rtl="1">
              <a:buFont typeface="Wingdings" pitchFamily="2" charset="2"/>
              <a:buChar char="v"/>
            </a:pPr>
            <a:r>
              <a:rPr lang="fa-IR" b="1" dirty="0" smtClean="0"/>
              <a:t>بازار ارز مختص یک کشور خاص نمی‌باشد.</a:t>
            </a:r>
          </a:p>
          <a:p>
            <a:pPr algn="just" rtl="1">
              <a:buFont typeface="Wingdings" pitchFamily="2" charset="2"/>
              <a:buChar char="v"/>
            </a:pPr>
            <a:r>
              <a:rPr lang="fa-IR" b="1" dirty="0" smtClean="0"/>
              <a:t>برای هر پول مثلا دلار، بازار ارز شامل تمامی محل‌هایی است که در آن‌ها دلار درمقابل سایر پول‌ها خریداری‌شده یا فروخته می‌شود.</a:t>
            </a:r>
          </a:p>
          <a:p>
            <a:pPr algn="just" rtl="1">
              <a:buFont typeface="Wingdings" pitchFamily="2" charset="2"/>
              <a:buChar char="v"/>
            </a:pPr>
            <a:r>
              <a:rPr lang="fa-IR" b="1" dirty="0" smtClean="0"/>
              <a:t>عموما در بازار ارز معاملات از طریق تلفن یا تلکس صورت می‌گیرد.</a:t>
            </a:r>
          </a:p>
          <a:p>
            <a:pPr algn="just" rtl="1">
              <a:buFont typeface="Wingdings" pitchFamily="2" charset="2"/>
              <a:buChar char="v"/>
            </a:pPr>
            <a:r>
              <a:rPr lang="fa-IR" b="1" dirty="0" smtClean="0"/>
              <a:t>یک بازار ارز مانند بازار نیویورک در سه سطح عمل می‌کند:</a:t>
            </a:r>
          </a:p>
          <a:p>
            <a:pPr algn="just" rtl="1">
              <a:buNone/>
            </a:pPr>
            <a:r>
              <a:rPr lang="fa-IR" b="1" dirty="0" smtClean="0"/>
              <a:t>    </a:t>
            </a:r>
            <a:r>
              <a:rPr lang="fa-IR" sz="1800" b="1" dirty="0" smtClean="0"/>
              <a:t>1- معامله بین بانک‌های تجاری و مشتریان آن‌ها که متقاضیان و عرضه‌کنندگان نهایی ارز می‌باشند؛</a:t>
            </a:r>
          </a:p>
          <a:p>
            <a:pPr algn="just" rtl="1">
              <a:buNone/>
            </a:pPr>
            <a:r>
              <a:rPr lang="fa-IR" sz="1800" b="1" dirty="0" smtClean="0"/>
              <a:t>     2- معاملات بین بانکی داخلی که ازطریق کارگزاران صورت می‌گیرد؛</a:t>
            </a:r>
          </a:p>
          <a:p>
            <a:pPr algn="just" rtl="1">
              <a:buNone/>
            </a:pPr>
            <a:r>
              <a:rPr lang="fa-IR" sz="1800" b="1" dirty="0" smtClean="0"/>
              <a:t>     3- معملات با بانک‌های خارجی.</a:t>
            </a:r>
          </a:p>
          <a:p>
            <a:pPr algn="just" rtl="1">
              <a:buNone/>
            </a:pPr>
            <a:r>
              <a:rPr lang="fa-IR" sz="1800" b="1" dirty="0" smtClean="0"/>
              <a:t>مجموعه این معاملات، بازار ارز نیویورک را تشکیل می‌دهد.</a:t>
            </a:r>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5</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fa-IR" sz="3200" b="1" dirty="0" smtClean="0"/>
              <a:t>بازار ارز(1)</a:t>
            </a:r>
            <a:endParaRPr lang="en-US" sz="3200" dirty="0" smtClean="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848600" cy="5486400"/>
          </a:xfrm>
        </p:spPr>
        <p:txBody>
          <a:bodyPr>
            <a:normAutofit/>
          </a:bodyPr>
          <a:lstStyle/>
          <a:p>
            <a:pPr algn="just" rtl="1">
              <a:buFont typeface="Wingdings" pitchFamily="2" charset="2"/>
              <a:buChar char="v"/>
            </a:pPr>
            <a:r>
              <a:rPr lang="fa-IR" b="1" dirty="0" smtClean="0"/>
              <a:t>صادرکنندگان، واردکنندگان، سرمایه‌گذاران و جهانگردان ارز را از بانک‌های تجاری خریداری کرده یا به این بانک‌ها می‌فروشند.</a:t>
            </a:r>
          </a:p>
          <a:p>
            <a:pPr algn="just" rtl="1">
              <a:buFont typeface="Wingdings" pitchFamily="2" charset="2"/>
              <a:buChar char="v"/>
            </a:pPr>
            <a:r>
              <a:rPr lang="fa-IR" b="1" dirty="0" smtClean="0"/>
              <a:t>غالبا بانک‌هایی که وارد مبادلات نمی‌شوند، نیازهای مشتریان خود را ازطریق بانک‌های فعال در بازار ارز برآورده می‌سازند. این بانک‌ها هم در سطح خرده‌فروشی(یعنی خرید ارز از مشتریان و فروش ارز به آنان) و هم در سطح عمده‌فروشی(یعنی معامله با سایر بانک‌ها) عمل می‌کنند.</a:t>
            </a:r>
          </a:p>
          <a:p>
            <a:pPr algn="just" rtl="1">
              <a:buFont typeface="Wingdings" pitchFamily="2" charset="2"/>
              <a:buChar char="v"/>
            </a:pPr>
            <a:r>
              <a:rPr lang="fa-IR" b="1" dirty="0" smtClean="0"/>
              <a:t>غالبا بانک‌های تجاری مستقیما با یکدیگر معامله نمی‌کنند بلکه از خدمات کارگزاران ارز استفاده می‌نمایند.</a:t>
            </a:r>
          </a:p>
          <a:p>
            <a:pPr algn="just" rtl="1">
              <a:buFont typeface="Wingdings" pitchFamily="2" charset="2"/>
              <a:buChar char="v"/>
            </a:pPr>
            <a:r>
              <a:rPr lang="fa-IR" b="1" dirty="0" smtClean="0"/>
              <a:t>کارگزاران؛ بازار عمده‌فروشی بین بانکی را فعال می‌سازند و عموما حق‌العمل خود را از بانک فروشنده دریافت می‌نمایند</a:t>
            </a:r>
            <a:r>
              <a:rPr lang="fa-IR" b="1" dirty="0" smtClean="0">
                <a:solidFill>
                  <a:schemeClr val="accent2"/>
                </a:solidFill>
              </a:rPr>
              <a:t>.</a:t>
            </a:r>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6</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fa-IR" sz="3200" b="1" dirty="0" smtClean="0"/>
              <a:t>بازار ارز(2)</a:t>
            </a:r>
            <a:endParaRPr lang="en-US" sz="3200" dirty="0" smtClean="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772400" cy="5486400"/>
          </a:xfrm>
        </p:spPr>
        <p:txBody>
          <a:bodyPr>
            <a:normAutofit/>
          </a:bodyPr>
          <a:lstStyle/>
          <a:p>
            <a:pPr algn="just" rtl="1">
              <a:buFont typeface="Wingdings" pitchFamily="2" charset="2"/>
              <a:buChar char="v"/>
            </a:pPr>
            <a:r>
              <a:rPr lang="fa-IR" b="1" dirty="0" smtClean="0"/>
              <a:t>ارز دارایی مالی و طلب نقدی ساکنین یک کشور درمقابل ساکنین کشور دیگر است.</a:t>
            </a:r>
          </a:p>
          <a:p>
            <a:pPr algn="just" rtl="1">
              <a:buFont typeface="Wingdings" pitchFamily="2" charset="2"/>
              <a:buChar char="v"/>
            </a:pPr>
            <a:r>
              <a:rPr lang="fa-IR" b="1" dirty="0" smtClean="0"/>
              <a:t>ارز یک محصول همگن نیست زیرا ابزارهای اعتباری کوتاه‌مدت مختلف را می‌توان به عنوان ارز طبقه‌بندی کرد.</a:t>
            </a:r>
          </a:p>
          <a:p>
            <a:pPr algn="just" rtl="1">
              <a:buFont typeface="Wingdings" pitchFamily="2" charset="2"/>
              <a:buChar char="v"/>
            </a:pPr>
            <a:r>
              <a:rPr lang="fa-IR" b="1" dirty="0" smtClean="0"/>
              <a:t>از بین مهم‌ترین ابزارهای اعتباری کوتاه‌مدت که بانک‌ها در بازار ارز مورد استفاده قرار می‌دهند؛ حواله تلگرافی و بروات ارزی است. </a:t>
            </a:r>
          </a:p>
          <a:p>
            <a:pPr algn="just" rtl="1">
              <a:buFont typeface="Wingdings" pitchFamily="2" charset="2"/>
              <a:buChar char="v"/>
            </a:pPr>
            <a:r>
              <a:rPr lang="fa-IR" b="1" dirty="0" smtClean="0"/>
              <a:t>حواله تلگرافی: درحال حاضر مهم‌ترین ابزار ارزی حواله تلگرافی است.</a:t>
            </a:r>
          </a:p>
          <a:p>
            <a:pPr algn="just" rtl="1">
              <a:buNone/>
            </a:pPr>
            <a:r>
              <a:rPr lang="fa-IR" b="1" dirty="0" smtClean="0"/>
              <a:t>    یک حواله تلگرافی دستور صادره به وسیله بانکی به بانک طرف خود در خارج برای پرداخت مقدار مشخصی پول به شخص خاص یا یک حساب خاص است.</a:t>
            </a:r>
          </a:p>
          <a:p>
            <a:pPr algn="just" rtl="1">
              <a:buNone/>
            </a:pPr>
            <a:r>
              <a:rPr lang="fa-IR" b="1" dirty="0" smtClean="0"/>
              <a:t>    مهم‌ترین مزیت حواله تلگرافی سرعت انتقال منابع است. معمولا از طریق حواله تلگرافی پول 1 یا 2 روز بعد از انجام معامله به مقصد می‌رسد.</a:t>
            </a:r>
          </a:p>
          <a:p>
            <a:pPr algn="just" rtl="1">
              <a:buNone/>
            </a:pPr>
            <a:endParaRPr lang="fa-IR" b="1" dirty="0" smtClean="0"/>
          </a:p>
          <a:p>
            <a:pPr algn="just" rtl="1">
              <a:buNone/>
            </a:pPr>
            <a:endParaRPr lang="fa-IR" sz="1800" b="1" dirty="0" smtClean="0"/>
          </a:p>
          <a:p>
            <a:pPr algn="just" rtl="1">
              <a:buNone/>
            </a:pPr>
            <a:endParaRPr lang="fa-IR" sz="2000" b="1" dirty="0" smtClean="0"/>
          </a:p>
          <a:p>
            <a:pPr algn="just" rtl="1">
              <a:buNone/>
            </a:pPr>
            <a:endParaRPr lang="fa-IR" sz="2000" b="1" dirty="0" smtClean="0"/>
          </a:p>
          <a:p>
            <a:pPr algn="just" rtl="1">
              <a:buNone/>
            </a:pPr>
            <a:endParaRPr lang="fa-IR" sz="2000" b="1" dirty="0" smtClean="0"/>
          </a:p>
          <a:p>
            <a:pPr algn="just" rtl="1">
              <a:buNone/>
            </a:pPr>
            <a:endParaRPr lang="fa-IR" sz="2000" dirty="0" smtClean="0"/>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7</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Autofit/>
          </a:bodyPr>
          <a:lstStyle/>
          <a:p>
            <a:pPr algn="ctr" rtl="1">
              <a:lnSpc>
                <a:spcPct val="80000"/>
              </a:lnSpc>
            </a:pPr>
            <a:r>
              <a:rPr lang="fa-IR" sz="3200" b="1" dirty="0" smtClean="0"/>
              <a:t>ابزارهای مالی در بازار ارز(1)</a:t>
            </a: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772400" cy="5486400"/>
          </a:xfrm>
        </p:spPr>
        <p:txBody>
          <a:bodyPr>
            <a:normAutofit lnSpcReduction="10000"/>
          </a:bodyPr>
          <a:lstStyle/>
          <a:p>
            <a:pPr algn="just" rtl="1">
              <a:buFont typeface="Wingdings" pitchFamily="2" charset="2"/>
              <a:buChar char="v"/>
            </a:pPr>
            <a:r>
              <a:rPr lang="fa-IR" b="1" dirty="0" smtClean="0">
                <a:solidFill>
                  <a:schemeClr val="accent5">
                    <a:lumMod val="60000"/>
                    <a:lumOff val="40000"/>
                  </a:schemeClr>
                </a:solidFill>
              </a:rPr>
              <a:t>برات ارزی: </a:t>
            </a:r>
            <a:r>
              <a:rPr lang="fa-IR" b="1" dirty="0" smtClean="0"/>
              <a:t>ابزار دیگر برای تامین مالی مبادلات بین‌المللی برات ارزی است.</a:t>
            </a:r>
          </a:p>
          <a:p>
            <a:pPr algn="just" rtl="1">
              <a:buNone/>
            </a:pPr>
            <a:r>
              <a:rPr lang="fa-IR" b="1" dirty="0" smtClean="0"/>
              <a:t>    این سند تعهد پرداخت مبلغی خاص در تاریخی خاص به یک فرد خاص می‌باشد.</a:t>
            </a:r>
          </a:p>
          <a:p>
            <a:pPr algn="just" rtl="1">
              <a:buNone/>
            </a:pPr>
            <a:r>
              <a:rPr lang="fa-IR" b="1" dirty="0" smtClean="0"/>
              <a:t>    تعداری از این بروات خاص می‌باشد، برخی فورا قابل پرداخت است و برخی دیگر پس از گذشت 30، 60، 90 و یا 180 روز بعد از تاریخ مشخص شده در برات قابل پرداخت می‌باشند.</a:t>
            </a:r>
          </a:p>
          <a:p>
            <a:pPr algn="just" rtl="1">
              <a:buNone/>
            </a:pPr>
            <a:r>
              <a:rPr lang="fa-IR" b="1" dirty="0" smtClean="0"/>
              <a:t>    صادرکنندگانی که خواستار پرداخت فوری بعد از فروش کالا می‌باشند، می‌توانند بعد از دریافت برات؛ آن را نزد بانک خود تنزیل کنند. در این صورت صادرکننده فورا طلب خود را دریافت می‌کند و بانک برات را به بانک طرف خود در کشوری که متعهد پرداخت ساکن آن است؛ ارسال می‌کندو بانک پس از دریافت امضای فرد متعهد آن ار نگاه می‌دارد. ذدر این حالت بانک تنزیل کننده می‌تواند دو کار انجام دهد:</a:t>
            </a:r>
          </a:p>
          <a:p>
            <a:pPr algn="just" rtl="1">
              <a:buNone/>
            </a:pPr>
            <a:r>
              <a:rPr lang="fa-IR" b="1" dirty="0" smtClean="0">
                <a:solidFill>
                  <a:schemeClr val="accent5">
                    <a:lumMod val="60000"/>
                    <a:lumOff val="40000"/>
                  </a:schemeClr>
                </a:solidFill>
              </a:rPr>
              <a:t>    1- </a:t>
            </a:r>
            <a:r>
              <a:rPr lang="fa-IR" sz="2000" b="1" dirty="0" smtClean="0">
                <a:solidFill>
                  <a:schemeClr val="accent2">
                    <a:lumMod val="60000"/>
                    <a:lumOff val="40000"/>
                  </a:schemeClr>
                </a:solidFill>
              </a:rPr>
              <a:t>برات امضاء شده را تا سررسید نگاه دارد و در سررسید طلب خود را دریافت کند</a:t>
            </a:r>
            <a:r>
              <a:rPr lang="fa-IR" b="1" dirty="0" smtClean="0">
                <a:solidFill>
                  <a:schemeClr val="accent5">
                    <a:lumMod val="60000"/>
                    <a:lumOff val="40000"/>
                  </a:schemeClr>
                </a:solidFill>
              </a:rPr>
              <a:t>؛</a:t>
            </a:r>
          </a:p>
          <a:p>
            <a:pPr algn="just" rtl="1">
              <a:buNone/>
            </a:pPr>
            <a:r>
              <a:rPr lang="fa-IR" b="1" dirty="0" smtClean="0">
                <a:solidFill>
                  <a:schemeClr val="accent5">
                    <a:lumMod val="60000"/>
                    <a:lumOff val="40000"/>
                  </a:schemeClr>
                </a:solidFill>
              </a:rPr>
              <a:t>   2- </a:t>
            </a:r>
            <a:r>
              <a:rPr lang="fa-IR" sz="2000" b="1" dirty="0" smtClean="0">
                <a:solidFill>
                  <a:schemeClr val="accent2">
                    <a:lumMod val="60000"/>
                    <a:lumOff val="40000"/>
                  </a:schemeClr>
                </a:solidFill>
              </a:rPr>
              <a:t>می‌تواند از بانک طرف خود بخواهد که برات را در بازار پول محلی بفروشد</a:t>
            </a:r>
            <a:r>
              <a:rPr lang="fa-IR" b="1" dirty="0" smtClean="0">
                <a:solidFill>
                  <a:schemeClr val="accent5">
                    <a:lumMod val="60000"/>
                    <a:lumOff val="40000"/>
                  </a:schemeClr>
                </a:solidFill>
              </a:rPr>
              <a:t>. </a:t>
            </a:r>
          </a:p>
          <a:p>
            <a:pPr algn="just" rtl="1">
              <a:buNone/>
            </a:pPr>
            <a:endParaRPr lang="fa-IR" b="1" dirty="0" smtClean="0"/>
          </a:p>
          <a:p>
            <a:pPr algn="just" rtl="1">
              <a:buNone/>
            </a:pPr>
            <a:endParaRPr lang="fa-IR" sz="1800" b="1" dirty="0" smtClean="0"/>
          </a:p>
          <a:p>
            <a:pPr algn="just" rtl="1">
              <a:buNone/>
            </a:pPr>
            <a:endParaRPr lang="fa-IR" sz="2000" b="1" dirty="0" smtClean="0"/>
          </a:p>
          <a:p>
            <a:pPr algn="just" rtl="1">
              <a:buNone/>
            </a:pPr>
            <a:endParaRPr lang="fa-IR" sz="2000" b="1" dirty="0" smtClean="0"/>
          </a:p>
          <a:p>
            <a:pPr algn="just" rtl="1">
              <a:buNone/>
            </a:pPr>
            <a:endParaRPr lang="fa-IR" sz="2000" b="1" dirty="0" smtClean="0"/>
          </a:p>
          <a:p>
            <a:pPr algn="just" rtl="1">
              <a:buNone/>
            </a:pPr>
            <a:endParaRPr lang="fa-IR" sz="2000" dirty="0" smtClean="0"/>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8</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Autofit/>
          </a:bodyPr>
          <a:lstStyle/>
          <a:p>
            <a:pPr algn="ctr" rtl="1">
              <a:lnSpc>
                <a:spcPct val="80000"/>
              </a:lnSpc>
            </a:pPr>
            <a:r>
              <a:rPr lang="fa-IR" sz="3200" b="1" dirty="0" smtClean="0"/>
              <a:t>ابزارهای مالی در بازار ارز(2)</a:t>
            </a: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19200"/>
            <a:ext cx="7772400" cy="5486400"/>
          </a:xfrm>
        </p:spPr>
        <p:txBody>
          <a:bodyPr>
            <a:normAutofit/>
          </a:bodyPr>
          <a:lstStyle/>
          <a:p>
            <a:pPr algn="just" rtl="1">
              <a:buFont typeface="Wingdings" pitchFamily="2" charset="2"/>
              <a:buChar char="v"/>
            </a:pPr>
            <a:r>
              <a:rPr lang="fa-IR" b="1" dirty="0" smtClean="0">
                <a:solidFill>
                  <a:schemeClr val="accent5">
                    <a:lumMod val="60000"/>
                    <a:lumOff val="40000"/>
                  </a:schemeClr>
                </a:solidFill>
              </a:rPr>
              <a:t>سایر ابزارهای ارزی: </a:t>
            </a:r>
            <a:r>
              <a:rPr lang="fa-IR" b="1" dirty="0" smtClean="0"/>
              <a:t>بخشی از بازار ارز را اسکناس و مسکوک خارجی تشکیل می‌دهد.</a:t>
            </a:r>
          </a:p>
          <a:p>
            <a:pPr algn="just" rtl="1">
              <a:buNone/>
            </a:pPr>
            <a:r>
              <a:rPr lang="fa-IR" b="1" dirty="0" smtClean="0"/>
              <a:t>    در یک کشور خاص غالبا تقاضا برای اسکناس خارجی تقاضای جهانگردان می‌باشد(یعنی آن گروه از ساکنین کشور است که قصد سفر به خارج دارند).</a:t>
            </a:r>
          </a:p>
          <a:p>
            <a:pPr algn="just" rtl="1">
              <a:buNone/>
            </a:pPr>
            <a:r>
              <a:rPr lang="fa-IR" b="1" dirty="0" smtClean="0"/>
              <a:t>    عرضه اسکناس‌های خارجی نیز اسکناس‌هایی است که جهانگردان خارجی وارد کشور نموده‌اند.</a:t>
            </a:r>
          </a:p>
          <a:p>
            <a:pPr algn="just" rtl="1">
              <a:buNone/>
            </a:pPr>
            <a:r>
              <a:rPr lang="fa-IR" b="1" dirty="0" smtClean="0"/>
              <a:t>    یک ابزار دیگر چک مسافرتی است که بیشتر بوسیله جهانگردان مورد استفاده قرار می‌گیرد.</a:t>
            </a:r>
          </a:p>
          <a:p>
            <a:pPr algn="just" rtl="1">
              <a:buNone/>
            </a:pPr>
            <a:endParaRPr lang="fa-IR" sz="1800" b="1" dirty="0" smtClean="0"/>
          </a:p>
          <a:p>
            <a:pPr algn="just" rtl="1">
              <a:buNone/>
            </a:pPr>
            <a:endParaRPr lang="fa-IR" sz="2000" b="1" dirty="0" smtClean="0"/>
          </a:p>
          <a:p>
            <a:pPr algn="just" rtl="1">
              <a:buNone/>
            </a:pPr>
            <a:endParaRPr lang="fa-IR" sz="2000" b="1" dirty="0" smtClean="0"/>
          </a:p>
          <a:p>
            <a:pPr algn="just" rtl="1">
              <a:buNone/>
            </a:pPr>
            <a:endParaRPr lang="fa-IR" sz="2000" b="1" dirty="0" smtClean="0"/>
          </a:p>
          <a:p>
            <a:pPr algn="just" rtl="1">
              <a:buNone/>
            </a:pPr>
            <a:endParaRPr lang="fa-IR" sz="2000" dirty="0" smtClean="0"/>
          </a:p>
        </p:txBody>
      </p:sp>
      <p:sp>
        <p:nvSpPr>
          <p:cNvPr id="4" name="Slide Number Placeholder 3"/>
          <p:cNvSpPr>
            <a:spLocks noGrp="1"/>
          </p:cNvSpPr>
          <p:nvPr>
            <p:ph type="sldNum" sz="quarter" idx="15"/>
          </p:nvPr>
        </p:nvSpPr>
        <p:spPr/>
        <p:txBody>
          <a:bodyPr>
            <a:normAutofit/>
          </a:bodyPr>
          <a:lstStyle/>
          <a:p>
            <a:fld id="{B6F15528-21DE-4FAA-801E-634DDDAF4B2B}" type="slidenum">
              <a:rPr lang="en-US" smtClean="0"/>
              <a:pPr/>
              <a:t>9</a:t>
            </a:fld>
            <a:endParaRPr lang="en-US" dirty="0"/>
          </a:p>
        </p:txBody>
      </p:sp>
      <p:sp>
        <p:nvSpPr>
          <p:cNvPr id="6" name="Title 1"/>
          <p:cNvSpPr>
            <a:spLocks noGrp="1"/>
          </p:cNvSpPr>
          <p:nvPr>
            <p:ph type="title"/>
          </p:nvPr>
        </p:nvSpPr>
        <p:spPr>
          <a:xfrm>
            <a:off x="457200" y="274638"/>
            <a:ext cx="7467600" cy="639762"/>
          </a:xfrm>
        </p:spPr>
        <p:style>
          <a:lnRef idx="2">
            <a:schemeClr val="accent2"/>
          </a:lnRef>
          <a:fillRef idx="1">
            <a:schemeClr val="lt1"/>
          </a:fillRef>
          <a:effectRef idx="0">
            <a:schemeClr val="accent2"/>
          </a:effectRef>
          <a:fontRef idx="minor">
            <a:schemeClr val="dk1"/>
          </a:fontRef>
        </p:style>
        <p:txBody>
          <a:bodyPr>
            <a:noAutofit/>
          </a:bodyPr>
          <a:lstStyle/>
          <a:p>
            <a:pPr algn="ctr" rtl="1">
              <a:lnSpc>
                <a:spcPct val="80000"/>
              </a:lnSpc>
            </a:pPr>
            <a:r>
              <a:rPr lang="fa-IR" sz="3200" b="1" dirty="0" smtClean="0"/>
              <a:t>ابزارهای مالی در بازار ارز(3)</a:t>
            </a:r>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stom 1">
      <a:majorFont>
        <a:latin typeface="Century Schoolbook"/>
        <a:ea typeface=""/>
        <a:cs typeface="B Nazanin"/>
      </a:majorFont>
      <a:minorFont>
        <a:latin typeface="Century Schoolbook"/>
        <a:ea typeface=""/>
        <a:cs typeface="B Nazani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9131</TotalTime>
  <Words>2708</Words>
  <Application>Microsoft Office PowerPoint</Application>
  <PresentationFormat>On-screen Show (4:3)</PresentationFormat>
  <Paragraphs>209</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B Nazanin</vt:lpstr>
      <vt:lpstr>Calibri</vt:lpstr>
      <vt:lpstr>Century Schoolbook</vt:lpstr>
      <vt:lpstr>Tahoma</vt:lpstr>
      <vt:lpstr>Times New Roman</vt:lpstr>
      <vt:lpstr>Wingdings</vt:lpstr>
      <vt:lpstr>Wingdings 2</vt:lpstr>
      <vt:lpstr>Oriel</vt:lpstr>
      <vt:lpstr>  بسمه تعالی</vt:lpstr>
      <vt:lpstr>PowerPoint Presentation</vt:lpstr>
      <vt:lpstr>فصل اول: کلیات- بازار ارز</vt:lpstr>
      <vt:lpstr>مقدمه</vt:lpstr>
      <vt:lpstr>بازار ارز(1)</vt:lpstr>
      <vt:lpstr>بازار ارز(2)</vt:lpstr>
      <vt:lpstr>ابزارهای مالی در بازار ارز(1)</vt:lpstr>
      <vt:lpstr>ابزارهای مالی در بازار ارز(2)</vt:lpstr>
      <vt:lpstr>ابزارهای مالی در بازار ارز(3)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روابط مولفه های کلیدی                                        برندسازی، ارزش ویژه برند و ترجیح مارک                                         با عامل فروش</dc:title>
  <dc:creator>Ali Reza</dc:creator>
  <cp:lastModifiedBy>amir</cp:lastModifiedBy>
  <cp:revision>535</cp:revision>
  <dcterms:created xsi:type="dcterms:W3CDTF">2006-08-16T00:00:00Z</dcterms:created>
  <dcterms:modified xsi:type="dcterms:W3CDTF">2020-03-28T13:49:26Z</dcterms:modified>
</cp:coreProperties>
</file>