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
  </p:notesMasterIdLst>
  <p:sldIdLst>
    <p:sldId id="275" r:id="rId2"/>
    <p:sldId id="269" r:id="rId3"/>
    <p:sldId id="270" r:id="rId4"/>
    <p:sldId id="271" r:id="rId5"/>
    <p:sldId id="272" r:id="rId6"/>
    <p:sldId id="273" r:id="rId7"/>
    <p:sldId id="27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60"/>
  </p:normalViewPr>
  <p:slideViewPr>
    <p:cSldViewPr>
      <p:cViewPr varScale="1">
        <p:scale>
          <a:sx n="68" d="100"/>
          <a:sy n="68" d="100"/>
        </p:scale>
        <p:origin x="-121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3CE9550-FDFB-4FDB-94A2-51C4A4F4DFFD}" type="datetimeFigureOut">
              <a:rPr lang="en-US" smtClean="0"/>
              <a:t>4/13/2020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6921A69-7126-4247-BEB8-4E3C06EA06F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F0EFC93A-06AB-41C7-A63D-2733C789D793}" type="datetime1">
              <a:rPr lang="en-US" smtClean="0"/>
              <a:t>4/13/2020</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B84973-6336-439F-9515-391ECBBE4971}" type="datetime1">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ABB9530-025A-4789-AEB6-646BB367841C}" type="datetime1">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D2F16FE-8927-4C34-847D-48E53F72241D}" type="datetime1">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4A883A1-505A-45DC-8DFB-0160789DF824}" type="datetime1">
              <a:rPr lang="en-US" smtClean="0"/>
              <a:t>4/13/2020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3CA70D2-0859-4939-B589-29F3AE728C37}" type="datetime1">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E04059D-573B-4F5F-A162-690577660106}" type="datetime1">
              <a:rPr lang="en-US" smtClean="0"/>
              <a:t>4/13/2020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4C9E73D-5783-4D23-860A-F46D6B988488}" type="datetime1">
              <a:rPr lang="en-US" smtClean="0"/>
              <a:t>4/13/2020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D8A149-65A2-4BA2-9C63-7AD8A89701E3}" type="datetime1">
              <a:rPr lang="en-US" smtClean="0"/>
              <a:t>4/13/2020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640A2B-B1CD-4A1D-A45E-18C5D467658C}" type="datetime1">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C6F41244-633D-44B7-84E1-78C669AA0282}" type="datetime1">
              <a:rPr lang="en-US" smtClean="0"/>
              <a:t>4/13/2020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F41B90EC-36CE-4764-A8A7-E25B832F1035}" type="datetime1">
              <a:rPr lang="en-US" smtClean="0"/>
              <a:t>4/13/2020</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1.xml"/><Relationship Id="rId1" Type="http://schemas.openxmlformats.org/officeDocument/2006/relationships/video" Target="file:///F:\&#1580;&#1604;&#1587;&#1607;%206%20&#1570;&#1586;%20&#1605;&#1740;&#1705;&#1585;&#1608;&#1576;\&#1608;&#1740;&#1587;%20&#1580;&#1604;&#1587;&#1607;%206\VID-20200408-WA0003.mp4"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audio" Target="file:///C:\Users\babaee\Desktop\&#1601;&#1607;&#1740;&#1605;&#1607;%20&#1576;&#1575;&#1576;&#1575;&#1740;&#1740;\&#1705;&#1588;&#1578;%20&#1580;&#1575;&#1605;&#1583;.m4a"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audio" Target="file:///C:\Users\babaee\Desktop\&#1601;&#1607;&#1740;&#1605;&#1607;%20&#1576;&#1575;&#1576;&#1575;&#1740;&#1740;\&#1662;&#1608;&#1585;&#1662;&#1604;&#1740;&#1578;.m4a"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audio" Target="file:///C:\Users\babaee\Desktop\&#1601;&#1607;&#1740;&#1605;&#1607;%20&#1576;&#1575;&#1576;&#1575;&#1740;&#1740;\&#1705;&#1588;&#1578;%20&#1582;&#1591;&#1740;.m4a"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1295400"/>
            <a:ext cx="6400800" cy="3788898"/>
          </a:xfrm>
        </p:spPr>
        <p:txBody>
          <a:bodyPr>
            <a:normAutofit lnSpcReduction="10000"/>
          </a:bodyPr>
          <a:lstStyle/>
          <a:p>
            <a:pPr rtl="1"/>
            <a:r>
              <a:rPr lang="fa-IR" dirty="0" smtClean="0">
                <a:cs typeface="B Nazanin" pitchFamily="2" charset="-78"/>
              </a:rPr>
              <a:t>وزارت علوم، تحقیقات و فناوری</a:t>
            </a:r>
          </a:p>
          <a:p>
            <a:pPr rtl="1"/>
            <a:r>
              <a:rPr lang="fa-IR" dirty="0" smtClean="0">
                <a:cs typeface="B Nazanin" pitchFamily="2" charset="-78"/>
              </a:rPr>
              <a:t>دانشگاه فنی و حرفه ای آذربایجان غربی</a:t>
            </a:r>
          </a:p>
          <a:p>
            <a:pPr rtl="1"/>
            <a:r>
              <a:rPr lang="fa-IR" dirty="0" smtClean="0">
                <a:cs typeface="B Nazanin" pitchFamily="2" charset="-78"/>
              </a:rPr>
              <a:t>آموزشکده فنی دختران ارومیه</a:t>
            </a:r>
          </a:p>
          <a:p>
            <a:pPr rtl="1"/>
            <a:r>
              <a:rPr lang="fa-IR" dirty="0" smtClean="0">
                <a:cs typeface="B Nazanin" pitchFamily="2" charset="-78"/>
              </a:rPr>
              <a:t>گروه صنایع غذایی</a:t>
            </a:r>
          </a:p>
          <a:p>
            <a:pPr rtl="1"/>
            <a:r>
              <a:rPr lang="fa-IR" dirty="0" smtClean="0">
                <a:cs typeface="B Nazanin" pitchFamily="2" charset="-78"/>
              </a:rPr>
              <a:t>آزمایشگاه میکروب شناسی مواد غذایی</a:t>
            </a:r>
          </a:p>
          <a:p>
            <a:pPr rtl="1"/>
            <a:r>
              <a:rPr lang="fa-IR" dirty="0" smtClean="0">
                <a:cs typeface="B Nazanin" pitchFamily="2" charset="-78"/>
              </a:rPr>
              <a:t>(دوره کارشناسی)</a:t>
            </a:r>
          </a:p>
          <a:p>
            <a:pPr rtl="1"/>
            <a:r>
              <a:rPr lang="fa-IR" dirty="0" smtClean="0">
                <a:cs typeface="B Nazanin" pitchFamily="2" charset="-78"/>
              </a:rPr>
              <a:t>مدرس : فهیمه بابایی</a:t>
            </a:r>
          </a:p>
          <a:p>
            <a:pPr rtl="1"/>
            <a:r>
              <a:rPr lang="fa-IR" smtClean="0">
                <a:cs typeface="B Nazanin" pitchFamily="2" charset="-78"/>
              </a:rPr>
              <a:t>جلسه ششم : انواع کشت میکروبی</a:t>
            </a:r>
            <a:endParaRPr lang="fa-IR" dirty="0" smtClean="0">
              <a:cs typeface="B Nazanin" pitchFamily="2" charset="-78"/>
            </a:endParaRPr>
          </a:p>
          <a:p>
            <a:endParaRPr lang="en-US" dirty="0"/>
          </a:p>
        </p:txBody>
      </p:sp>
      <p:pic>
        <p:nvPicPr>
          <p:cNvPr id="4" name="VID-20200408-WA0003.mp4">
            <a:hlinkClick r:id="" action="ppaction://media"/>
          </p:cNvPr>
          <p:cNvPicPr>
            <a:picLocks noRot="1" noChangeAspect="1"/>
          </p:cNvPicPr>
          <p:nvPr>
            <a:videoFile r:link="rId1"/>
          </p:nvPr>
        </p:nvPicPr>
        <p:blipFill>
          <a:blip r:embed="rId3" cstate="print"/>
          <a:stretch>
            <a:fillRect/>
          </a:stretch>
        </p:blipFill>
        <p:spPr>
          <a:xfrm>
            <a:off x="0" y="0"/>
            <a:ext cx="2235200" cy="16764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1</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mediacall" presetSubtype="0" fill="hold" nodeType="after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p:cTn id="7" fill="hold" display="0">
                  <p:stCondLst>
                    <p:cond delay="indefinite"/>
                  </p:stCondLst>
                  <p:endCondLst>
                    <p:cond evt="onNext" delay="0">
                      <p:tgtEl>
                        <p:sldTgt/>
                      </p:tgtEl>
                    </p:cond>
                    <p:cond evt="onPrev" delay="0">
                      <p:tgtEl>
                        <p:sldTgt/>
                      </p:tgtEl>
                    </p:cond>
                  </p:end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SA" dirty="0" smtClean="0">
                <a:cs typeface="B Traffic" pitchFamily="2" charset="-78"/>
              </a:rPr>
              <a:t>روش کشت در محیط جامد</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r" rtl="1" fontAlgn="base"/>
            <a:r>
              <a:rPr lang="en-US" b="1" dirty="0" smtClean="0"/>
              <a:t>• </a:t>
            </a:r>
            <a:r>
              <a:rPr lang="ar-SA" b="1" dirty="0" smtClean="0"/>
              <a:t>کشت سطحی</a:t>
            </a:r>
            <a:r>
              <a:rPr lang="en-US" b="1" dirty="0" smtClean="0"/>
              <a:t> :</a:t>
            </a:r>
            <a:endParaRPr lang="en-US" dirty="0" smtClean="0"/>
          </a:p>
          <a:p>
            <a:pPr algn="r" rtl="1" fontAlgn="base"/>
            <a:r>
              <a:rPr lang="ar-SA" dirty="0" smtClean="0"/>
              <a:t>در این نوع کشت هم از محیط پیش ریخته استفاده می شود. </a:t>
            </a:r>
            <a:r>
              <a:rPr lang="fa-IR" dirty="0" smtClean="0"/>
              <a:t>قبلا محیط کشت تهیه شده و در پلیت ها جامد شده است.</a:t>
            </a:r>
          </a:p>
          <a:p>
            <a:pPr algn="r" rtl="1" fontAlgn="base"/>
            <a:r>
              <a:rPr lang="fa-IR" dirty="0" smtClean="0"/>
              <a:t>رقت مشخصی از میکروارگانیسم ها روی محیط ریخته شده </a:t>
            </a:r>
            <a:r>
              <a:rPr lang="ar-SA" dirty="0" smtClean="0"/>
              <a:t>وتوسط میله پخش کننده </a:t>
            </a:r>
            <a:r>
              <a:rPr lang="fa-IR" dirty="0" smtClean="0"/>
              <a:t>استریل </a:t>
            </a:r>
            <a:r>
              <a:rPr lang="ar-SA" dirty="0" smtClean="0"/>
              <a:t>یا با حرکت 8 انگلیسی پخش </a:t>
            </a:r>
            <a:r>
              <a:rPr lang="fa-IR" dirty="0" smtClean="0"/>
              <a:t>میشو</a:t>
            </a:r>
            <a:r>
              <a:rPr lang="ar-SA" dirty="0" smtClean="0"/>
              <a:t>د</a:t>
            </a:r>
            <a:r>
              <a:rPr lang="en-US" dirty="0" smtClean="0"/>
              <a:t>.</a:t>
            </a:r>
            <a:endParaRPr lang="en-US" dirty="0"/>
          </a:p>
        </p:txBody>
      </p:sp>
      <p:pic>
        <p:nvPicPr>
          <p:cNvPr id="4" name="کشت جامد.m4a">
            <a:hlinkClick r:id="" action="ppaction://media"/>
          </p:cNvPr>
          <p:cNvPicPr>
            <a:picLocks noRot="1" noChangeAspect="1"/>
          </p:cNvPicPr>
          <p:nvPr>
            <a:audioFile r:link="rId1"/>
          </p:nvPr>
        </p:nvPicPr>
        <p:blipFill>
          <a:blip r:embed="rId3" cstate="print"/>
          <a:stretch>
            <a:fillRect/>
          </a:stretch>
        </p:blipFill>
        <p:spPr>
          <a:xfrm>
            <a:off x="1143000" y="457200"/>
            <a:ext cx="609600" cy="6096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nextCondLst>
                <p:cond evt="onClick" delay="0">
                  <p:tgtEl>
                    <p:spTgt spid="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SA" dirty="0" smtClean="0">
                <a:cs typeface="B Traffic" pitchFamily="2" charset="-78"/>
              </a:rPr>
              <a:t>کشت آمیخته  یا پورپلیت یا دولایه</a:t>
            </a:r>
            <a:endParaRPr lang="en-US" dirty="0"/>
          </a:p>
        </p:txBody>
      </p:sp>
      <p:sp>
        <p:nvSpPr>
          <p:cNvPr id="3" name="Content Placeholder 2"/>
          <p:cNvSpPr>
            <a:spLocks noGrp="1"/>
          </p:cNvSpPr>
          <p:nvPr>
            <p:ph idx="1"/>
          </p:nvPr>
        </p:nvSpPr>
        <p:spPr/>
        <p:txBody>
          <a:bodyPr>
            <a:normAutofit lnSpcReduction="10000"/>
          </a:bodyPr>
          <a:lstStyle/>
          <a:p>
            <a:pPr algn="r" rtl="1"/>
            <a:r>
              <a:rPr lang="en-US" dirty="0" smtClean="0"/>
              <a:t/>
            </a:r>
            <a:br>
              <a:rPr lang="en-US" dirty="0" smtClean="0"/>
            </a:br>
            <a:r>
              <a:rPr lang="ar-SA" dirty="0" smtClean="0"/>
              <a:t>در این روش کشت هم نیاز به تهیه سوسپانسیون از باکتری می باشد . یعنی از باکتری مورد نظر در محیط مایع رقت معینی را تهیه نموده بعد به میزان 1 سی سی از آنرا در کف پلیت خالی  استریل ریخته سپس از محیط کشت مورد نظر که قبلا استریل شده و حرارت آن به حدود 45درجه سانتیگراد رسیده بمیزان 20 - 15 سی سی به پلیت اضافه می نمائیم. سپس با حرکات دورانی بصورت عدد 8 انگلیسی آنرا کاملا مخلوط کنید. اگر نیاز بود مجددا سطح محیط آمیخته  با باکتری را با یک لایه نازکی از همان محیط کشت بپوشانید دراینحالت به آن کشت دولایه هم  گفته می شود</a:t>
            </a:r>
            <a:r>
              <a:rPr lang="en-US" dirty="0" smtClean="0"/>
              <a:t>.</a:t>
            </a:r>
          </a:p>
          <a:p>
            <a:endParaRPr lang="en-US" dirty="0"/>
          </a:p>
        </p:txBody>
      </p:sp>
      <p:pic>
        <p:nvPicPr>
          <p:cNvPr id="4" name="پورپلیت.m4a">
            <a:hlinkClick r:id="" action="ppaction://media"/>
          </p:cNvPr>
          <p:cNvPicPr>
            <a:picLocks noRot="1" noChangeAspect="1"/>
          </p:cNvPicPr>
          <p:nvPr>
            <a:audioFile r:link="rId1"/>
          </p:nvPr>
        </p:nvPicPr>
        <p:blipFill>
          <a:blip r:embed="rId3" cstate="print"/>
          <a:stretch>
            <a:fillRect/>
          </a:stretch>
        </p:blipFill>
        <p:spPr>
          <a:xfrm>
            <a:off x="533400" y="457200"/>
            <a:ext cx="533400" cy="5334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nextCondLst>
                <p:cond evt="onClick" delay="0">
                  <p:tgtEl>
                    <p:spTgt spid="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cs typeface="B Traffic" pitchFamily="2" charset="-78"/>
              </a:rPr>
              <a:t> </a:t>
            </a:r>
            <a:r>
              <a:rPr lang="ar-SA" dirty="0" smtClean="0">
                <a:cs typeface="B Traffic" pitchFamily="2" charset="-78"/>
              </a:rPr>
              <a:t>کشت خطی</a:t>
            </a:r>
            <a:r>
              <a:rPr lang="en-US" dirty="0" smtClean="0">
                <a:cs typeface="B Traffic" pitchFamily="2" charset="-78"/>
              </a:rPr>
              <a:t> </a:t>
            </a:r>
            <a:endParaRPr lang="en-US" dirty="0">
              <a:cs typeface="B Traffic" pitchFamily="2" charset="-78"/>
            </a:endParaRPr>
          </a:p>
        </p:txBody>
      </p:sp>
      <p:sp>
        <p:nvSpPr>
          <p:cNvPr id="3" name="Content Placeholder 2"/>
          <p:cNvSpPr>
            <a:spLocks noGrp="1"/>
          </p:cNvSpPr>
          <p:nvPr>
            <p:ph idx="1"/>
          </p:nvPr>
        </p:nvSpPr>
        <p:spPr/>
        <p:txBody>
          <a:bodyPr>
            <a:normAutofit lnSpcReduction="10000"/>
          </a:bodyPr>
          <a:lstStyle/>
          <a:p>
            <a:pPr algn="r" rtl="1" fontAlgn="base"/>
            <a:r>
              <a:rPr lang="en-US" dirty="0" smtClean="0"/>
              <a:t/>
            </a:r>
            <a:br>
              <a:rPr lang="en-US" dirty="0" smtClean="0"/>
            </a:br>
            <a:r>
              <a:rPr lang="ar-SA" dirty="0" smtClean="0"/>
              <a:t>در این روش از محیط پیش ریخته استفاده می شود. به این ترتیب که ابتدا بوسیله یک آنس سترون شده مقداری از پرگنه باکتری را برداشته و آنرا روی سطح محیط پیش ریخته بصورت خطهای موازی و در چند جهت می کشید</a:t>
            </a:r>
            <a:r>
              <a:rPr lang="en-US" dirty="0" smtClean="0"/>
              <a:t> .</a:t>
            </a:r>
            <a:br>
              <a:rPr lang="en-US" dirty="0" smtClean="0"/>
            </a:br>
            <a:r>
              <a:rPr lang="en-US" dirty="0" smtClean="0"/>
              <a:t> </a:t>
            </a:r>
            <a:r>
              <a:rPr lang="ar-SA" dirty="0" smtClean="0"/>
              <a:t>در کشتهای خطی برای بدست آوردن کلنی های تک می توانید پلیت را به 4 قسمت تقسیم کنید بعد در قسمت اول ابتدا نوک آنس را که محتوی پرگنه باکتری است را بصورت خطهای موازی کشیده و بعد خطوط را در منطقه دوم از انتهای خط انتهایی منطقه اول در جهت دیگر ادامه می دهید و در منطقه سوم و چهارم هم به همین صورت عمل می کنید</a:t>
            </a:r>
            <a:r>
              <a:rPr lang="en-US" dirty="0" smtClean="0"/>
              <a:t> .</a:t>
            </a:r>
          </a:p>
          <a:p>
            <a:pPr algn="r" rtl="1"/>
            <a:endParaRPr lang="en-US" dirty="0" smtClean="0"/>
          </a:p>
          <a:p>
            <a:endParaRPr lang="en-US" dirty="0"/>
          </a:p>
        </p:txBody>
      </p:sp>
      <p:pic>
        <p:nvPicPr>
          <p:cNvPr id="4" name="کشت خطی.m4a">
            <a:hlinkClick r:id="" action="ppaction://media"/>
          </p:cNvPr>
          <p:cNvPicPr>
            <a:picLocks noRot="1" noChangeAspect="1"/>
          </p:cNvPicPr>
          <p:nvPr>
            <a:audioFile r:link="rId1"/>
          </p:nvPr>
        </p:nvPicPr>
        <p:blipFill>
          <a:blip r:embed="rId3" cstate="print"/>
          <a:stretch>
            <a:fillRect/>
          </a:stretch>
        </p:blipFill>
        <p:spPr>
          <a:xfrm>
            <a:off x="1600200" y="609600"/>
            <a:ext cx="762000" cy="762000"/>
          </a:xfrm>
          <a:prstGeom prst="rect">
            <a:avLst/>
          </a:prstGeom>
        </p:spPr>
      </p:pic>
      <p:sp>
        <p:nvSpPr>
          <p:cNvPr id="5" name="Slide Number Placeholder 4"/>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nextCondLst>
                <p:cond evt="onClick" delay="0">
                  <p:tgtEl>
                    <p:spTgt spid="4"/>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4"/>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mn-cs"/>
              </a:rPr>
              <a:t>کشت در محیط مایع</a:t>
            </a:r>
            <a:endParaRPr lang="en-US" dirty="0">
              <a:cs typeface="+mn-cs"/>
            </a:endParaRPr>
          </a:p>
        </p:txBody>
      </p:sp>
      <p:pic>
        <p:nvPicPr>
          <p:cNvPr id="4" name="Content Placeholder 3" descr="AWT IMAGE"/>
          <p:cNvPicPr>
            <a:picLocks noGrp="1"/>
          </p:cNvPicPr>
          <p:nvPr>
            <p:ph idx="1"/>
          </p:nvPr>
        </p:nvPicPr>
        <p:blipFill>
          <a:blip r:embed="rId2" cstate="print"/>
          <a:srcRect/>
          <a:stretch>
            <a:fillRect/>
          </a:stretch>
        </p:blipFill>
        <p:spPr bwMode="auto">
          <a:xfrm>
            <a:off x="1371600" y="1676400"/>
            <a:ext cx="5848350" cy="1676400"/>
          </a:xfrm>
          <a:prstGeom prst="rect">
            <a:avLst/>
          </a:prstGeom>
          <a:noFill/>
          <a:ln w="9525">
            <a:noFill/>
            <a:miter lim="800000"/>
            <a:headEnd/>
            <a:tailEnd/>
          </a:ln>
        </p:spPr>
      </p:pic>
      <p:pic>
        <p:nvPicPr>
          <p:cNvPr id="5" name="Picture 4" descr="AWT IMAGE"/>
          <p:cNvPicPr/>
          <p:nvPr/>
        </p:nvPicPr>
        <p:blipFill>
          <a:blip r:embed="rId3" cstate="print"/>
          <a:srcRect/>
          <a:stretch>
            <a:fillRect/>
          </a:stretch>
        </p:blipFill>
        <p:spPr bwMode="auto">
          <a:xfrm>
            <a:off x="1371600" y="3657600"/>
            <a:ext cx="5791200" cy="2097503"/>
          </a:xfrm>
          <a:prstGeom prst="rect">
            <a:avLst/>
          </a:prstGeom>
          <a:noFill/>
          <a:ln w="9525">
            <a:noFill/>
            <a:miter lim="800000"/>
            <a:headEnd/>
            <a:tailEnd/>
          </a:ln>
        </p:spPr>
      </p:pic>
      <p:sp>
        <p:nvSpPr>
          <p:cNvPr id="6" name="Slide Number Placeholder 5"/>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cs typeface="+mn-cs"/>
              </a:rPr>
              <a:t>کشت خطی</a:t>
            </a:r>
            <a:endParaRPr lang="en-US" dirty="0">
              <a:cs typeface="+mn-cs"/>
            </a:endParaRPr>
          </a:p>
        </p:txBody>
      </p:sp>
      <p:pic>
        <p:nvPicPr>
          <p:cNvPr id="4" name="Content Placeholder 3" descr="AWT IMAGE"/>
          <p:cNvPicPr>
            <a:picLocks noGrp="1"/>
          </p:cNvPicPr>
          <p:nvPr>
            <p:ph idx="1"/>
          </p:nvPr>
        </p:nvPicPr>
        <p:blipFill>
          <a:blip r:embed="rId2" cstate="print"/>
          <a:srcRect/>
          <a:stretch>
            <a:fillRect/>
          </a:stretch>
        </p:blipFill>
        <p:spPr bwMode="auto">
          <a:xfrm>
            <a:off x="1681162" y="2206625"/>
            <a:ext cx="5781675" cy="3495675"/>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573</TotalTime>
  <Words>60</Words>
  <Application>Microsoft Office PowerPoint</Application>
  <PresentationFormat>On-screen Show (4:3)</PresentationFormat>
  <Paragraphs>25</Paragraphs>
  <Slides>7</Slides>
  <Notes>0</Notes>
  <HiddenSlides>0</HiddenSlides>
  <MMClips>4</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Apex</vt:lpstr>
      <vt:lpstr>Slide 1</vt:lpstr>
      <vt:lpstr>روش کشت در محیط جامد </vt:lpstr>
      <vt:lpstr>کشت آمیخته  یا پورپلیت یا دولایه</vt:lpstr>
      <vt:lpstr> کشت خطی </vt:lpstr>
      <vt:lpstr>کشت در محیط مایع</vt:lpstr>
      <vt:lpstr>کشت خطی</vt:lpstr>
      <vt:lpstr>Slide 7</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babaee</dc:creator>
  <cp:lastModifiedBy>babaee</cp:lastModifiedBy>
  <cp:revision>45</cp:revision>
  <dcterms:created xsi:type="dcterms:W3CDTF">2006-08-16T00:00:00Z</dcterms:created>
  <dcterms:modified xsi:type="dcterms:W3CDTF">2020-04-13T11:01:57Z</dcterms:modified>
</cp:coreProperties>
</file>