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323" r:id="rId3"/>
    <p:sldId id="324" r:id="rId4"/>
    <p:sldId id="325" r:id="rId5"/>
    <p:sldId id="326" r:id="rId6"/>
    <p:sldId id="327" r:id="rId7"/>
    <p:sldId id="319" r:id="rId8"/>
    <p:sldId id="258" r:id="rId9"/>
    <p:sldId id="320" r:id="rId10"/>
    <p:sldId id="321" r:id="rId11"/>
    <p:sldId id="257" r:id="rId12"/>
    <p:sldId id="259" r:id="rId13"/>
    <p:sldId id="260" r:id="rId14"/>
    <p:sldId id="261" r:id="rId15"/>
    <p:sldId id="262" r:id="rId16"/>
    <p:sldId id="263" r:id="rId17"/>
    <p:sldId id="264" r:id="rId18"/>
    <p:sldId id="32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BA93A44-AF97-5446-AA04-D2B7750B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سه صفت برای واقعه ی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033C2639-2D6F-F34F-99BA-0707335B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1-بیرونی بودن:واقیعت یا پدیده ی اجتماعی بیرون از فرد قرار داردوبه اصطلاح برون ذاتی است .</a:t>
            </a:r>
          </a:p>
          <a:p>
            <a:endParaRPr lang="fa-IR"/>
          </a:p>
          <a:p>
            <a:r>
              <a:rPr lang="fa-IR"/>
              <a:t>2-جبری بودن :دومین ویژگی اجباری بودن است زیرا بر وجدان فرد فشار وارد می کند وبه او تحمیل می شود.</a:t>
            </a:r>
          </a:p>
          <a:p>
            <a:endParaRPr lang="fa-IR"/>
          </a:p>
          <a:p>
            <a:r>
              <a:rPr lang="fa-IR"/>
              <a:t>3-عمومی بودن :پدیده های اجتماعی حالت گروهی دارند چون که برای همه ی افراد جامعه تحمیل می شوند.</a:t>
            </a:r>
          </a:p>
        </p:txBody>
      </p:sp>
    </p:spTree>
    <p:extLst>
      <p:ext uri="{BB962C8B-B14F-4D97-AF65-F5344CB8AC3E}">
        <p14:creationId xmlns:p14="http://schemas.microsoft.com/office/powerpoint/2010/main" val="18381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B3DC550-BCCE-C24C-A641-0748F8B5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کلیات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C9905D0-6F00-5840-80FC-DAE90E27B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مختصات علم:</a:t>
            </a:r>
          </a:p>
          <a:p>
            <a:r>
              <a:rPr lang="fa-IR"/>
              <a:t>1 -علم معرفتي است منظم 2 - علم با روش هاي</a:t>
            </a:r>
          </a:p>
          <a:p>
            <a:r>
              <a:rPr lang="fa-IR"/>
              <a:t>منظم به دست مي آيد.3 -علم قوانين واقعيت را</a:t>
            </a:r>
          </a:p>
          <a:p>
            <a:r>
              <a:rPr lang="fa-IR"/>
              <a:t>ا بي ن مي كند.</a:t>
            </a:r>
          </a:p>
          <a:p>
            <a:r>
              <a:rPr lang="fa-IR"/>
              <a:t>تقسيم بندي علوم :</a:t>
            </a:r>
          </a:p>
          <a:p>
            <a:r>
              <a:rPr lang="fa-IR"/>
              <a:t>1 -علوم مادي ( مكانيكي يا غيرارگانيكي)                     2 - (علوم زيستي</a:t>
            </a:r>
          </a:p>
          <a:p>
            <a:r>
              <a:rPr lang="fa-IR"/>
              <a:t>(ارگانيکي)3 -علوم اجتماعی</a:t>
            </a:r>
          </a:p>
        </p:txBody>
      </p:sp>
    </p:spTree>
    <p:extLst>
      <p:ext uri="{BB962C8B-B14F-4D97-AF65-F5344CB8AC3E}">
        <p14:creationId xmlns:p14="http://schemas.microsoft.com/office/powerpoint/2010/main" val="31886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A288CAB-212F-2340-8A4B-0E7663DF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موضوع علوم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F1DE858-92AA-394A-8A59-47EAFA5B4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شناخت علمي پديده هاي</a:t>
            </a:r>
          </a:p>
          <a:p>
            <a:r>
              <a:rPr lang="fa-IR"/>
              <a:t>مرتبط با زندگي اجتماعي</a:t>
            </a:r>
          </a:p>
          <a:p>
            <a:r>
              <a:rPr lang="fa-IR"/>
              <a:t>زندگي اجتماعي منحصر بـه انسـان نيسـت برخـي</a:t>
            </a:r>
          </a:p>
          <a:p>
            <a:r>
              <a:rPr lang="fa-IR"/>
              <a:t>حيوانات نظير مورچـه هـا و زنبورهـا هـم زنـدگي</a:t>
            </a:r>
          </a:p>
          <a:p>
            <a:r>
              <a:rPr lang="fa-IR"/>
              <a:t>اجتماعي دارنـد امـا زنـدگي اجتمـاعي آن هـا بـا</a:t>
            </a:r>
          </a:p>
          <a:p>
            <a:r>
              <a:rPr lang="fa-IR"/>
              <a:t>زندگی اجتماعی انسان ها تفاوت زیادی دارد.</a:t>
            </a:r>
          </a:p>
        </p:txBody>
      </p:sp>
    </p:spTree>
    <p:extLst>
      <p:ext uri="{BB962C8B-B14F-4D97-AF65-F5344CB8AC3E}">
        <p14:creationId xmlns:p14="http://schemas.microsoft.com/office/powerpoint/2010/main" val="12509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2746973-6F16-B545-84B2-D7A90BE9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مهم ترين فرق ها از اين قراراند: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481F860F-8014-2945-B39C-9CBA7194F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1 در زندگي اجتماعي انسـان تنـوع ابتكـار وخلاقيـت</a:t>
            </a:r>
          </a:p>
          <a:p>
            <a:r>
              <a:rPr lang="fa-IR"/>
              <a:t>وجود دارد -2 .انسـان هـا بـه دگرگـوني سـازي محـيط</a:t>
            </a:r>
          </a:p>
          <a:p>
            <a:r>
              <a:rPr lang="fa-IR"/>
              <a:t>برحسب نيازهايشان مي پردازند.3 -در زندگي اجتماعي</a:t>
            </a:r>
          </a:p>
          <a:p>
            <a:r>
              <a:rPr lang="fa-IR"/>
              <a:t>انسان با انباشت اطلاعات و تجربيات  سروكار داريم كه در</a:t>
            </a:r>
          </a:p>
          <a:p>
            <a:r>
              <a:rPr lang="fa-IR"/>
              <a:t>زندگي اجتماع هيچ موجود دیگر دیده نمی شود.</a:t>
            </a:r>
          </a:p>
        </p:txBody>
      </p:sp>
    </p:spTree>
    <p:extLst>
      <p:ext uri="{BB962C8B-B14F-4D97-AF65-F5344CB8AC3E}">
        <p14:creationId xmlns:p14="http://schemas.microsoft.com/office/powerpoint/2010/main" val="37339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FAB71F9-46DC-1449-8A33-4FE3F778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تعاریف مختلف از جامعه شناسی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1E294D8-B60D-DB45-BFBB-6C139BD3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مثلا كنـت آن را دانـش دايـره المعـارفي دربـاره</a:t>
            </a:r>
          </a:p>
          <a:p>
            <a:r>
              <a:rPr lang="fa-IR"/>
              <a:t>جامعه مي دانست كه دربرگیرنده ساير رشته هاي</a:t>
            </a:r>
          </a:p>
          <a:p>
            <a:r>
              <a:rPr lang="fa-IR"/>
              <a:t>علوم اجتماعي است.</a:t>
            </a:r>
          </a:p>
          <a:p>
            <a:r>
              <a:rPr lang="fa-IR"/>
              <a:t>از نظر  اسپنسر جامعه شناسی یک فرا علم است ،که احکام دیگر رشته های علوم اجتماعی را متحد می کند .</a:t>
            </a:r>
          </a:p>
          <a:p>
            <a:r>
              <a:rPr lang="fa-IR"/>
              <a:t>به عقيده زيمل جامعه شناسي علمي است كه با</a:t>
            </a:r>
          </a:p>
          <a:p>
            <a:r>
              <a:rPr lang="fa-IR"/>
              <a:t>شكل و فرم كنش هاي انساني در جامعه سروكار</a:t>
            </a:r>
          </a:p>
          <a:p>
            <a:r>
              <a:rPr lang="fa-IR"/>
              <a:t>دارد.</a:t>
            </a:r>
          </a:p>
        </p:txBody>
      </p:sp>
    </p:spTree>
    <p:extLst>
      <p:ext uri="{BB962C8B-B14F-4D97-AF65-F5344CB8AC3E}">
        <p14:creationId xmlns:p14="http://schemas.microsoft.com/office/powerpoint/2010/main" val="393504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05D6184-569A-5E40-989A-4A23FE6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جامعه شناسی از نگاه زیمل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085273C5-2518-C044-9B96-BAA77EEDA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به عقيده زيمل جامعه شناسي علمي است كه با شکل وفرم کنش های انسانی در جامعه سر وکار دارد.</a:t>
            </a:r>
          </a:p>
          <a:p>
            <a:pPr marL="0" indent="0">
              <a:buNone/>
            </a:pPr>
            <a:r>
              <a:rPr lang="fa-IR"/>
              <a:t>به ساده ترين بيان مي توان گفت كه جامعه شناسي علم بررسي كنش هاي متقابل انساني است .كنش هــاي </a:t>
            </a:r>
          </a:p>
          <a:p>
            <a:pPr marL="0" indent="0">
              <a:buNone/>
            </a:pPr>
            <a:r>
              <a:rPr lang="fa-IR"/>
              <a:t>متقابل  عبارتند از تحریک کنندگی وپاسخگویی افراد به یکدیگر .</a:t>
            </a:r>
          </a:p>
        </p:txBody>
      </p:sp>
    </p:spTree>
    <p:extLst>
      <p:ext uri="{BB962C8B-B14F-4D97-AF65-F5344CB8AC3E}">
        <p14:creationId xmlns:p14="http://schemas.microsoft.com/office/powerpoint/2010/main" val="247532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90E0A56-D739-4F41-9505-B9AE695D8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ويژ گي هاي كنش های متقابل انساني: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65B805B-DF68-F64F-9459-04E1255B3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 -الگوپذير</a:t>
            </a:r>
          </a:p>
          <a:p>
            <a:r>
              <a:rPr lang="fa-IR"/>
              <a:t>2 -تكرارشونده</a:t>
            </a:r>
          </a:p>
          <a:p>
            <a:r>
              <a:rPr lang="fa-IR"/>
              <a:t>3 –يپش بینی پذیر </a:t>
            </a:r>
          </a:p>
          <a:p>
            <a:r>
              <a:rPr lang="fa-IR"/>
              <a:t>4-مسبوق به الگوهای پیشین</a:t>
            </a:r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34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F96748A-7C84-DC43-8280-77CDB601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99625"/>
            <a:ext cx="8610600" cy="1293028"/>
          </a:xfrm>
        </p:spPr>
        <p:txBody>
          <a:bodyPr/>
          <a:lstStyle/>
          <a:p>
            <a:r>
              <a:rPr lang="fa-IR"/>
              <a:t>تكامل تاريخي جامعه شناسي: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68DDC43C-CD1F-9E4C-AFCF-3F70E002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92653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fa-IR"/>
              <a:t>اگوست کنت :وضع واژه جامعه شناسی در 1838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هربرت اسپنسر : طرح نظريه تكامل اجتماعي اجتماعي در 1876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لستر وارد : انتشار كتاب جامعه شناسي پويا 1883</a:t>
            </a:r>
          </a:p>
          <a:p>
            <a:pPr marL="0" indent="0">
              <a:buNone/>
            </a:pP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965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08AC834-2E86-AB4D-9DED-6C874CB2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تقسیم بندی جامعه شناسی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A5EF010A-2187-3D40-8F44-5FE497BD6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جامعه شناسی از لحاظ روش ،هدف وموضوع دارای تقسیمات متفاوتی است ......</a:t>
            </a:r>
          </a:p>
          <a:p>
            <a:endParaRPr lang="fa-IR"/>
          </a:p>
          <a:p>
            <a:r>
              <a:rPr lang="fa-IR"/>
              <a:t>تقسیم بندی جامعه شناسی از لحاظ روش :1-جامعه شناسی ایستا یا سکون         ،2-جامعه شناسی پویا یا حرکتی</a:t>
            </a:r>
          </a:p>
          <a:p>
            <a:endParaRPr lang="fa-IR"/>
          </a:p>
          <a:p>
            <a:r>
              <a:rPr lang="fa-IR"/>
              <a:t>جامعه شناسی از لحاظ هدف :          1-جامعه شناسی نظری                               2-جامعه شناسی کاربردی </a:t>
            </a:r>
          </a:p>
          <a:p>
            <a:endParaRPr lang="fa-IR"/>
          </a:p>
          <a:p>
            <a:r>
              <a:rPr lang="fa-IR"/>
              <a:t>جامعه شناسی از نظر موضوع :       1-جامعه شناسی شهری ،2-جامعه شناسی روستایی 3-جامعه شناسی خانواده</a:t>
            </a:r>
          </a:p>
          <a:p>
            <a:r>
              <a:rPr lang="fa-IR"/>
              <a:t>4-جامعه شناسی صنعتی                5-جامعه شناسی سیاسی و.......</a:t>
            </a:r>
          </a:p>
        </p:txBody>
      </p:sp>
    </p:spTree>
    <p:extLst>
      <p:ext uri="{BB962C8B-B14F-4D97-AF65-F5344CB8AC3E}">
        <p14:creationId xmlns:p14="http://schemas.microsoft.com/office/powerpoint/2010/main" val="115174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9E37089-9781-0E4D-89E9-E67369DD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رئوس دروس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0F2D4F8-9172-464A-B0C5-10CB859B4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/>
              <a:t>کلیات</a:t>
            </a:r>
          </a:p>
          <a:p>
            <a:r>
              <a:rPr lang="fa-IR"/>
              <a:t>تعریف جامعه</a:t>
            </a:r>
          </a:p>
          <a:p>
            <a:r>
              <a:rPr lang="fa-IR"/>
              <a:t>تعریف جامعه شناسي</a:t>
            </a:r>
          </a:p>
          <a:p>
            <a:r>
              <a:rPr lang="fa-IR"/>
              <a:t>موضوعات جامعه شناسي</a:t>
            </a:r>
          </a:p>
          <a:p>
            <a:r>
              <a:rPr lang="fa-IR"/>
              <a:t>اهمیت و ضرورت مطالعه جامعه شناسی</a:t>
            </a:r>
          </a:p>
          <a:p>
            <a:r>
              <a:rPr lang="fa-IR"/>
              <a:t>تقسیم بندي جامعه شناسی</a:t>
            </a:r>
          </a:p>
          <a:p>
            <a:r>
              <a:rPr lang="fa-IR"/>
              <a:t>ارتباط جامع شناسی  با سایر علوم</a:t>
            </a:r>
          </a:p>
          <a:p>
            <a:pPr marL="0" indent="0">
              <a:buNone/>
            </a:pPr>
            <a:r>
              <a:rPr lang="fa-IR"/>
              <a:t>پژوهش در جامعه شناسي</a:t>
            </a:r>
          </a:p>
          <a:p>
            <a:r>
              <a:rPr lang="fa-IR"/>
              <a:t>ضرورت پژوهش در جامعه شناسي</a:t>
            </a:r>
          </a:p>
          <a:p>
            <a:r>
              <a:rPr lang="fa-IR"/>
              <a:t>انواع پژوهش</a:t>
            </a:r>
          </a:p>
          <a:p>
            <a:r>
              <a:rPr lang="fa-IR"/>
              <a:t>میداني، پیمایشي، مطالعات آزمایشي و گروه کنترل و ... </a:t>
            </a:r>
          </a:p>
        </p:txBody>
      </p:sp>
    </p:spTree>
    <p:extLst>
      <p:ext uri="{BB962C8B-B14F-4D97-AF65-F5344CB8AC3E}">
        <p14:creationId xmlns:p14="http://schemas.microsoft.com/office/powerpoint/2010/main" val="15317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48CD6F8-7CE5-8648-9DE0-D5DC2EAC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رئوس دروس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3E5B41BF-8FF1-8243-8F68-1FC5E29F4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/>
              <a:t>جامعه پذیري و رشد شخصیت</a:t>
            </a:r>
          </a:p>
          <a:p>
            <a:pPr marL="0" indent="0">
              <a:buNone/>
            </a:pPr>
            <a:r>
              <a:rPr lang="fa-IR"/>
              <a:t>تعریف و نقش جامعه پذیري</a:t>
            </a:r>
          </a:p>
          <a:p>
            <a:pPr marL="0" indent="0">
              <a:buNone/>
            </a:pPr>
            <a:r>
              <a:rPr lang="fa-IR"/>
              <a:t>عناصر اساسي جامعه پذیري:</a:t>
            </a:r>
          </a:p>
          <a:p>
            <a:pPr marL="0" indent="0">
              <a:buNone/>
            </a:pPr>
            <a:r>
              <a:rPr lang="fa-IR"/>
              <a:t>کنش متقابل، یادگیري زبان، تجربه پذیري عاطفي</a:t>
            </a:r>
          </a:p>
          <a:p>
            <a:pPr marL="0" indent="0">
              <a:buNone/>
            </a:pPr>
            <a:r>
              <a:rPr lang="fa-IR"/>
              <a:t>عوامل مؤثر در جامعه پذیري:</a:t>
            </a:r>
          </a:p>
          <a:p>
            <a:pPr marL="0" indent="0">
              <a:buNone/>
            </a:pPr>
            <a:r>
              <a:rPr lang="fa-IR"/>
              <a:t>خانواده، گروه همگنان، مدرسه و رسانه هاي گروهي</a:t>
            </a:r>
          </a:p>
          <a:p>
            <a:pPr marL="0" indent="0">
              <a:buNone/>
            </a:pPr>
            <a:r>
              <a:rPr lang="fa-IR"/>
              <a:t>نظریه هاي جامعه پذیري:</a:t>
            </a:r>
          </a:p>
          <a:p>
            <a:pPr marL="0" indent="0">
              <a:buNone/>
            </a:pPr>
            <a:r>
              <a:rPr lang="fa-IR"/>
              <a:t>نظریه کولي خود آیینه سان</a:t>
            </a:r>
          </a:p>
          <a:p>
            <a:pPr marL="0" indent="0">
              <a:buNone/>
            </a:pPr>
            <a:r>
              <a:rPr lang="fa-IR"/>
              <a:t>نظریه مید نقش پذیري</a:t>
            </a:r>
          </a:p>
        </p:txBody>
      </p:sp>
    </p:spTree>
    <p:extLst>
      <p:ext uri="{BB962C8B-B14F-4D97-AF65-F5344CB8AC3E}">
        <p14:creationId xmlns:p14="http://schemas.microsoft.com/office/powerpoint/2010/main" val="23867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8787BFB-79F5-AF45-8F18-66A7CB55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F11044D-29C5-BE4C-A84A-C89DE0601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تعریف شخصیت</a:t>
            </a:r>
          </a:p>
          <a:p>
            <a:r>
              <a:rPr lang="fa-IR"/>
              <a:t>عوامل مؤثر بر رشد شخصیت:</a:t>
            </a:r>
          </a:p>
          <a:p>
            <a:r>
              <a:rPr lang="fa-IR"/>
              <a:t>وراثت، محیط طبیعي، فرهنگ و شخصیت، تجربه هاي گروهي و فردي</a:t>
            </a:r>
          </a:p>
          <a:p>
            <a:r>
              <a:rPr lang="fa-IR"/>
              <a:t>دوباره اجتماعي شدن</a:t>
            </a:r>
          </a:p>
          <a:p>
            <a:r>
              <a:rPr lang="fa-IR"/>
              <a:t>دوره زندگي کودکي، نوجواني، بزرگسالي، پیري</a:t>
            </a:r>
          </a:p>
          <a:p>
            <a:r>
              <a:rPr lang="fa-IR"/>
              <a:t>فرهنگ</a:t>
            </a:r>
          </a:p>
          <a:p>
            <a:r>
              <a:rPr lang="fa-IR"/>
              <a:t>تعریف فرهنگ، ویژگيهاي فرهنگ، فرهنگ و جامعه</a:t>
            </a:r>
          </a:p>
          <a:p>
            <a:r>
              <a:rPr lang="fa-IR"/>
              <a:t>عناصر اساسي فرهنگ:</a:t>
            </a:r>
          </a:p>
          <a:p>
            <a:r>
              <a:rPr lang="fa-IR"/>
              <a:t>فرهنگ آشکار و فرهنگ نهان</a:t>
            </a:r>
          </a:p>
        </p:txBody>
      </p:sp>
    </p:spTree>
    <p:extLst>
      <p:ext uri="{BB962C8B-B14F-4D97-AF65-F5344CB8AC3E}">
        <p14:creationId xmlns:p14="http://schemas.microsoft.com/office/powerpoint/2010/main" val="34992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3E4FB27-7CBE-8841-AB1F-5B594B63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0E3DEEB7-79F1-5948-9A13-D0B19220F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گروههاي اجتماعي</a:t>
            </a:r>
          </a:p>
          <a:p>
            <a:r>
              <a:rPr lang="fa-IR"/>
              <a:t>تعریف گروه اجتماعي، ویژگيهاي گروههاي اجتماعي، شکل گیري گروه</a:t>
            </a:r>
          </a:p>
          <a:p>
            <a:r>
              <a:rPr lang="fa-IR"/>
              <a:t>گمینشافت و گزلشافت</a:t>
            </a:r>
          </a:p>
          <a:p>
            <a:r>
              <a:rPr lang="fa-IR"/>
              <a:t>طبقه بندي گروهها: گروه نخستین، گروه دومین، گروه مرجع و...</a:t>
            </a:r>
          </a:p>
          <a:p>
            <a:r>
              <a:rPr lang="fa-IR"/>
              <a:t>شبه گروهها</a:t>
            </a:r>
          </a:p>
          <a:p>
            <a:r>
              <a:rPr lang="fa-IR"/>
              <a:t>نظر قرآن و اسلام درباره گروههاي اجتماعي</a:t>
            </a:r>
          </a:p>
          <a:p>
            <a:r>
              <a:rPr lang="fa-IR"/>
              <a:t>رهبري گروه</a:t>
            </a:r>
          </a:p>
          <a:p>
            <a:r>
              <a:rPr lang="fa-IR"/>
              <a:t>تعیین فاصله در گروهها </a:t>
            </a:r>
          </a:p>
          <a:p>
            <a:endParaRPr lang="fa-IR"/>
          </a:p>
          <a:p>
            <a:pPr marL="0" indent="0">
              <a:buNone/>
            </a:pP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31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92AFCD9-D8C7-1E45-86CB-B24DB62A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رئوس دروس      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4AE48552-8553-6342-9D7C-C29C42E9D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/>
              <a:t>خانواده</a:t>
            </a:r>
          </a:p>
          <a:p>
            <a:r>
              <a:rPr lang="fa-IR"/>
              <a:t>تعریف نهاد خانواده</a:t>
            </a:r>
          </a:p>
          <a:p>
            <a:r>
              <a:rPr lang="fa-IR"/>
              <a:t>انواع خانواده</a:t>
            </a:r>
          </a:p>
          <a:p>
            <a:r>
              <a:rPr lang="fa-IR"/>
              <a:t>خانواده از دیدگاه جامعه شناسي و جمعیت شناسي</a:t>
            </a:r>
          </a:p>
          <a:p>
            <a:r>
              <a:rPr lang="fa-IR"/>
              <a:t>تأثیر صنعتي شدن و شهرنشیني بر خانواده</a:t>
            </a:r>
          </a:p>
          <a:p>
            <a:r>
              <a:rPr lang="fa-IR"/>
              <a:t>نقش زنان در اجتماع</a:t>
            </a:r>
          </a:p>
          <a:p>
            <a:r>
              <a:rPr lang="fa-IR"/>
              <a:t>ضرورت آموزش زنان</a:t>
            </a:r>
          </a:p>
          <a:p>
            <a:r>
              <a:rPr lang="fa-IR"/>
              <a:t>اشتغال زنان و جنبه هاي اجتماعي و جمعیتي</a:t>
            </a:r>
          </a:p>
          <a:p>
            <a:r>
              <a:rPr lang="fa-IR"/>
              <a:t>اشتغال زنان و جنبه هااي اقتصادي</a:t>
            </a:r>
          </a:p>
          <a:p>
            <a:r>
              <a:rPr lang="fa-IR"/>
              <a:t>علل آن</a:t>
            </a:r>
          </a:p>
          <a:p>
            <a:r>
              <a:rPr lang="fa-IR"/>
              <a:t>نیاز به مدیران ز</a:t>
            </a:r>
          </a:p>
          <a:p>
            <a:r>
              <a:rPr lang="fa-IR"/>
              <a:t>نهاد دین</a:t>
            </a:r>
          </a:p>
          <a:p>
            <a:r>
              <a:rPr lang="fa-IR"/>
              <a:t>تعریف دین</a:t>
            </a:r>
          </a:p>
          <a:p>
            <a:r>
              <a:rPr lang="fa-IR"/>
              <a:t>نظریه هاي دین: کارکردگرایي، ستیز</a:t>
            </a:r>
          </a:p>
        </p:txBody>
      </p:sp>
    </p:spTree>
    <p:extLst>
      <p:ext uri="{BB962C8B-B14F-4D97-AF65-F5344CB8AC3E}">
        <p14:creationId xmlns:p14="http://schemas.microsoft.com/office/powerpoint/2010/main" val="32816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9C13EDB-DF88-C546-9999-4DD5C0CA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جلسه ی اول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85F20D5-B497-1144-80F2-EA77D78E1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کلیات</a:t>
            </a:r>
          </a:p>
        </p:txBody>
      </p:sp>
      <p:pic>
        <p:nvPicPr>
          <p:cNvPr id="4" name="جلسه ی اول جامعه شن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4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DCF4D9D-96C1-584A-8E0F-EF00C446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جامعه شناسی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86A1A4E-5156-6040-A9EB-7482E8622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جامعه شناسي يك رشته از مجموعه</a:t>
            </a:r>
          </a:p>
          <a:p>
            <a:r>
              <a:rPr lang="fa-IR"/>
              <a:t>دانشي است كه علوم اجتماعي خوانده</a:t>
            </a:r>
          </a:p>
          <a:p>
            <a:r>
              <a:rPr lang="fa-IR"/>
              <a:t>مي وش د .</a:t>
            </a:r>
          </a:p>
          <a:p>
            <a:r>
              <a:rPr lang="fa-IR"/>
              <a:t>علم معرفتي است منظم كه با روش هاي</a:t>
            </a:r>
          </a:p>
          <a:p>
            <a:r>
              <a:rPr lang="fa-IR"/>
              <a:t>معين به دست مي آيد و قوانين واقعيت</a:t>
            </a:r>
          </a:p>
          <a:p>
            <a:r>
              <a:rPr lang="fa-IR"/>
              <a:t>را بازگو مي كند.</a:t>
            </a:r>
          </a:p>
        </p:txBody>
      </p:sp>
    </p:spTree>
    <p:extLst>
      <p:ext uri="{BB962C8B-B14F-4D97-AF65-F5344CB8AC3E}">
        <p14:creationId xmlns:p14="http://schemas.microsoft.com/office/powerpoint/2010/main" val="42782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56A3729-2CB7-204D-A8BB-259F5251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موضوع جامعه شناسی از نگاه ژرژگوریچ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BD15223-4143-FB4A-87D6-73ABBD102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1-جامعه شناسی خرد:اشکال مختلف اجتماعی بودن را مورد برسی قرار می دهد.انواع  علائق وپیوستگی  افراد به هم را مورد برسی قرار می دهد.</a:t>
            </a:r>
          </a:p>
          <a:p>
            <a:endParaRPr lang="fa-IR"/>
          </a:p>
          <a:p>
            <a:r>
              <a:rPr lang="fa-IR"/>
              <a:t>2-جامعه شناسی ژرفایی:سطح بیرونی جامعه مانند مسکن ،جمعیت و روابط آن با بوم شناسی تا زندگی اجتماعی است را در بر میگیرد.</a:t>
            </a:r>
          </a:p>
          <a:p>
            <a:endParaRPr lang="fa-IR"/>
          </a:p>
          <a:p>
            <a:r>
              <a:rPr lang="fa-IR"/>
              <a:t>3-واحد های کلی اجتماعی وتفاوت های آن ها با یکدیگر می پردازد.</a:t>
            </a:r>
          </a:p>
          <a:p>
            <a:endParaRPr lang="fa-IR"/>
          </a:p>
          <a:p>
            <a:r>
              <a:rPr lang="fa-IR"/>
              <a:t>4-جامعه شناسی کلان یا خرد :به برسی نظام های کلی جامعه می پردازد.</a:t>
            </a:r>
          </a:p>
        </p:txBody>
      </p:sp>
    </p:spTree>
    <p:extLst>
      <p:ext uri="{BB962C8B-B14F-4D97-AF65-F5344CB8AC3E}">
        <p14:creationId xmlns:p14="http://schemas.microsoft.com/office/powerpoint/2010/main" val="42933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</Words>
  <Application>Microsoft Office PowerPoint</Application>
  <PresentationFormat>Widescreen</PresentationFormat>
  <Paragraphs>132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Times New Roman</vt:lpstr>
      <vt:lpstr>رد بخار آب</vt:lpstr>
      <vt:lpstr>مبانی جامعه شناسی</vt:lpstr>
      <vt:lpstr>رئوس دروس</vt:lpstr>
      <vt:lpstr>رئوس دروس</vt:lpstr>
      <vt:lpstr>PowerPoint Presentation</vt:lpstr>
      <vt:lpstr>PowerPoint Presentation</vt:lpstr>
      <vt:lpstr>رئوس دروس       </vt:lpstr>
      <vt:lpstr>جلسه ی اول</vt:lpstr>
      <vt:lpstr>تعریف جامعه شناسی</vt:lpstr>
      <vt:lpstr>موضوع جامعه شناسی از نگاه ژرژگوریچ</vt:lpstr>
      <vt:lpstr>سه صفت برای واقعه ی اجتماعی</vt:lpstr>
      <vt:lpstr>کلیات</vt:lpstr>
      <vt:lpstr>موضوع علوم اجتماعی</vt:lpstr>
      <vt:lpstr>مهم ترين فرق ها از اين قراراند:</vt:lpstr>
      <vt:lpstr>تعاریف مختلف از جامعه شناسی</vt:lpstr>
      <vt:lpstr>تعریف جامعه شناسی از نگاه زیمل</vt:lpstr>
      <vt:lpstr>ويژ گي هاي كنش های متقابل انساني:</vt:lpstr>
      <vt:lpstr>تكامل تاريخي جامعه شناسي:</vt:lpstr>
      <vt:lpstr>تقسیم بندی جامعه شناسی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2020-04-14T09:08:22Z</dcterms:modified>
</cp:coreProperties>
</file>