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2" r:id="rId3"/>
    <p:sldId id="257" r:id="rId4"/>
    <p:sldId id="258" r:id="rId5"/>
    <p:sldId id="259" r:id="rId6"/>
    <p:sldId id="260" r:id="rId7"/>
    <p:sldId id="261" r:id="rId8"/>
    <p:sldId id="263" r:id="rId9"/>
    <p:sldId id="264" r:id="rId10"/>
    <p:sldId id="265" r:id="rId11"/>
    <p:sldId id="266" r:id="rId12"/>
    <p:sldId id="270" r:id="rId13"/>
    <p:sldId id="267" r:id="rId14"/>
    <p:sldId id="268" r:id="rId15"/>
    <p:sldId id="269"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FBEDD09-E8A4-44FA-8158-2697C9F4AE5F}"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9DFB5-F562-4359-B12A-6ED1DDAC0460}" type="slidenum">
              <a:rPr lang="en-US" smtClean="0"/>
              <a:t>‹#›</a:t>
            </a:fld>
            <a:endParaRPr lang="en-US"/>
          </a:p>
        </p:txBody>
      </p:sp>
    </p:spTree>
    <p:extLst>
      <p:ext uri="{BB962C8B-B14F-4D97-AF65-F5344CB8AC3E}">
        <p14:creationId xmlns:p14="http://schemas.microsoft.com/office/powerpoint/2010/main" val="1834209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BEDD09-E8A4-44FA-8158-2697C9F4AE5F}"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9DFB5-F562-4359-B12A-6ED1DDAC0460}" type="slidenum">
              <a:rPr lang="en-US" smtClean="0"/>
              <a:t>‹#›</a:t>
            </a:fld>
            <a:endParaRPr lang="en-US"/>
          </a:p>
        </p:txBody>
      </p:sp>
    </p:spTree>
    <p:extLst>
      <p:ext uri="{BB962C8B-B14F-4D97-AF65-F5344CB8AC3E}">
        <p14:creationId xmlns:p14="http://schemas.microsoft.com/office/powerpoint/2010/main" val="37125036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BEDD09-E8A4-44FA-8158-2697C9F4AE5F}"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9DFB5-F562-4359-B12A-6ED1DDAC0460}"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78863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BEDD09-E8A4-44FA-8158-2697C9F4AE5F}"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9DFB5-F562-4359-B12A-6ED1DDAC0460}" type="slidenum">
              <a:rPr lang="en-US" smtClean="0"/>
              <a:t>‹#›</a:t>
            </a:fld>
            <a:endParaRPr lang="en-US"/>
          </a:p>
        </p:txBody>
      </p:sp>
    </p:spTree>
    <p:extLst>
      <p:ext uri="{BB962C8B-B14F-4D97-AF65-F5344CB8AC3E}">
        <p14:creationId xmlns:p14="http://schemas.microsoft.com/office/powerpoint/2010/main" val="7871435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BEDD09-E8A4-44FA-8158-2697C9F4AE5F}"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9DFB5-F562-4359-B12A-6ED1DDAC0460}"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428452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BEDD09-E8A4-44FA-8158-2697C9F4AE5F}"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9DFB5-F562-4359-B12A-6ED1DDAC0460}" type="slidenum">
              <a:rPr lang="en-US" smtClean="0"/>
              <a:t>‹#›</a:t>
            </a:fld>
            <a:endParaRPr lang="en-US"/>
          </a:p>
        </p:txBody>
      </p:sp>
    </p:spTree>
    <p:extLst>
      <p:ext uri="{BB962C8B-B14F-4D97-AF65-F5344CB8AC3E}">
        <p14:creationId xmlns:p14="http://schemas.microsoft.com/office/powerpoint/2010/main" val="27129861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BEDD09-E8A4-44FA-8158-2697C9F4AE5F}"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9DFB5-F562-4359-B12A-6ED1DDAC0460}" type="slidenum">
              <a:rPr lang="en-US" smtClean="0"/>
              <a:t>‹#›</a:t>
            </a:fld>
            <a:endParaRPr lang="en-US"/>
          </a:p>
        </p:txBody>
      </p:sp>
    </p:spTree>
    <p:extLst>
      <p:ext uri="{BB962C8B-B14F-4D97-AF65-F5344CB8AC3E}">
        <p14:creationId xmlns:p14="http://schemas.microsoft.com/office/powerpoint/2010/main" val="3185164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BEDD09-E8A4-44FA-8158-2697C9F4AE5F}"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9DFB5-F562-4359-B12A-6ED1DDAC0460}" type="slidenum">
              <a:rPr lang="en-US" smtClean="0"/>
              <a:t>‹#›</a:t>
            </a:fld>
            <a:endParaRPr lang="en-US"/>
          </a:p>
        </p:txBody>
      </p:sp>
    </p:spTree>
    <p:extLst>
      <p:ext uri="{BB962C8B-B14F-4D97-AF65-F5344CB8AC3E}">
        <p14:creationId xmlns:p14="http://schemas.microsoft.com/office/powerpoint/2010/main" val="61055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FBEDD09-E8A4-44FA-8158-2697C9F4AE5F}"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9DFB5-F562-4359-B12A-6ED1DDAC0460}" type="slidenum">
              <a:rPr lang="en-US" smtClean="0"/>
              <a:t>‹#›</a:t>
            </a:fld>
            <a:endParaRPr lang="en-US"/>
          </a:p>
        </p:txBody>
      </p:sp>
    </p:spTree>
    <p:extLst>
      <p:ext uri="{BB962C8B-B14F-4D97-AF65-F5344CB8AC3E}">
        <p14:creationId xmlns:p14="http://schemas.microsoft.com/office/powerpoint/2010/main" val="865963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FBEDD09-E8A4-44FA-8158-2697C9F4AE5F}"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79DFB5-F562-4359-B12A-6ED1DDAC0460}" type="slidenum">
              <a:rPr lang="en-US" smtClean="0"/>
              <a:t>‹#›</a:t>
            </a:fld>
            <a:endParaRPr lang="en-US"/>
          </a:p>
        </p:txBody>
      </p:sp>
    </p:spTree>
    <p:extLst>
      <p:ext uri="{BB962C8B-B14F-4D97-AF65-F5344CB8AC3E}">
        <p14:creationId xmlns:p14="http://schemas.microsoft.com/office/powerpoint/2010/main" val="771905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FBEDD09-E8A4-44FA-8158-2697C9F4AE5F}" type="datetimeFigureOut">
              <a:rPr lang="en-US" smtClean="0"/>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79DFB5-F562-4359-B12A-6ED1DDAC0460}" type="slidenum">
              <a:rPr lang="en-US" smtClean="0"/>
              <a:t>‹#›</a:t>
            </a:fld>
            <a:endParaRPr lang="en-US"/>
          </a:p>
        </p:txBody>
      </p:sp>
    </p:spTree>
    <p:extLst>
      <p:ext uri="{BB962C8B-B14F-4D97-AF65-F5344CB8AC3E}">
        <p14:creationId xmlns:p14="http://schemas.microsoft.com/office/powerpoint/2010/main" val="2857849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FBEDD09-E8A4-44FA-8158-2697C9F4AE5F}" type="datetimeFigureOut">
              <a:rPr lang="en-US" smtClean="0"/>
              <a:t>3/28/2020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79DFB5-F562-4359-B12A-6ED1DDAC0460}" type="slidenum">
              <a:rPr lang="en-US" smtClean="0"/>
              <a:t>‹#›</a:t>
            </a:fld>
            <a:endParaRPr lang="en-US"/>
          </a:p>
        </p:txBody>
      </p:sp>
    </p:spTree>
    <p:extLst>
      <p:ext uri="{BB962C8B-B14F-4D97-AF65-F5344CB8AC3E}">
        <p14:creationId xmlns:p14="http://schemas.microsoft.com/office/powerpoint/2010/main" val="12056274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FBEDD09-E8A4-44FA-8158-2697C9F4AE5F}" type="datetimeFigureOut">
              <a:rPr lang="en-US" smtClean="0"/>
              <a:t>3/28/2020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79DFB5-F562-4359-B12A-6ED1DDAC0460}" type="slidenum">
              <a:rPr lang="en-US" smtClean="0"/>
              <a:t>‹#›</a:t>
            </a:fld>
            <a:endParaRPr lang="en-US"/>
          </a:p>
        </p:txBody>
      </p:sp>
    </p:spTree>
    <p:extLst>
      <p:ext uri="{BB962C8B-B14F-4D97-AF65-F5344CB8AC3E}">
        <p14:creationId xmlns:p14="http://schemas.microsoft.com/office/powerpoint/2010/main" val="4024265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BEDD09-E8A4-44FA-8158-2697C9F4AE5F}" type="datetimeFigureOut">
              <a:rPr lang="en-US" smtClean="0"/>
              <a:t>3/28/2020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79DFB5-F562-4359-B12A-6ED1DDAC0460}" type="slidenum">
              <a:rPr lang="en-US" smtClean="0"/>
              <a:t>‹#›</a:t>
            </a:fld>
            <a:endParaRPr lang="en-US"/>
          </a:p>
        </p:txBody>
      </p:sp>
    </p:spTree>
    <p:extLst>
      <p:ext uri="{BB962C8B-B14F-4D97-AF65-F5344CB8AC3E}">
        <p14:creationId xmlns:p14="http://schemas.microsoft.com/office/powerpoint/2010/main" val="1538541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FBEDD09-E8A4-44FA-8158-2697C9F4AE5F}" type="datetimeFigureOut">
              <a:rPr lang="en-US" smtClean="0"/>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79DFB5-F562-4359-B12A-6ED1DDAC0460}" type="slidenum">
              <a:rPr lang="en-US" smtClean="0"/>
              <a:t>‹#›</a:t>
            </a:fld>
            <a:endParaRPr lang="en-US"/>
          </a:p>
        </p:txBody>
      </p:sp>
    </p:spTree>
    <p:extLst>
      <p:ext uri="{BB962C8B-B14F-4D97-AF65-F5344CB8AC3E}">
        <p14:creationId xmlns:p14="http://schemas.microsoft.com/office/powerpoint/2010/main" val="34159138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FBEDD09-E8A4-44FA-8158-2697C9F4AE5F}" type="datetimeFigureOut">
              <a:rPr lang="en-US" smtClean="0"/>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79DFB5-F562-4359-B12A-6ED1DDAC0460}" type="slidenum">
              <a:rPr lang="en-US" smtClean="0"/>
              <a:t>‹#›</a:t>
            </a:fld>
            <a:endParaRPr lang="en-US"/>
          </a:p>
        </p:txBody>
      </p:sp>
    </p:spTree>
    <p:extLst>
      <p:ext uri="{BB962C8B-B14F-4D97-AF65-F5344CB8AC3E}">
        <p14:creationId xmlns:p14="http://schemas.microsoft.com/office/powerpoint/2010/main" val="3278142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FBEDD09-E8A4-44FA-8158-2697C9F4AE5F}" type="datetimeFigureOut">
              <a:rPr lang="en-US" smtClean="0"/>
              <a:t>3/28/2020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779DFB5-F562-4359-B12A-6ED1DDAC0460}" type="slidenum">
              <a:rPr lang="en-US" smtClean="0"/>
              <a:t>‹#›</a:t>
            </a:fld>
            <a:endParaRPr lang="en-US"/>
          </a:p>
        </p:txBody>
      </p:sp>
    </p:spTree>
    <p:extLst>
      <p:ext uri="{BB962C8B-B14F-4D97-AF65-F5344CB8AC3E}">
        <p14:creationId xmlns:p14="http://schemas.microsoft.com/office/powerpoint/2010/main" val="267403112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7128681" cy="954631"/>
          </a:xfrm>
        </p:spPr>
        <p:txBody>
          <a:bodyPr>
            <a:normAutofit/>
          </a:bodyPr>
          <a:lstStyle/>
          <a:p>
            <a:pPr algn="ctr"/>
            <a:r>
              <a:rPr lang="fa-IR" sz="3200" b="1" dirty="0" smtClean="0"/>
              <a:t>بسمه تعالی</a:t>
            </a:r>
            <a:endParaRPr lang="en-US" sz="3200" b="1" dirty="0"/>
          </a:p>
        </p:txBody>
      </p:sp>
      <p:sp>
        <p:nvSpPr>
          <p:cNvPr id="3" name="Subtitle 2"/>
          <p:cNvSpPr>
            <a:spLocks noGrp="1"/>
          </p:cNvSpPr>
          <p:nvPr>
            <p:ph type="subTitle" idx="1"/>
          </p:nvPr>
        </p:nvSpPr>
        <p:spPr>
          <a:xfrm>
            <a:off x="1524000" y="2625634"/>
            <a:ext cx="8056728" cy="2632166"/>
          </a:xfrm>
        </p:spPr>
        <p:txBody>
          <a:bodyPr/>
          <a:lstStyle/>
          <a:p>
            <a:pPr algn="r"/>
            <a:r>
              <a:rPr lang="fa-IR" b="1" dirty="0" smtClean="0"/>
              <a:t>نام درس </a:t>
            </a:r>
            <a:r>
              <a:rPr lang="fa-IR" dirty="0" smtClean="0"/>
              <a:t>: اقتصاد خرد</a:t>
            </a:r>
          </a:p>
          <a:p>
            <a:pPr algn="r"/>
            <a:r>
              <a:rPr lang="fa-IR" b="1" dirty="0" smtClean="0"/>
              <a:t>گروه</a:t>
            </a:r>
            <a:r>
              <a:rPr lang="fa-IR" dirty="0" smtClean="0"/>
              <a:t> : حسابداری دوره کاردانی</a:t>
            </a:r>
          </a:p>
          <a:p>
            <a:pPr algn="r"/>
            <a:r>
              <a:rPr lang="fa-IR" b="1" dirty="0" smtClean="0"/>
              <a:t>مدرس</a:t>
            </a:r>
            <a:r>
              <a:rPr lang="fa-IR" dirty="0" smtClean="0"/>
              <a:t> : فرزانه </a:t>
            </a:r>
            <a:r>
              <a:rPr lang="fa-IR" dirty="0" smtClean="0"/>
              <a:t>طالبی</a:t>
            </a:r>
          </a:p>
          <a:p>
            <a:pPr algn="r"/>
            <a:r>
              <a:rPr lang="fa-IR" dirty="0" smtClean="0"/>
              <a:t>مطالب ارائه شده مربوط </a:t>
            </a:r>
            <a:r>
              <a:rPr lang="fa-IR" smtClean="0"/>
              <a:t>به 5 </a:t>
            </a:r>
            <a:r>
              <a:rPr lang="fa-IR" dirty="0" smtClean="0"/>
              <a:t>جلسه می باشد.</a:t>
            </a:r>
            <a:endParaRPr lang="fa-IR" dirty="0" smtClean="0"/>
          </a:p>
          <a:p>
            <a:pPr algn="r"/>
            <a:r>
              <a:rPr lang="fa-IR" dirty="0" smtClean="0">
                <a:solidFill>
                  <a:srgbClr val="FF0000"/>
                </a:solidFill>
              </a:rPr>
              <a:t>منبع پیشنهادی : کتاب اقتصاد خرد دکتر جمشید پژویان و دکتر علی </a:t>
            </a:r>
            <a:r>
              <a:rPr lang="fa-IR" dirty="0" smtClean="0">
                <a:solidFill>
                  <a:srgbClr val="FF0000"/>
                </a:solidFill>
              </a:rPr>
              <a:t>دهقانی</a:t>
            </a:r>
            <a:endParaRPr lang="en-US" dirty="0" smtClean="0">
              <a:solidFill>
                <a:srgbClr val="FF0000"/>
              </a:solidFill>
            </a:endParaRPr>
          </a:p>
          <a:p>
            <a:pPr algn="r"/>
            <a:endParaRPr lang="fa-IR" dirty="0" smtClean="0">
              <a:solidFill>
                <a:srgbClr val="FF0000"/>
              </a:solidFill>
            </a:endParaRPr>
          </a:p>
          <a:p>
            <a:endParaRPr lang="en-US" dirty="0"/>
          </a:p>
        </p:txBody>
      </p:sp>
    </p:spTree>
    <p:extLst>
      <p:ext uri="{BB962C8B-B14F-4D97-AF65-F5344CB8AC3E}">
        <p14:creationId xmlns:p14="http://schemas.microsoft.com/office/powerpoint/2010/main" val="7313479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750627"/>
            <a:ext cx="6942162" cy="4862870"/>
          </a:xfrm>
          <a:prstGeom prst="rect">
            <a:avLst/>
          </a:prstGeom>
        </p:spPr>
        <p:txBody>
          <a:bodyPr wrap="square">
            <a:spAutoFit/>
          </a:bodyPr>
          <a:lstStyle/>
          <a:p>
            <a:pPr algn="r"/>
            <a:r>
              <a:rPr lang="fa-IR" sz="2400" b="1" dirty="0">
                <a:solidFill>
                  <a:srgbClr val="FF0000"/>
                </a:solidFill>
                <a:latin typeface="B Nazanin" panose="00000400000000000000" pitchFamily="2" charset="-78"/>
                <a:cs typeface="B Nazanin" panose="00000400000000000000" pitchFamily="2" charset="-78"/>
              </a:rPr>
              <a:t>اگر درآمد افزايش يابد : </a:t>
            </a:r>
            <a:endParaRPr lang="fa-IR" sz="2400" b="1" dirty="0" smtClean="0">
              <a:solidFill>
                <a:srgbClr val="FF0000"/>
              </a:solidFill>
              <a:latin typeface="B Nazanin" panose="00000400000000000000" pitchFamily="2" charset="-78"/>
              <a:cs typeface="B Nazanin" panose="00000400000000000000" pitchFamily="2" charset="-78"/>
            </a:endParaRPr>
          </a:p>
          <a:p>
            <a:pPr algn="r"/>
            <a:r>
              <a:rPr lang="fa-IR" sz="2000" dirty="0" smtClean="0">
                <a:solidFill>
                  <a:srgbClr val="000000"/>
                </a:solidFill>
                <a:latin typeface="B Nazanin" panose="00000400000000000000" pitchFamily="2" charset="-78"/>
                <a:cs typeface="B Nazanin" panose="00000400000000000000" pitchFamily="2" charset="-78"/>
              </a:rPr>
              <a:t>.</a:t>
            </a:r>
            <a:r>
              <a:rPr lang="fa-IR" sz="2000" dirty="0">
                <a:solidFill>
                  <a:srgbClr val="000000"/>
                </a:solidFill>
                <a:latin typeface="B Nazanin" panose="00000400000000000000" pitchFamily="2" charset="-78"/>
                <a:cs typeface="B Nazanin" panose="00000400000000000000" pitchFamily="2" charset="-78"/>
              </a:rPr>
              <a:t>1اگر كالا عادي باشد منحني به سمت راست انتقال مي يابد . </a:t>
            </a:r>
            <a:endParaRPr lang="fa-IR" sz="2000" dirty="0" smtClean="0">
              <a:solidFill>
                <a:srgbClr val="000000"/>
              </a:solidFill>
              <a:latin typeface="B Nazanin" panose="00000400000000000000" pitchFamily="2" charset="-78"/>
              <a:cs typeface="B Nazanin" panose="00000400000000000000" pitchFamily="2" charset="-78"/>
            </a:endParaRPr>
          </a:p>
          <a:p>
            <a:pPr algn="r"/>
            <a:r>
              <a:rPr lang="fa-IR" sz="2000" dirty="0" smtClean="0">
                <a:solidFill>
                  <a:srgbClr val="000000"/>
                </a:solidFill>
                <a:latin typeface="B Nazanin" panose="00000400000000000000" pitchFamily="2" charset="-78"/>
                <a:cs typeface="B Nazanin" panose="00000400000000000000" pitchFamily="2" charset="-78"/>
              </a:rPr>
              <a:t>.</a:t>
            </a:r>
            <a:r>
              <a:rPr lang="fa-IR" sz="2000" dirty="0">
                <a:solidFill>
                  <a:srgbClr val="000000"/>
                </a:solidFill>
                <a:latin typeface="B Nazanin" panose="00000400000000000000" pitchFamily="2" charset="-78"/>
                <a:cs typeface="B Nazanin" panose="00000400000000000000" pitchFamily="2" charset="-78"/>
              </a:rPr>
              <a:t>2اگر كالا پست باشد منحني به سمت چپ انتقال مي يابد . </a:t>
            </a:r>
            <a:endParaRPr lang="fa-IR" sz="2000" dirty="0" smtClean="0">
              <a:solidFill>
                <a:srgbClr val="000000"/>
              </a:solidFill>
              <a:latin typeface="B Nazanin" panose="00000400000000000000" pitchFamily="2" charset="-78"/>
              <a:cs typeface="B Nazanin" panose="00000400000000000000" pitchFamily="2" charset="-78"/>
            </a:endParaRPr>
          </a:p>
          <a:p>
            <a:pPr algn="r"/>
            <a:r>
              <a:rPr lang="fa-IR" sz="2000" dirty="0" smtClean="0">
                <a:solidFill>
                  <a:srgbClr val="000000"/>
                </a:solidFill>
                <a:latin typeface="B Nazanin" panose="00000400000000000000" pitchFamily="2" charset="-78"/>
                <a:cs typeface="B Nazanin" panose="00000400000000000000" pitchFamily="2" charset="-78"/>
              </a:rPr>
              <a:t>.</a:t>
            </a:r>
            <a:r>
              <a:rPr lang="fa-IR" sz="2000" dirty="0">
                <a:solidFill>
                  <a:srgbClr val="000000"/>
                </a:solidFill>
                <a:latin typeface="B Nazanin" panose="00000400000000000000" pitchFamily="2" charset="-78"/>
                <a:cs typeface="B Nazanin" panose="00000400000000000000" pitchFamily="2" charset="-78"/>
              </a:rPr>
              <a:t>3اگر كالا مستقل باشد منحني تغيير نمي كند </a:t>
            </a:r>
            <a:r>
              <a:rPr lang="fa-IR" sz="2000" dirty="0" smtClean="0">
                <a:solidFill>
                  <a:srgbClr val="000000"/>
                </a:solidFill>
                <a:latin typeface="B Nazanin" panose="00000400000000000000" pitchFamily="2" charset="-78"/>
                <a:cs typeface="B Nazanin" panose="00000400000000000000" pitchFamily="2" charset="-78"/>
              </a:rPr>
              <a:t>.</a:t>
            </a:r>
          </a:p>
          <a:p>
            <a:pPr algn="r"/>
            <a:r>
              <a:rPr lang="fa-IR" sz="2400" b="1" dirty="0" smtClean="0">
                <a:solidFill>
                  <a:srgbClr val="FF0000"/>
                </a:solidFill>
                <a:latin typeface="B Nazanin" panose="00000400000000000000" pitchFamily="2" charset="-78"/>
                <a:cs typeface="B Nazanin" panose="00000400000000000000" pitchFamily="2" charset="-78"/>
              </a:rPr>
              <a:t>اگر </a:t>
            </a:r>
            <a:r>
              <a:rPr lang="fa-IR" sz="2400" b="1" dirty="0">
                <a:solidFill>
                  <a:srgbClr val="FF0000"/>
                </a:solidFill>
                <a:latin typeface="B Nazanin" panose="00000400000000000000" pitchFamily="2" charset="-78"/>
                <a:cs typeface="B Nazanin" panose="00000400000000000000" pitchFamily="2" charset="-78"/>
              </a:rPr>
              <a:t>درآمد كاهش يابد </a:t>
            </a:r>
            <a:r>
              <a:rPr lang="fa-IR" sz="2400" b="1" dirty="0" smtClean="0">
                <a:solidFill>
                  <a:srgbClr val="FF0000"/>
                </a:solidFill>
                <a:latin typeface="B Nazanin" panose="00000400000000000000" pitchFamily="2" charset="-78"/>
                <a:cs typeface="B Nazanin" panose="00000400000000000000" pitchFamily="2" charset="-78"/>
              </a:rPr>
              <a:t>:</a:t>
            </a:r>
          </a:p>
          <a:p>
            <a:pPr algn="r"/>
            <a:r>
              <a:rPr lang="fa-IR" sz="2000" dirty="0" smtClean="0">
                <a:solidFill>
                  <a:srgbClr val="000000"/>
                </a:solidFill>
                <a:latin typeface="B Nazanin" panose="00000400000000000000" pitchFamily="2" charset="-78"/>
                <a:cs typeface="B Nazanin" panose="00000400000000000000" pitchFamily="2" charset="-78"/>
              </a:rPr>
              <a:t> </a:t>
            </a:r>
            <a:r>
              <a:rPr lang="fa-IR" sz="2000" dirty="0">
                <a:solidFill>
                  <a:srgbClr val="000000"/>
                </a:solidFill>
                <a:latin typeface="B Nazanin" panose="00000400000000000000" pitchFamily="2" charset="-78"/>
                <a:cs typeface="B Nazanin" panose="00000400000000000000" pitchFamily="2" charset="-78"/>
              </a:rPr>
              <a:t>.1اگر كالا عادي باشد منحني به سمت چپ انتقال مي يابد . </a:t>
            </a:r>
            <a:endParaRPr lang="fa-IR" sz="2000" dirty="0" smtClean="0">
              <a:solidFill>
                <a:srgbClr val="000000"/>
              </a:solidFill>
              <a:latin typeface="B Nazanin" panose="00000400000000000000" pitchFamily="2" charset="-78"/>
              <a:cs typeface="B Nazanin" panose="00000400000000000000" pitchFamily="2" charset="-78"/>
            </a:endParaRPr>
          </a:p>
          <a:p>
            <a:pPr algn="r"/>
            <a:r>
              <a:rPr lang="fa-IR" sz="2000" dirty="0" smtClean="0">
                <a:solidFill>
                  <a:srgbClr val="000000"/>
                </a:solidFill>
                <a:latin typeface="B Nazanin" panose="00000400000000000000" pitchFamily="2" charset="-78"/>
                <a:cs typeface="B Nazanin" panose="00000400000000000000" pitchFamily="2" charset="-78"/>
              </a:rPr>
              <a:t>.</a:t>
            </a:r>
            <a:r>
              <a:rPr lang="fa-IR" sz="2000" dirty="0">
                <a:solidFill>
                  <a:srgbClr val="000000"/>
                </a:solidFill>
                <a:latin typeface="B Nazanin" panose="00000400000000000000" pitchFamily="2" charset="-78"/>
                <a:cs typeface="B Nazanin" panose="00000400000000000000" pitchFamily="2" charset="-78"/>
              </a:rPr>
              <a:t>2اگر كالا پست باشد منحني به سمت راست انتقال مي يابد . </a:t>
            </a:r>
            <a:endParaRPr lang="fa-IR" sz="2000" dirty="0" smtClean="0">
              <a:solidFill>
                <a:srgbClr val="000000"/>
              </a:solidFill>
              <a:latin typeface="B Nazanin" panose="00000400000000000000" pitchFamily="2" charset="-78"/>
              <a:cs typeface="B Nazanin" panose="00000400000000000000" pitchFamily="2" charset="-78"/>
            </a:endParaRPr>
          </a:p>
          <a:p>
            <a:pPr algn="r"/>
            <a:r>
              <a:rPr lang="fa-IR" sz="2000" dirty="0" smtClean="0">
                <a:solidFill>
                  <a:srgbClr val="000000"/>
                </a:solidFill>
                <a:latin typeface="B Nazanin" panose="00000400000000000000" pitchFamily="2" charset="-78"/>
                <a:cs typeface="B Nazanin" panose="00000400000000000000" pitchFamily="2" charset="-78"/>
              </a:rPr>
              <a:t>.</a:t>
            </a:r>
            <a:r>
              <a:rPr lang="fa-IR" sz="2000" dirty="0">
                <a:solidFill>
                  <a:srgbClr val="000000"/>
                </a:solidFill>
                <a:latin typeface="B Nazanin" panose="00000400000000000000" pitchFamily="2" charset="-78"/>
                <a:cs typeface="B Nazanin" panose="00000400000000000000" pitchFamily="2" charset="-78"/>
              </a:rPr>
              <a:t>3اگر كالا مستقل باشد منحني تغيير نمي </a:t>
            </a:r>
            <a:r>
              <a:rPr lang="fa-IR" sz="2000" dirty="0" smtClean="0">
                <a:solidFill>
                  <a:srgbClr val="000000"/>
                </a:solidFill>
                <a:latin typeface="B Nazanin" panose="00000400000000000000" pitchFamily="2" charset="-78"/>
                <a:cs typeface="B Nazanin" panose="00000400000000000000" pitchFamily="2" charset="-78"/>
              </a:rPr>
              <a:t>كند</a:t>
            </a:r>
            <a:endParaRPr lang="en-US" sz="2000" dirty="0">
              <a:solidFill>
                <a:srgbClr val="000000"/>
              </a:solidFill>
              <a:latin typeface="B Nazanin" panose="00000400000000000000" pitchFamily="2" charset="-78"/>
              <a:cs typeface="B Nazanin" panose="00000400000000000000" pitchFamily="2" charset="-78"/>
            </a:endParaRPr>
          </a:p>
          <a:p>
            <a:pPr algn="r"/>
            <a:r>
              <a:rPr lang="fa-IR" b="1" dirty="0">
                <a:solidFill>
                  <a:srgbClr val="FF0000"/>
                </a:solidFill>
              </a:rPr>
              <a:t>کالای معمولی :</a:t>
            </a:r>
            <a:br>
              <a:rPr lang="fa-IR" b="1" dirty="0">
                <a:solidFill>
                  <a:srgbClr val="FF0000"/>
                </a:solidFill>
              </a:rPr>
            </a:br>
            <a:r>
              <a:rPr lang="fa-IR" sz="2000" dirty="0">
                <a:cs typeface="B Nazanin" panose="00000400000000000000" pitchFamily="2" charset="-78"/>
              </a:rPr>
              <a:t>آن کالايی که وقتی درآمد افزايش می يابد تقاضا زياد می شود ، و وقتی</a:t>
            </a:r>
            <a:br>
              <a:rPr lang="fa-IR" sz="2000" dirty="0">
                <a:cs typeface="B Nazanin" panose="00000400000000000000" pitchFamily="2" charset="-78"/>
              </a:rPr>
            </a:br>
            <a:r>
              <a:rPr lang="fa-IR" sz="2000" dirty="0">
                <a:cs typeface="B Nazanin" panose="00000400000000000000" pitchFamily="2" charset="-78"/>
              </a:rPr>
              <a:t>درآمد کم می شود تقاضا کاهش می يابد را کالای معمولی می </a:t>
            </a:r>
            <a:r>
              <a:rPr lang="fa-IR" sz="2000" dirty="0" smtClean="0">
                <a:cs typeface="B Nazanin" panose="00000400000000000000" pitchFamily="2" charset="-78"/>
              </a:rPr>
              <a:t>خوانيم</a:t>
            </a:r>
            <a:endParaRPr lang="en-US" sz="2000" dirty="0">
              <a:cs typeface="B Nazanin" panose="00000400000000000000" pitchFamily="2" charset="-78"/>
            </a:endParaRPr>
          </a:p>
          <a:p>
            <a:pPr algn="r"/>
            <a:r>
              <a:rPr lang="fa-IR" sz="2400" b="1" dirty="0">
                <a:solidFill>
                  <a:srgbClr val="FF0000"/>
                </a:solidFill>
                <a:cs typeface="B Nazanin" panose="00000400000000000000" pitchFamily="2" charset="-78"/>
              </a:rPr>
              <a:t>کالای پست :</a:t>
            </a:r>
            <a:r>
              <a:rPr lang="fa-IR" sz="2000" dirty="0">
                <a:cs typeface="B Nazanin" panose="00000400000000000000" pitchFamily="2" charset="-78"/>
              </a:rPr>
              <a:t/>
            </a:r>
            <a:br>
              <a:rPr lang="fa-IR" sz="2000" dirty="0">
                <a:cs typeface="B Nazanin" panose="00000400000000000000" pitchFamily="2" charset="-78"/>
              </a:rPr>
            </a:br>
            <a:r>
              <a:rPr lang="fa-IR" sz="2000" dirty="0">
                <a:cs typeface="B Nazanin" panose="00000400000000000000" pitchFamily="2" charset="-78"/>
              </a:rPr>
              <a:t>کالايی است که وقتی درآمد افزايش می يابد تقاضا برای آن کاهش</a:t>
            </a:r>
            <a:br>
              <a:rPr lang="fa-IR" sz="2000" dirty="0">
                <a:cs typeface="B Nazanin" panose="00000400000000000000" pitchFamily="2" charset="-78"/>
              </a:rPr>
            </a:br>
            <a:r>
              <a:rPr lang="fa-IR" sz="2000" dirty="0">
                <a:cs typeface="B Nazanin" panose="00000400000000000000" pitchFamily="2" charset="-78"/>
              </a:rPr>
              <a:t>می يابد.</a:t>
            </a:r>
            <a:br>
              <a:rPr lang="fa-IR" sz="2000" dirty="0">
                <a:cs typeface="B Nazanin" panose="00000400000000000000" pitchFamily="2" charset="-78"/>
              </a:rPr>
            </a:br>
            <a:endParaRPr lang="en-US" sz="2000" dirty="0">
              <a:cs typeface="B Nazanin" panose="00000400000000000000" pitchFamily="2" charset="-78"/>
            </a:endParaRPr>
          </a:p>
        </p:txBody>
      </p:sp>
    </p:spTree>
    <p:extLst>
      <p:ext uri="{BB962C8B-B14F-4D97-AF65-F5344CB8AC3E}">
        <p14:creationId xmlns:p14="http://schemas.microsoft.com/office/powerpoint/2010/main" val="20026676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52214" y="1037230"/>
            <a:ext cx="7078640" cy="5601533"/>
          </a:xfrm>
          <a:prstGeom prst="rect">
            <a:avLst/>
          </a:prstGeom>
        </p:spPr>
        <p:txBody>
          <a:bodyPr wrap="square">
            <a:spAutoFit/>
          </a:bodyPr>
          <a:lstStyle/>
          <a:p>
            <a:pPr algn="r"/>
            <a:r>
              <a:rPr lang="fa-IR" sz="2000" b="1" dirty="0">
                <a:solidFill>
                  <a:srgbClr val="FF0000"/>
                </a:solidFill>
                <a:latin typeface="ArialMT"/>
              </a:rPr>
              <a:t>کالای جا نشينی :</a:t>
            </a:r>
            <a:r>
              <a:rPr lang="fa-IR" sz="2000" dirty="0">
                <a:latin typeface="ArialMT"/>
                <a:cs typeface="B Nazanin" panose="00000400000000000000" pitchFamily="2" charset="-78"/>
              </a:rPr>
              <a:t/>
            </a:r>
            <a:br>
              <a:rPr lang="fa-IR" sz="2000" dirty="0">
                <a:latin typeface="ArialMT"/>
                <a:cs typeface="B Nazanin" panose="00000400000000000000" pitchFamily="2" charset="-78"/>
              </a:rPr>
            </a:br>
            <a:r>
              <a:rPr lang="fa-IR" sz="2000" dirty="0">
                <a:latin typeface="ArialMT"/>
                <a:cs typeface="B Nazanin" panose="00000400000000000000" pitchFamily="2" charset="-78"/>
              </a:rPr>
              <a:t>به کالاهايی که خدمات مشابه داشته و بجای يکديگر قابل استفاده هستند </a:t>
            </a:r>
            <a:r>
              <a:rPr lang="fa-IR" sz="2000" dirty="0" smtClean="0">
                <a:latin typeface="ArialMT"/>
                <a:cs typeface="B Nazanin" panose="00000400000000000000" pitchFamily="2" charset="-78"/>
              </a:rPr>
              <a:t>،</a:t>
            </a:r>
            <a:br>
              <a:rPr lang="fa-IR" sz="2000" dirty="0" smtClean="0">
                <a:latin typeface="ArialMT"/>
                <a:cs typeface="B Nazanin" panose="00000400000000000000" pitchFamily="2" charset="-78"/>
              </a:rPr>
            </a:br>
            <a:r>
              <a:rPr lang="fa-IR" sz="2000" dirty="0" smtClean="0">
                <a:latin typeface="ArialMT"/>
                <a:cs typeface="B Nazanin" panose="00000400000000000000" pitchFamily="2" charset="-78"/>
              </a:rPr>
              <a:t>کالای </a:t>
            </a:r>
            <a:r>
              <a:rPr lang="fa-IR" sz="2000" dirty="0">
                <a:latin typeface="ArialMT"/>
                <a:cs typeface="B Nazanin" panose="00000400000000000000" pitchFamily="2" charset="-78"/>
              </a:rPr>
              <a:t>جانشينی گويند. وقتی قيمت يکی از اين کالاها افزايش يابد تقاضا</a:t>
            </a:r>
            <a:br>
              <a:rPr lang="fa-IR" sz="2000" dirty="0">
                <a:latin typeface="ArialMT"/>
                <a:cs typeface="B Nazanin" panose="00000400000000000000" pitchFamily="2" charset="-78"/>
              </a:rPr>
            </a:br>
            <a:r>
              <a:rPr lang="fa-IR" sz="2000" dirty="0" smtClean="0">
                <a:latin typeface="ArialMT"/>
                <a:cs typeface="B Nazanin" panose="00000400000000000000" pitchFamily="2" charset="-78"/>
              </a:rPr>
              <a:t>برای </a:t>
            </a:r>
            <a:r>
              <a:rPr lang="fa-IR" sz="2000" dirty="0">
                <a:latin typeface="ArialMT"/>
                <a:cs typeface="B Nazanin" panose="00000400000000000000" pitchFamily="2" charset="-78"/>
              </a:rPr>
              <a:t>ديگری افزايش می </a:t>
            </a:r>
            <a:r>
              <a:rPr lang="fa-IR" sz="2000" dirty="0" smtClean="0">
                <a:latin typeface="ArialMT"/>
                <a:cs typeface="B Nazanin" panose="00000400000000000000" pitchFamily="2" charset="-78"/>
              </a:rPr>
              <a:t>يابد. مانند مرغ و گوشت قرمز</a:t>
            </a:r>
            <a:r>
              <a:rPr lang="en-US" sz="2000" dirty="0" smtClean="0">
                <a:latin typeface="ArialMT"/>
                <a:cs typeface="B Nazanin" panose="00000400000000000000" pitchFamily="2" charset="-78"/>
              </a:rPr>
              <a:t>. </a:t>
            </a:r>
            <a:r>
              <a:rPr lang="fa-IR" sz="2000" dirty="0">
                <a:solidFill>
                  <a:srgbClr val="FFFF00"/>
                </a:solidFill>
                <a:latin typeface="ArialMT"/>
              </a:rPr>
              <a:t/>
            </a:r>
            <a:br>
              <a:rPr lang="fa-IR" sz="2000" dirty="0">
                <a:solidFill>
                  <a:srgbClr val="FFFF00"/>
                </a:solidFill>
                <a:latin typeface="ArialMT"/>
              </a:rPr>
            </a:br>
            <a:r>
              <a:rPr lang="fa-IR" sz="2000" b="1" dirty="0">
                <a:solidFill>
                  <a:srgbClr val="FF0000"/>
                </a:solidFill>
                <a:cs typeface="B Nazanin" panose="00000400000000000000" pitchFamily="2" charset="-78"/>
              </a:rPr>
              <a:t>کالای مکمل :</a:t>
            </a:r>
            <a:r>
              <a:rPr lang="fa-IR" sz="2000" dirty="0">
                <a:cs typeface="B Nazanin" panose="00000400000000000000" pitchFamily="2" charset="-78"/>
              </a:rPr>
              <a:t/>
            </a:r>
            <a:br>
              <a:rPr lang="fa-IR" sz="2000" dirty="0">
                <a:cs typeface="B Nazanin" panose="00000400000000000000" pitchFamily="2" charset="-78"/>
              </a:rPr>
            </a:br>
            <a:r>
              <a:rPr lang="fa-IR" sz="2000" dirty="0" smtClean="0">
                <a:cs typeface="B Nazanin" panose="00000400000000000000" pitchFamily="2" charset="-78"/>
              </a:rPr>
              <a:t>دوکالاهايی </a:t>
            </a:r>
            <a:r>
              <a:rPr lang="fa-IR" sz="2000" dirty="0">
                <a:cs typeface="B Nazanin" panose="00000400000000000000" pitchFamily="2" charset="-78"/>
              </a:rPr>
              <a:t>که با هم مصرف می </a:t>
            </a:r>
            <a:r>
              <a:rPr lang="fa-IR" sz="2000" dirty="0" smtClean="0">
                <a:cs typeface="B Nazanin" panose="00000400000000000000" pitchFamily="2" charset="-78"/>
              </a:rPr>
              <a:t>شوند، </a:t>
            </a:r>
            <a:r>
              <a:rPr lang="fa-IR" sz="2000" dirty="0">
                <a:cs typeface="B Nazanin" panose="00000400000000000000" pitchFamily="2" charset="-78"/>
              </a:rPr>
              <a:t>لازم و ملزوم يکديگر </a:t>
            </a:r>
            <a:r>
              <a:rPr lang="fa-IR" sz="2000" dirty="0" smtClean="0">
                <a:cs typeface="B Nazanin" panose="00000400000000000000" pitchFamily="2" charset="-78"/>
              </a:rPr>
              <a:t>هستند </a:t>
            </a:r>
            <a:r>
              <a:rPr lang="fa-IR" sz="2000" dirty="0">
                <a:cs typeface="B Nazanin" panose="00000400000000000000" pitchFamily="2" charset="-78"/>
              </a:rPr>
              <a:t>،</a:t>
            </a:r>
            <a:br>
              <a:rPr lang="fa-IR" sz="2000" dirty="0">
                <a:cs typeface="B Nazanin" panose="00000400000000000000" pitchFamily="2" charset="-78"/>
              </a:rPr>
            </a:br>
            <a:r>
              <a:rPr lang="fa-IR" sz="2000" dirty="0">
                <a:cs typeface="B Nazanin" panose="00000400000000000000" pitchFamily="2" charset="-78"/>
              </a:rPr>
              <a:t>وقتی قيمت يکی افزايش می يابد ، تقاضا برای ديگری کاهش می يابد</a:t>
            </a:r>
            <a:br>
              <a:rPr lang="fa-IR" sz="2000" dirty="0">
                <a:cs typeface="B Nazanin" panose="00000400000000000000" pitchFamily="2" charset="-78"/>
              </a:rPr>
            </a:br>
            <a:r>
              <a:rPr lang="fa-IR" sz="2000" dirty="0">
                <a:cs typeface="B Nazanin" panose="00000400000000000000" pitchFamily="2" charset="-78"/>
              </a:rPr>
              <a:t>را کالاهای مکمل می </a:t>
            </a:r>
            <a:r>
              <a:rPr lang="fa-IR" sz="2000" dirty="0" smtClean="0">
                <a:cs typeface="B Nazanin" panose="00000400000000000000" pitchFamily="2" charset="-78"/>
              </a:rPr>
              <a:t>نامند. مانند چای و قند</a:t>
            </a:r>
            <a:endParaRPr lang="fa-IR" sz="2000" dirty="0">
              <a:cs typeface="B Nazanin" panose="00000400000000000000" pitchFamily="2" charset="-78"/>
            </a:endParaRPr>
          </a:p>
          <a:p>
            <a:pPr algn="r"/>
            <a:r>
              <a:rPr lang="fa-IR" b="1" dirty="0">
                <a:solidFill>
                  <a:srgbClr val="FF0000"/>
                </a:solidFill>
              </a:rPr>
              <a:t>اثر تغيير در قيمت ساير كالاها در منحني تقاضا : </a:t>
            </a:r>
            <a:endParaRPr lang="fa-IR" b="1" dirty="0" smtClean="0">
              <a:solidFill>
                <a:srgbClr val="FF0000"/>
              </a:solidFill>
            </a:endParaRPr>
          </a:p>
          <a:p>
            <a:pPr algn="r"/>
            <a:r>
              <a:rPr lang="fa-IR" sz="2000" dirty="0" smtClean="0">
                <a:cs typeface="B Nazanin" panose="00000400000000000000" pitchFamily="2" charset="-78"/>
              </a:rPr>
              <a:t>تغيير </a:t>
            </a:r>
            <a:r>
              <a:rPr lang="fa-IR" sz="2000" dirty="0">
                <a:cs typeface="B Nazanin" panose="00000400000000000000" pitchFamily="2" charset="-78"/>
              </a:rPr>
              <a:t>در سليقه فرد در مورد يك كالا موجب جابجايي منحني تقاضاي او براي كالا مي شود . براي مثال : تمايل بيشتر به مصرف بستني باعث جابجائي منحني تقاضاي فرد براي بستني را به سمت راست و بالا در پي خواهد داشت و برعكس در صورت كاهش تمايل شخص به بستني منحني تقاضاي فرد به سمت پايين انتقال مي يابد . حال اگر قيمت كالاي جانشين افزايش يابد منحني تقاضاي فرد براي يك كالا به سمت بالا منتقل مي شود و اگر قيمت كالاي مكمل ( كالائي كه همراه با كالاي مورد نظر مصرف مي شود ) افزايش يابد منحني تقاضاي آن كالا به سمت پايين انتقال مي يابد </a:t>
            </a:r>
            <a:r>
              <a:rPr lang="fa-IR" sz="2000" dirty="0" smtClean="0">
                <a:cs typeface="B Nazanin" panose="00000400000000000000" pitchFamily="2" charset="-78"/>
              </a:rPr>
              <a:t>.</a:t>
            </a:r>
            <a:r>
              <a:rPr lang="fa-IR" sz="2000" dirty="0">
                <a:cs typeface="B Nazanin" panose="00000400000000000000" pitchFamily="2" charset="-78"/>
              </a:rPr>
              <a:t/>
            </a:r>
            <a:br>
              <a:rPr lang="fa-IR" sz="2000" dirty="0">
                <a:cs typeface="B Nazanin" panose="00000400000000000000" pitchFamily="2" charset="-78"/>
              </a:rPr>
            </a:br>
            <a:r>
              <a:rPr lang="fa-IR" sz="2000" dirty="0">
                <a:cs typeface="B Nazanin" panose="00000400000000000000" pitchFamily="2" charset="-78"/>
              </a:rPr>
              <a:t/>
            </a:r>
            <a:br>
              <a:rPr lang="fa-IR" sz="2000" dirty="0">
                <a:cs typeface="B Nazanin" panose="00000400000000000000" pitchFamily="2" charset="-78"/>
              </a:rPr>
            </a:br>
            <a:endParaRPr lang="en-US" sz="2000" dirty="0">
              <a:cs typeface="B Nazanin" panose="00000400000000000000" pitchFamily="2" charset="-78"/>
            </a:endParaRPr>
          </a:p>
        </p:txBody>
      </p:sp>
    </p:spTree>
    <p:extLst>
      <p:ext uri="{BB962C8B-B14F-4D97-AF65-F5344CB8AC3E}">
        <p14:creationId xmlns:p14="http://schemas.microsoft.com/office/powerpoint/2010/main" val="37053146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255594"/>
            <a:ext cx="7146878" cy="4154984"/>
          </a:xfrm>
          <a:prstGeom prst="rect">
            <a:avLst/>
          </a:prstGeom>
        </p:spPr>
        <p:txBody>
          <a:bodyPr wrap="square">
            <a:spAutoFit/>
          </a:bodyPr>
          <a:lstStyle/>
          <a:p>
            <a:pPr marL="342900" indent="-342900" algn="r" rtl="1">
              <a:buFont typeface="Arial" panose="020B0604020202020204" pitchFamily="34" charset="0"/>
              <a:buChar char="•"/>
            </a:pPr>
            <a:r>
              <a:rPr lang="fa-IR" sz="2400" dirty="0">
                <a:solidFill>
                  <a:srgbClr val="000000"/>
                </a:solidFill>
                <a:latin typeface="B Nazanin" panose="00000400000000000000" pitchFamily="2" charset="-78"/>
                <a:cs typeface="B Nazanin" panose="00000400000000000000" pitchFamily="2" charset="-78"/>
              </a:rPr>
              <a:t>اگر قيمت كالاي مكمل </a:t>
            </a:r>
            <a:r>
              <a:rPr lang="fa-IR" sz="2400" dirty="0">
                <a:solidFill>
                  <a:srgbClr val="FF0000"/>
                </a:solidFill>
                <a:latin typeface="B Nazanin" panose="00000400000000000000" pitchFamily="2" charset="-78"/>
                <a:cs typeface="B Nazanin" panose="00000400000000000000" pitchFamily="2" charset="-78"/>
              </a:rPr>
              <a:t>افزايش</a:t>
            </a:r>
            <a:r>
              <a:rPr lang="fa-IR" sz="2400" dirty="0">
                <a:solidFill>
                  <a:srgbClr val="000000"/>
                </a:solidFill>
                <a:latin typeface="B Nazanin" panose="00000400000000000000" pitchFamily="2" charset="-78"/>
                <a:cs typeface="B Nazanin" panose="00000400000000000000" pitchFamily="2" charset="-78"/>
              </a:rPr>
              <a:t> يابد منحني تقاضا به سمت چپ انتقال مي يابد . </a:t>
            </a:r>
            <a:endParaRPr lang="fa-IR" sz="2400" dirty="0" smtClean="0">
              <a:solidFill>
                <a:srgbClr val="000000"/>
              </a:solidFill>
              <a:latin typeface="B Nazanin" panose="00000400000000000000" pitchFamily="2" charset="-78"/>
              <a:cs typeface="B Nazanin" panose="00000400000000000000" pitchFamily="2" charset="-78"/>
            </a:endParaRPr>
          </a:p>
          <a:p>
            <a:pPr marL="342900" indent="-342900" algn="r" rtl="1">
              <a:buFont typeface="Arial" panose="020B0604020202020204" pitchFamily="34" charset="0"/>
              <a:buChar char="•"/>
            </a:pPr>
            <a:r>
              <a:rPr lang="fa-IR" sz="2400" dirty="0" smtClean="0">
                <a:solidFill>
                  <a:srgbClr val="000000"/>
                </a:solidFill>
                <a:latin typeface="B Nazanin" panose="00000400000000000000" pitchFamily="2" charset="-78"/>
                <a:cs typeface="B Nazanin" panose="00000400000000000000" pitchFamily="2" charset="-78"/>
              </a:rPr>
              <a:t>اگر </a:t>
            </a:r>
            <a:r>
              <a:rPr lang="fa-IR" sz="2400" dirty="0">
                <a:solidFill>
                  <a:srgbClr val="000000"/>
                </a:solidFill>
                <a:latin typeface="B Nazanin" panose="00000400000000000000" pitchFamily="2" charset="-78"/>
                <a:cs typeface="B Nazanin" panose="00000400000000000000" pitchFamily="2" charset="-78"/>
              </a:rPr>
              <a:t>قيمت كالاي مكمل </a:t>
            </a:r>
            <a:r>
              <a:rPr lang="fa-IR" sz="2400" dirty="0">
                <a:solidFill>
                  <a:srgbClr val="FF0000"/>
                </a:solidFill>
                <a:latin typeface="B Nazanin" panose="00000400000000000000" pitchFamily="2" charset="-78"/>
                <a:cs typeface="B Nazanin" panose="00000400000000000000" pitchFamily="2" charset="-78"/>
              </a:rPr>
              <a:t>كاهش</a:t>
            </a:r>
            <a:r>
              <a:rPr lang="fa-IR" sz="2400" dirty="0">
                <a:solidFill>
                  <a:srgbClr val="000000"/>
                </a:solidFill>
                <a:latin typeface="B Nazanin" panose="00000400000000000000" pitchFamily="2" charset="-78"/>
                <a:cs typeface="B Nazanin" panose="00000400000000000000" pitchFamily="2" charset="-78"/>
              </a:rPr>
              <a:t> يابد منحني تقاضا به سمت راست انتقال مي يابد </a:t>
            </a:r>
            <a:r>
              <a:rPr lang="fa-IR" sz="2400" dirty="0" smtClean="0">
                <a:solidFill>
                  <a:srgbClr val="000000"/>
                </a:solidFill>
                <a:latin typeface="B Nazanin" panose="00000400000000000000" pitchFamily="2" charset="-78"/>
                <a:cs typeface="B Nazanin" panose="00000400000000000000" pitchFamily="2" charset="-78"/>
              </a:rPr>
              <a:t>.</a:t>
            </a:r>
          </a:p>
          <a:p>
            <a:pPr marL="342900" indent="-342900" algn="r" rtl="1">
              <a:buFont typeface="Arial" panose="020B0604020202020204" pitchFamily="34" charset="0"/>
              <a:buChar char="•"/>
            </a:pPr>
            <a:r>
              <a:rPr lang="fa-IR" sz="2400" dirty="0" smtClean="0">
                <a:solidFill>
                  <a:srgbClr val="000000"/>
                </a:solidFill>
                <a:latin typeface="B Nazanin" panose="00000400000000000000" pitchFamily="2" charset="-78"/>
                <a:cs typeface="B Nazanin" panose="00000400000000000000" pitchFamily="2" charset="-78"/>
              </a:rPr>
              <a:t> </a:t>
            </a:r>
            <a:r>
              <a:rPr lang="fa-IR" sz="2400" dirty="0">
                <a:solidFill>
                  <a:srgbClr val="000000"/>
                </a:solidFill>
                <a:latin typeface="B Nazanin" panose="00000400000000000000" pitchFamily="2" charset="-78"/>
                <a:cs typeface="B Nazanin" panose="00000400000000000000" pitchFamily="2" charset="-78"/>
              </a:rPr>
              <a:t>اگر قيمت كالاي جانشين </a:t>
            </a:r>
            <a:r>
              <a:rPr lang="fa-IR" sz="2400" dirty="0">
                <a:solidFill>
                  <a:srgbClr val="FF0000"/>
                </a:solidFill>
                <a:latin typeface="B Nazanin" panose="00000400000000000000" pitchFamily="2" charset="-78"/>
                <a:cs typeface="B Nazanin" panose="00000400000000000000" pitchFamily="2" charset="-78"/>
              </a:rPr>
              <a:t>افزايش</a:t>
            </a:r>
            <a:r>
              <a:rPr lang="fa-IR" sz="2400" dirty="0">
                <a:solidFill>
                  <a:srgbClr val="000000"/>
                </a:solidFill>
                <a:latin typeface="B Nazanin" panose="00000400000000000000" pitchFamily="2" charset="-78"/>
                <a:cs typeface="B Nazanin" panose="00000400000000000000" pitchFamily="2" charset="-78"/>
              </a:rPr>
              <a:t> يابد منحني تقاضا به سمت راست انتقال مي يابد </a:t>
            </a:r>
            <a:r>
              <a:rPr lang="fa-IR" sz="2400" dirty="0" smtClean="0">
                <a:solidFill>
                  <a:srgbClr val="000000"/>
                </a:solidFill>
                <a:latin typeface="B Nazanin" panose="00000400000000000000" pitchFamily="2" charset="-78"/>
                <a:cs typeface="B Nazanin" panose="00000400000000000000" pitchFamily="2" charset="-78"/>
              </a:rPr>
              <a:t>.</a:t>
            </a:r>
          </a:p>
          <a:p>
            <a:pPr marL="342900" indent="-342900" algn="r" rtl="1">
              <a:buFont typeface="Arial" panose="020B0604020202020204" pitchFamily="34" charset="0"/>
              <a:buChar char="•"/>
            </a:pPr>
            <a:r>
              <a:rPr lang="fa-IR" sz="2400" dirty="0" smtClean="0">
                <a:solidFill>
                  <a:srgbClr val="000000"/>
                </a:solidFill>
                <a:latin typeface="B Nazanin" panose="00000400000000000000" pitchFamily="2" charset="-78"/>
                <a:cs typeface="B Nazanin" panose="00000400000000000000" pitchFamily="2" charset="-78"/>
              </a:rPr>
              <a:t> </a:t>
            </a:r>
            <a:r>
              <a:rPr lang="fa-IR" sz="2400" dirty="0">
                <a:solidFill>
                  <a:srgbClr val="000000"/>
                </a:solidFill>
                <a:latin typeface="B Nazanin" panose="00000400000000000000" pitchFamily="2" charset="-78"/>
                <a:cs typeface="B Nazanin" panose="00000400000000000000" pitchFamily="2" charset="-78"/>
              </a:rPr>
              <a:t>اگر قيمت كالاي جانشين </a:t>
            </a:r>
            <a:r>
              <a:rPr lang="fa-IR" sz="2400" dirty="0">
                <a:solidFill>
                  <a:srgbClr val="FF0000"/>
                </a:solidFill>
                <a:latin typeface="B Nazanin" panose="00000400000000000000" pitchFamily="2" charset="-78"/>
                <a:cs typeface="B Nazanin" panose="00000400000000000000" pitchFamily="2" charset="-78"/>
              </a:rPr>
              <a:t>كاهش</a:t>
            </a:r>
            <a:r>
              <a:rPr lang="fa-IR" sz="2400" dirty="0">
                <a:solidFill>
                  <a:srgbClr val="000000"/>
                </a:solidFill>
                <a:latin typeface="B Nazanin" panose="00000400000000000000" pitchFamily="2" charset="-78"/>
                <a:cs typeface="B Nazanin" panose="00000400000000000000" pitchFamily="2" charset="-78"/>
              </a:rPr>
              <a:t> يابد منحني تقاضا به سمت چپ انتقال مي يابد </a:t>
            </a:r>
            <a:r>
              <a:rPr lang="fa-IR" sz="2400" dirty="0" smtClean="0">
                <a:solidFill>
                  <a:srgbClr val="000000"/>
                </a:solidFill>
                <a:latin typeface="B Nazanin" panose="00000400000000000000" pitchFamily="2" charset="-78"/>
                <a:cs typeface="B Nazanin" panose="00000400000000000000" pitchFamily="2" charset="-78"/>
              </a:rPr>
              <a:t>.</a:t>
            </a:r>
          </a:p>
          <a:p>
            <a:pPr marL="342900" indent="-342900" algn="r" rtl="1">
              <a:buFont typeface="Arial" panose="020B0604020202020204" pitchFamily="34" charset="0"/>
              <a:buChar char="•"/>
            </a:pPr>
            <a:r>
              <a:rPr lang="fa-IR" sz="2400" dirty="0" smtClean="0">
                <a:solidFill>
                  <a:srgbClr val="000000"/>
                </a:solidFill>
                <a:latin typeface="B Nazanin" panose="00000400000000000000" pitchFamily="2" charset="-78"/>
                <a:cs typeface="B Nazanin" panose="00000400000000000000" pitchFamily="2" charset="-78"/>
              </a:rPr>
              <a:t> </a:t>
            </a:r>
            <a:r>
              <a:rPr lang="fa-IR" sz="2400" dirty="0">
                <a:solidFill>
                  <a:srgbClr val="000000"/>
                </a:solidFill>
                <a:latin typeface="B Nazanin" panose="00000400000000000000" pitchFamily="2" charset="-78"/>
                <a:cs typeface="B Nazanin" panose="00000400000000000000" pitchFamily="2" charset="-78"/>
              </a:rPr>
              <a:t>اگر قيمت كالاي مستقل </a:t>
            </a:r>
            <a:r>
              <a:rPr lang="fa-IR" sz="2400" dirty="0">
                <a:solidFill>
                  <a:srgbClr val="FF0000"/>
                </a:solidFill>
                <a:latin typeface="B Nazanin" panose="00000400000000000000" pitchFamily="2" charset="-78"/>
                <a:cs typeface="B Nazanin" panose="00000400000000000000" pitchFamily="2" charset="-78"/>
              </a:rPr>
              <a:t>تغيير</a:t>
            </a:r>
            <a:r>
              <a:rPr lang="fa-IR" sz="2400" dirty="0">
                <a:solidFill>
                  <a:srgbClr val="000000"/>
                </a:solidFill>
                <a:latin typeface="B Nazanin" panose="00000400000000000000" pitchFamily="2" charset="-78"/>
                <a:cs typeface="B Nazanin" panose="00000400000000000000" pitchFamily="2" charset="-78"/>
              </a:rPr>
              <a:t> كند بر منحني تقاضا تاثيري نخواهد گذاشت </a:t>
            </a:r>
            <a:br>
              <a:rPr lang="fa-IR" sz="2400" dirty="0">
                <a:solidFill>
                  <a:srgbClr val="000000"/>
                </a:solidFill>
                <a:latin typeface="B Nazanin" panose="00000400000000000000" pitchFamily="2" charset="-78"/>
                <a:cs typeface="B Nazanin" panose="00000400000000000000" pitchFamily="2" charset="-78"/>
              </a:rPr>
            </a:br>
            <a:endParaRPr lang="en-US" sz="2400" dirty="0"/>
          </a:p>
        </p:txBody>
      </p:sp>
    </p:spTree>
    <p:extLst>
      <p:ext uri="{BB962C8B-B14F-4D97-AF65-F5344CB8AC3E}">
        <p14:creationId xmlns:p14="http://schemas.microsoft.com/office/powerpoint/2010/main" val="31246514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9" y="341194"/>
            <a:ext cx="7651845" cy="6247864"/>
          </a:xfrm>
          <a:prstGeom prst="rect">
            <a:avLst/>
          </a:prstGeom>
        </p:spPr>
        <p:txBody>
          <a:bodyPr wrap="square">
            <a:spAutoFit/>
          </a:bodyPr>
          <a:lstStyle/>
          <a:p>
            <a:pPr algn="r" rtl="1"/>
            <a:r>
              <a:rPr lang="fa-IR" sz="2000" b="1" dirty="0">
                <a:solidFill>
                  <a:srgbClr val="FF0000"/>
                </a:solidFill>
                <a:latin typeface="B Nazanin" panose="00000400000000000000" pitchFamily="2" charset="-78"/>
                <a:cs typeface="B Nazanin" panose="00000400000000000000" pitchFamily="2" charset="-78"/>
              </a:rPr>
              <a:t>تست ها </a:t>
            </a:r>
            <a:r>
              <a:rPr lang="fa-IR" sz="2000" b="1" dirty="0" smtClean="0">
                <a:solidFill>
                  <a:srgbClr val="FF0000"/>
                </a:solidFill>
                <a:latin typeface="B Nazanin" panose="00000400000000000000" pitchFamily="2" charset="-78"/>
                <a:cs typeface="B Nazanin" panose="00000400000000000000" pitchFamily="2" charset="-78"/>
              </a:rPr>
              <a:t>:</a:t>
            </a:r>
          </a:p>
          <a:p>
            <a:pPr algn="r" rtl="1"/>
            <a:r>
              <a:rPr lang="fa-IR" sz="2000" dirty="0" smtClean="0">
                <a:solidFill>
                  <a:srgbClr val="000000"/>
                </a:solidFill>
                <a:latin typeface="B Nazanin" panose="00000400000000000000" pitchFamily="2" charset="-78"/>
                <a:cs typeface="B Nazanin" panose="00000400000000000000" pitchFamily="2" charset="-78"/>
              </a:rPr>
              <a:t> </a:t>
            </a:r>
            <a:r>
              <a:rPr lang="fa-IR" sz="2000" dirty="0">
                <a:solidFill>
                  <a:srgbClr val="000000"/>
                </a:solidFill>
                <a:latin typeface="B Nazanin" panose="00000400000000000000" pitchFamily="2" charset="-78"/>
                <a:cs typeface="B Nazanin" panose="00000400000000000000" pitchFamily="2" charset="-78"/>
              </a:rPr>
              <a:t>.1در صورتي دو كالا را جانشين يكديگر گويند كه :</a:t>
            </a:r>
            <a:br>
              <a:rPr lang="fa-IR" sz="2000" dirty="0">
                <a:solidFill>
                  <a:srgbClr val="000000"/>
                </a:solidFill>
                <a:latin typeface="B Nazanin" panose="00000400000000000000" pitchFamily="2" charset="-78"/>
                <a:cs typeface="B Nazanin" panose="00000400000000000000" pitchFamily="2" charset="-78"/>
              </a:rPr>
            </a:br>
            <a:r>
              <a:rPr lang="fa-IR" sz="2000" dirty="0">
                <a:solidFill>
                  <a:srgbClr val="000000"/>
                </a:solidFill>
                <a:latin typeface="Symbol" panose="05050102010706020507" pitchFamily="18" charset="2"/>
                <a:cs typeface="B Nazanin" panose="00000400000000000000" pitchFamily="2" charset="-78"/>
              </a:rPr>
              <a:t></a:t>
            </a:r>
            <a:r>
              <a:rPr lang="fa-IR" sz="2000" dirty="0">
                <a:solidFill>
                  <a:srgbClr val="000000"/>
                </a:solidFill>
                <a:latin typeface="B Nazanin" panose="00000400000000000000" pitchFamily="2" charset="-78"/>
                <a:cs typeface="B Nazanin" panose="00000400000000000000" pitchFamily="2" charset="-78"/>
              </a:rPr>
              <a:t>الف . با افزايش درآمد مصرف كننده تقاضا براي هر دو كالا افزايش يابد .</a:t>
            </a:r>
            <a:br>
              <a:rPr lang="fa-IR" sz="2000" dirty="0">
                <a:solidFill>
                  <a:srgbClr val="000000"/>
                </a:solidFill>
                <a:latin typeface="B Nazanin" panose="00000400000000000000" pitchFamily="2" charset="-78"/>
                <a:cs typeface="B Nazanin" panose="00000400000000000000" pitchFamily="2" charset="-78"/>
              </a:rPr>
            </a:br>
            <a:r>
              <a:rPr lang="fa-IR" sz="2000" dirty="0">
                <a:solidFill>
                  <a:srgbClr val="000000"/>
                </a:solidFill>
                <a:latin typeface="Symbol" panose="05050102010706020507" pitchFamily="18" charset="2"/>
                <a:cs typeface="B Nazanin" panose="00000400000000000000" pitchFamily="2" charset="-78"/>
              </a:rPr>
              <a:t></a:t>
            </a:r>
            <a:r>
              <a:rPr lang="fa-IR" sz="2000" dirty="0">
                <a:solidFill>
                  <a:srgbClr val="000000"/>
                </a:solidFill>
                <a:latin typeface="B Nazanin" panose="00000400000000000000" pitchFamily="2" charset="-78"/>
                <a:cs typeface="B Nazanin" panose="00000400000000000000" pitchFamily="2" charset="-78"/>
              </a:rPr>
              <a:t>ب . با افزايش قيمت يك كالا تقاضا براي كالاي ديگر كاهش يابد .</a:t>
            </a:r>
            <a:br>
              <a:rPr lang="fa-IR" sz="2000" dirty="0">
                <a:solidFill>
                  <a:srgbClr val="000000"/>
                </a:solidFill>
                <a:latin typeface="B Nazanin" panose="00000400000000000000" pitchFamily="2" charset="-78"/>
                <a:cs typeface="B Nazanin" panose="00000400000000000000" pitchFamily="2" charset="-78"/>
              </a:rPr>
            </a:br>
            <a:r>
              <a:rPr lang="fa-IR" sz="2000" dirty="0">
                <a:solidFill>
                  <a:srgbClr val="000000"/>
                </a:solidFill>
                <a:latin typeface="Symbol" panose="05050102010706020507" pitchFamily="18" charset="2"/>
                <a:cs typeface="B Nazanin" panose="00000400000000000000" pitchFamily="2" charset="-78"/>
              </a:rPr>
              <a:t></a:t>
            </a:r>
            <a:r>
              <a:rPr lang="fa-IR" sz="2000" dirty="0">
                <a:solidFill>
                  <a:srgbClr val="000000"/>
                </a:solidFill>
                <a:latin typeface="B Nazanin" panose="00000400000000000000" pitchFamily="2" charset="-78"/>
                <a:cs typeface="B Nazanin" panose="00000400000000000000" pitchFamily="2" charset="-78"/>
              </a:rPr>
              <a:t>ج . با افزايش قيمت هر دو كالا تقاضاي آنها به يك اندازه تغيير يابد .</a:t>
            </a:r>
            <a:br>
              <a:rPr lang="fa-IR" sz="2000" dirty="0">
                <a:solidFill>
                  <a:srgbClr val="000000"/>
                </a:solidFill>
                <a:latin typeface="B Nazanin" panose="00000400000000000000" pitchFamily="2" charset="-78"/>
                <a:cs typeface="B Nazanin" panose="00000400000000000000" pitchFamily="2" charset="-78"/>
              </a:rPr>
            </a:br>
            <a:r>
              <a:rPr lang="fa-IR" sz="2000" dirty="0">
                <a:solidFill>
                  <a:srgbClr val="000000"/>
                </a:solidFill>
                <a:latin typeface="Symbol" panose="05050102010706020507" pitchFamily="18" charset="2"/>
                <a:cs typeface="B Nazanin" panose="00000400000000000000" pitchFamily="2" charset="-78"/>
              </a:rPr>
              <a:t></a:t>
            </a:r>
            <a:r>
              <a:rPr lang="fa-IR" sz="2000" dirty="0">
                <a:solidFill>
                  <a:srgbClr val="000000"/>
                </a:solidFill>
                <a:latin typeface="B Nazanin" panose="00000400000000000000" pitchFamily="2" charset="-78"/>
                <a:cs typeface="B Nazanin" panose="00000400000000000000" pitchFamily="2" charset="-78"/>
              </a:rPr>
              <a:t>د . </a:t>
            </a:r>
            <a:r>
              <a:rPr lang="fa-IR" sz="2000" dirty="0" smtClean="0">
                <a:solidFill>
                  <a:srgbClr val="000000"/>
                </a:solidFill>
                <a:latin typeface="B Nazanin" panose="00000400000000000000" pitchFamily="2" charset="-78"/>
                <a:cs typeface="B Nazanin" panose="00000400000000000000" pitchFamily="2" charset="-78"/>
              </a:rPr>
              <a:t>باكاهش </a:t>
            </a:r>
            <a:r>
              <a:rPr lang="fa-IR" sz="2000" dirty="0">
                <a:solidFill>
                  <a:srgbClr val="000000"/>
                </a:solidFill>
                <a:latin typeface="B Nazanin" panose="00000400000000000000" pitchFamily="2" charset="-78"/>
                <a:cs typeface="B Nazanin" panose="00000400000000000000" pitchFamily="2" charset="-78"/>
              </a:rPr>
              <a:t>قيمت يك كالا تقاضا براي كالاي ديگر كاهش يابد </a:t>
            </a:r>
            <a:r>
              <a:rPr lang="fa-IR" sz="2000" dirty="0" smtClean="0">
                <a:solidFill>
                  <a:srgbClr val="000000"/>
                </a:solidFill>
                <a:latin typeface="B Nazanin" panose="00000400000000000000" pitchFamily="2" charset="-78"/>
                <a:cs typeface="B Nazanin" panose="00000400000000000000" pitchFamily="2" charset="-78"/>
              </a:rPr>
              <a:t>.</a:t>
            </a:r>
          </a:p>
          <a:p>
            <a:pPr algn="r" rtl="1"/>
            <a:endParaRPr lang="fa-IR" sz="2000" dirty="0">
              <a:solidFill>
                <a:srgbClr val="000000"/>
              </a:solidFill>
              <a:latin typeface="B Nazanin" panose="00000400000000000000" pitchFamily="2" charset="-78"/>
              <a:cs typeface="B Nazanin" panose="00000400000000000000" pitchFamily="2" charset="-78"/>
            </a:endParaRPr>
          </a:p>
          <a:p>
            <a:pPr algn="r" rtl="1"/>
            <a:r>
              <a:rPr lang="fa-IR" sz="2000" dirty="0" smtClean="0">
                <a:solidFill>
                  <a:srgbClr val="000000"/>
                </a:solidFill>
                <a:latin typeface="B Nazanin" panose="00000400000000000000" pitchFamily="2" charset="-78"/>
                <a:cs typeface="B Nazanin" panose="00000400000000000000" pitchFamily="2" charset="-78"/>
              </a:rPr>
              <a:t> 2. كدام </a:t>
            </a:r>
            <a:r>
              <a:rPr lang="fa-IR" sz="2000" dirty="0">
                <a:solidFill>
                  <a:srgbClr val="000000"/>
                </a:solidFill>
                <a:latin typeface="B Nazanin" panose="00000400000000000000" pitchFamily="2" charset="-78"/>
                <a:cs typeface="B Nazanin" panose="00000400000000000000" pitchFamily="2" charset="-78"/>
              </a:rPr>
              <a:t>متغير در منحني </a:t>
            </a:r>
            <a:r>
              <a:rPr lang="fa-IR" sz="2000" dirty="0" smtClean="0">
                <a:solidFill>
                  <a:srgbClr val="000000"/>
                </a:solidFill>
                <a:latin typeface="B Nazanin" panose="00000400000000000000" pitchFamily="2" charset="-78"/>
                <a:cs typeface="B Nazanin" panose="00000400000000000000" pitchFamily="2" charset="-78"/>
              </a:rPr>
              <a:t>تقاضاي يك </a:t>
            </a:r>
            <a:r>
              <a:rPr lang="fa-IR" sz="2000" dirty="0">
                <a:solidFill>
                  <a:srgbClr val="000000"/>
                </a:solidFill>
                <a:latin typeface="B Nazanin" panose="00000400000000000000" pitchFamily="2" charset="-78"/>
                <a:cs typeface="B Nazanin" panose="00000400000000000000" pitchFamily="2" charset="-78"/>
              </a:rPr>
              <a:t>كالا اثر نمي گذارد .</a:t>
            </a:r>
            <a:br>
              <a:rPr lang="fa-IR" sz="2000" dirty="0">
                <a:solidFill>
                  <a:srgbClr val="000000"/>
                </a:solidFill>
                <a:latin typeface="B Nazanin" panose="00000400000000000000" pitchFamily="2" charset="-78"/>
                <a:cs typeface="B Nazanin" panose="00000400000000000000" pitchFamily="2" charset="-78"/>
              </a:rPr>
            </a:br>
            <a:r>
              <a:rPr lang="fa-IR" sz="2000" dirty="0">
                <a:solidFill>
                  <a:srgbClr val="000000"/>
                </a:solidFill>
                <a:latin typeface="Symbol" panose="05050102010706020507" pitchFamily="18" charset="2"/>
                <a:cs typeface="B Nazanin" panose="00000400000000000000" pitchFamily="2" charset="-78"/>
              </a:rPr>
              <a:t></a:t>
            </a:r>
            <a:r>
              <a:rPr lang="fa-IR" sz="2000" dirty="0">
                <a:solidFill>
                  <a:srgbClr val="000000"/>
                </a:solidFill>
                <a:latin typeface="B Nazanin" panose="00000400000000000000" pitchFamily="2" charset="-78"/>
                <a:cs typeface="B Nazanin" panose="00000400000000000000" pitchFamily="2" charset="-78"/>
              </a:rPr>
              <a:t>الف . سليقه هاي مصرف كنندگان</a:t>
            </a:r>
            <a:br>
              <a:rPr lang="fa-IR" sz="2000" dirty="0">
                <a:solidFill>
                  <a:srgbClr val="000000"/>
                </a:solidFill>
                <a:latin typeface="B Nazanin" panose="00000400000000000000" pitchFamily="2" charset="-78"/>
                <a:cs typeface="B Nazanin" panose="00000400000000000000" pitchFamily="2" charset="-78"/>
              </a:rPr>
            </a:br>
            <a:r>
              <a:rPr lang="fa-IR" sz="2000" dirty="0">
                <a:solidFill>
                  <a:srgbClr val="000000"/>
                </a:solidFill>
                <a:latin typeface="Symbol" panose="05050102010706020507" pitchFamily="18" charset="2"/>
                <a:cs typeface="B Nazanin" panose="00000400000000000000" pitchFamily="2" charset="-78"/>
              </a:rPr>
              <a:t></a:t>
            </a:r>
            <a:r>
              <a:rPr lang="fa-IR" sz="2000" dirty="0">
                <a:solidFill>
                  <a:srgbClr val="000000"/>
                </a:solidFill>
                <a:latin typeface="B Nazanin" panose="00000400000000000000" pitchFamily="2" charset="-78"/>
                <a:cs typeface="B Nazanin" panose="00000400000000000000" pitchFamily="2" charset="-78"/>
              </a:rPr>
              <a:t>ب. سطح درآمد مصرف كنندگان</a:t>
            </a:r>
            <a:br>
              <a:rPr lang="fa-IR" sz="2000" dirty="0">
                <a:solidFill>
                  <a:srgbClr val="000000"/>
                </a:solidFill>
                <a:latin typeface="B Nazanin" panose="00000400000000000000" pitchFamily="2" charset="-78"/>
                <a:cs typeface="B Nazanin" panose="00000400000000000000" pitchFamily="2" charset="-78"/>
              </a:rPr>
            </a:br>
            <a:r>
              <a:rPr lang="fa-IR" sz="2000" dirty="0">
                <a:solidFill>
                  <a:srgbClr val="000000"/>
                </a:solidFill>
                <a:latin typeface="Symbol" panose="05050102010706020507" pitchFamily="18" charset="2"/>
                <a:cs typeface="B Nazanin" panose="00000400000000000000" pitchFamily="2" charset="-78"/>
              </a:rPr>
              <a:t></a:t>
            </a:r>
            <a:r>
              <a:rPr lang="fa-IR" sz="2000" dirty="0">
                <a:solidFill>
                  <a:srgbClr val="000000"/>
                </a:solidFill>
                <a:latin typeface="B Nazanin" panose="00000400000000000000" pitchFamily="2" charset="-78"/>
                <a:cs typeface="B Nazanin" panose="00000400000000000000" pitchFamily="2" charset="-78"/>
              </a:rPr>
              <a:t>ج . ميزان عرضه</a:t>
            </a:r>
            <a:br>
              <a:rPr lang="fa-IR" sz="2000" dirty="0">
                <a:solidFill>
                  <a:srgbClr val="000000"/>
                </a:solidFill>
                <a:latin typeface="B Nazanin" panose="00000400000000000000" pitchFamily="2" charset="-78"/>
                <a:cs typeface="B Nazanin" panose="00000400000000000000" pitchFamily="2" charset="-78"/>
              </a:rPr>
            </a:br>
            <a:r>
              <a:rPr lang="fa-IR" sz="2000" dirty="0">
                <a:solidFill>
                  <a:srgbClr val="000000"/>
                </a:solidFill>
                <a:latin typeface="Symbol" panose="05050102010706020507" pitchFamily="18" charset="2"/>
                <a:cs typeface="B Nazanin" panose="00000400000000000000" pitchFamily="2" charset="-78"/>
              </a:rPr>
              <a:t></a:t>
            </a:r>
            <a:r>
              <a:rPr lang="fa-IR" sz="2000" dirty="0">
                <a:solidFill>
                  <a:srgbClr val="000000"/>
                </a:solidFill>
                <a:latin typeface="B Nazanin" panose="00000400000000000000" pitchFamily="2" charset="-78"/>
                <a:cs typeface="B Nazanin" panose="00000400000000000000" pitchFamily="2" charset="-78"/>
              </a:rPr>
              <a:t>د . ميزان </a:t>
            </a:r>
            <a:r>
              <a:rPr lang="fa-IR" sz="2000" dirty="0" smtClean="0">
                <a:solidFill>
                  <a:srgbClr val="000000"/>
                </a:solidFill>
                <a:latin typeface="B Nazanin" panose="00000400000000000000" pitchFamily="2" charset="-78"/>
                <a:cs typeface="B Nazanin" panose="00000400000000000000" pitchFamily="2" charset="-78"/>
              </a:rPr>
              <a:t>جمعيت</a:t>
            </a:r>
          </a:p>
          <a:p>
            <a:pPr algn="r" rtl="1"/>
            <a:endParaRPr lang="fa-IR" sz="2000" dirty="0" smtClean="0">
              <a:solidFill>
                <a:srgbClr val="000000"/>
              </a:solidFill>
              <a:latin typeface="B Nazanin" panose="00000400000000000000" pitchFamily="2" charset="-78"/>
              <a:cs typeface="B Nazanin" panose="00000400000000000000" pitchFamily="2" charset="-78"/>
            </a:endParaRPr>
          </a:p>
          <a:p>
            <a:pPr algn="r" rtl="1"/>
            <a:r>
              <a:rPr lang="fa-IR" dirty="0" smtClean="0"/>
              <a:t>3. </a:t>
            </a:r>
            <a:r>
              <a:rPr lang="fa-IR" sz="2000" dirty="0" smtClean="0">
                <a:cs typeface="B Nazanin" panose="00000400000000000000" pitchFamily="2" charset="-78"/>
              </a:rPr>
              <a:t>اگر </a:t>
            </a:r>
            <a:r>
              <a:rPr lang="fa-IR" sz="2000" dirty="0">
                <a:cs typeface="B Nazanin" panose="00000400000000000000" pitchFamily="2" charset="-78"/>
              </a:rPr>
              <a:t>ساير شرايط را ثابت فرض كنيم در كداميك از موارد زير منحني تقاضا براي اتومبيل پژو به طرف راست ( به سمت بالا ) منتقل خواهد شد .</a:t>
            </a:r>
            <a:br>
              <a:rPr lang="fa-IR" sz="2000" dirty="0">
                <a:cs typeface="B Nazanin" panose="00000400000000000000" pitchFamily="2" charset="-78"/>
              </a:rPr>
            </a:br>
            <a:r>
              <a:rPr lang="fa-IR" sz="2000" dirty="0">
                <a:cs typeface="B Nazanin" panose="00000400000000000000" pitchFamily="2" charset="-78"/>
              </a:rPr>
              <a:t>الف . كاهش قيمت پژو</a:t>
            </a:r>
            <a:br>
              <a:rPr lang="fa-IR" sz="2000" dirty="0">
                <a:cs typeface="B Nazanin" panose="00000400000000000000" pitchFamily="2" charset="-78"/>
              </a:rPr>
            </a:br>
            <a:r>
              <a:rPr lang="fa-IR" sz="2000" dirty="0">
                <a:cs typeface="B Nazanin" panose="00000400000000000000" pitchFamily="2" charset="-78"/>
              </a:rPr>
              <a:t>ب. پيشرفت و بهبود تكنولوژي ساخت اتومبيل پژو</a:t>
            </a:r>
            <a:br>
              <a:rPr lang="fa-IR" sz="2000" dirty="0">
                <a:cs typeface="B Nazanin" panose="00000400000000000000" pitchFamily="2" charset="-78"/>
              </a:rPr>
            </a:br>
            <a:r>
              <a:rPr lang="fa-IR" sz="2000" dirty="0">
                <a:cs typeface="B Nazanin" panose="00000400000000000000" pitchFamily="2" charset="-78"/>
              </a:rPr>
              <a:t>ج. افزايش قيمت بنزين</a:t>
            </a:r>
            <a:br>
              <a:rPr lang="fa-IR" sz="2000" dirty="0">
                <a:cs typeface="B Nazanin" panose="00000400000000000000" pitchFamily="2" charset="-78"/>
              </a:rPr>
            </a:br>
            <a:r>
              <a:rPr lang="fa-IR" sz="2000" dirty="0">
                <a:cs typeface="B Nazanin" panose="00000400000000000000" pitchFamily="2" charset="-78"/>
              </a:rPr>
              <a:t>د. افزايش قيمت اتومبيل هاي وارداتي</a:t>
            </a:r>
            <a:br>
              <a:rPr lang="fa-IR" sz="2000" dirty="0">
                <a:cs typeface="B Nazanin" panose="00000400000000000000" pitchFamily="2" charset="-78"/>
              </a:rPr>
            </a:br>
            <a:endParaRPr lang="en-US" sz="2000" dirty="0">
              <a:cs typeface="B Nazanin" panose="00000400000000000000" pitchFamily="2" charset="-78"/>
            </a:endParaRPr>
          </a:p>
        </p:txBody>
      </p:sp>
    </p:spTree>
    <p:extLst>
      <p:ext uri="{BB962C8B-B14F-4D97-AF65-F5344CB8AC3E}">
        <p14:creationId xmlns:p14="http://schemas.microsoft.com/office/powerpoint/2010/main" val="33770081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7999" y="545910"/>
            <a:ext cx="7638197" cy="5262979"/>
          </a:xfrm>
          <a:prstGeom prst="rect">
            <a:avLst/>
          </a:prstGeom>
        </p:spPr>
        <p:txBody>
          <a:bodyPr wrap="square">
            <a:spAutoFit/>
          </a:bodyPr>
          <a:lstStyle/>
          <a:p>
            <a:pPr algn="r"/>
            <a:r>
              <a:rPr lang="fa-IR" sz="2000" dirty="0" smtClean="0">
                <a:solidFill>
                  <a:srgbClr val="000000"/>
                </a:solidFill>
                <a:latin typeface="B Nazanin" panose="00000400000000000000" pitchFamily="2" charset="-78"/>
                <a:cs typeface="B Nazanin" panose="00000400000000000000" pitchFamily="2" charset="-78"/>
              </a:rPr>
              <a:t>4. منحني </a:t>
            </a:r>
            <a:r>
              <a:rPr lang="fa-IR" sz="2000" dirty="0">
                <a:solidFill>
                  <a:srgbClr val="000000"/>
                </a:solidFill>
                <a:latin typeface="B Nazanin" panose="00000400000000000000" pitchFamily="2" charset="-78"/>
                <a:cs typeface="B Nazanin" panose="00000400000000000000" pitchFamily="2" charset="-78"/>
              </a:rPr>
              <a:t>تقاضا براي يك كالاي عادي به سمت راست تغيير مكان مي يابد اگر :</a:t>
            </a:r>
            <a:br>
              <a:rPr lang="fa-IR" sz="2000" dirty="0">
                <a:solidFill>
                  <a:srgbClr val="000000"/>
                </a:solidFill>
                <a:latin typeface="B Nazanin" panose="00000400000000000000" pitchFamily="2" charset="-78"/>
                <a:cs typeface="B Nazanin" panose="00000400000000000000" pitchFamily="2" charset="-78"/>
              </a:rPr>
            </a:br>
            <a:r>
              <a:rPr lang="fa-IR" sz="2000" dirty="0">
                <a:solidFill>
                  <a:srgbClr val="000000"/>
                </a:solidFill>
                <a:latin typeface="Symbol" panose="05050102010706020507" pitchFamily="18" charset="2"/>
                <a:cs typeface="B Nazanin" panose="00000400000000000000" pitchFamily="2" charset="-78"/>
              </a:rPr>
              <a:t></a:t>
            </a:r>
            <a:r>
              <a:rPr lang="fa-IR" sz="2000" dirty="0">
                <a:solidFill>
                  <a:srgbClr val="000000"/>
                </a:solidFill>
                <a:latin typeface="B Nazanin" panose="00000400000000000000" pitchFamily="2" charset="-78"/>
                <a:cs typeface="B Nazanin" panose="00000400000000000000" pitchFamily="2" charset="-78"/>
              </a:rPr>
              <a:t>الف . درآمد مصرف كننده كاهش يابد .</a:t>
            </a:r>
            <a:br>
              <a:rPr lang="fa-IR" sz="2000" dirty="0">
                <a:solidFill>
                  <a:srgbClr val="000000"/>
                </a:solidFill>
                <a:latin typeface="B Nazanin" panose="00000400000000000000" pitchFamily="2" charset="-78"/>
                <a:cs typeface="B Nazanin" panose="00000400000000000000" pitchFamily="2" charset="-78"/>
              </a:rPr>
            </a:br>
            <a:r>
              <a:rPr lang="fa-IR" sz="2000" dirty="0">
                <a:solidFill>
                  <a:srgbClr val="000000"/>
                </a:solidFill>
                <a:latin typeface="Symbol" panose="05050102010706020507" pitchFamily="18" charset="2"/>
                <a:cs typeface="B Nazanin" panose="00000400000000000000" pitchFamily="2" charset="-78"/>
              </a:rPr>
              <a:t></a:t>
            </a:r>
            <a:r>
              <a:rPr lang="fa-IR" sz="2000" dirty="0">
                <a:solidFill>
                  <a:srgbClr val="000000"/>
                </a:solidFill>
                <a:latin typeface="B Nazanin" panose="00000400000000000000" pitchFamily="2" charset="-78"/>
                <a:cs typeface="B Nazanin" panose="00000400000000000000" pitchFamily="2" charset="-78"/>
              </a:rPr>
              <a:t>ب. درآمد مصرف كننده افزايش يابد .</a:t>
            </a:r>
            <a:br>
              <a:rPr lang="fa-IR" sz="2000" dirty="0">
                <a:solidFill>
                  <a:srgbClr val="000000"/>
                </a:solidFill>
                <a:latin typeface="B Nazanin" panose="00000400000000000000" pitchFamily="2" charset="-78"/>
                <a:cs typeface="B Nazanin" panose="00000400000000000000" pitchFamily="2" charset="-78"/>
              </a:rPr>
            </a:br>
            <a:r>
              <a:rPr lang="fa-IR" sz="2000" dirty="0">
                <a:solidFill>
                  <a:srgbClr val="000000"/>
                </a:solidFill>
                <a:latin typeface="Symbol" panose="05050102010706020507" pitchFamily="18" charset="2"/>
                <a:cs typeface="B Nazanin" panose="00000400000000000000" pitchFamily="2" charset="-78"/>
              </a:rPr>
              <a:t></a:t>
            </a:r>
            <a:r>
              <a:rPr lang="fa-IR" sz="2000" dirty="0">
                <a:solidFill>
                  <a:srgbClr val="000000"/>
                </a:solidFill>
                <a:latin typeface="B Nazanin" panose="00000400000000000000" pitchFamily="2" charset="-78"/>
                <a:cs typeface="B Nazanin" panose="00000400000000000000" pitchFamily="2" charset="-78"/>
              </a:rPr>
              <a:t>ج. قيمت كالا كاهش يابد .</a:t>
            </a:r>
            <a:br>
              <a:rPr lang="fa-IR" sz="2000" dirty="0">
                <a:solidFill>
                  <a:srgbClr val="000000"/>
                </a:solidFill>
                <a:latin typeface="B Nazanin" panose="00000400000000000000" pitchFamily="2" charset="-78"/>
                <a:cs typeface="B Nazanin" panose="00000400000000000000" pitchFamily="2" charset="-78"/>
              </a:rPr>
            </a:br>
            <a:r>
              <a:rPr lang="fa-IR" sz="2000" dirty="0">
                <a:solidFill>
                  <a:srgbClr val="000000"/>
                </a:solidFill>
                <a:latin typeface="Symbol" panose="05050102010706020507" pitchFamily="18" charset="2"/>
                <a:cs typeface="B Nazanin" panose="00000400000000000000" pitchFamily="2" charset="-78"/>
              </a:rPr>
              <a:t></a:t>
            </a:r>
            <a:r>
              <a:rPr lang="fa-IR" sz="2000" dirty="0">
                <a:solidFill>
                  <a:srgbClr val="000000"/>
                </a:solidFill>
                <a:latin typeface="B Nazanin" panose="00000400000000000000" pitchFamily="2" charset="-78"/>
                <a:cs typeface="B Nazanin" panose="00000400000000000000" pitchFamily="2" charset="-78"/>
              </a:rPr>
              <a:t>د. ماليات بر هر واحد افزايش يابد </a:t>
            </a:r>
            <a:endParaRPr lang="fa-IR" sz="2000" dirty="0" smtClean="0">
              <a:solidFill>
                <a:srgbClr val="000000"/>
              </a:solidFill>
              <a:latin typeface="B Nazanin" panose="00000400000000000000" pitchFamily="2" charset="-78"/>
              <a:cs typeface="B Nazanin" panose="00000400000000000000" pitchFamily="2" charset="-78"/>
            </a:endParaRPr>
          </a:p>
          <a:p>
            <a:pPr algn="r"/>
            <a:endParaRPr lang="fa-IR" sz="2000" dirty="0" smtClean="0">
              <a:solidFill>
                <a:srgbClr val="000000"/>
              </a:solidFill>
              <a:latin typeface="B Nazanin" panose="00000400000000000000" pitchFamily="2" charset="-78"/>
              <a:cs typeface="B Nazanin" panose="00000400000000000000" pitchFamily="2" charset="-78"/>
            </a:endParaRPr>
          </a:p>
          <a:p>
            <a:pPr algn="r"/>
            <a:r>
              <a:rPr lang="fa-IR" sz="2000" dirty="0" smtClean="0">
                <a:cs typeface="B Nazanin" panose="00000400000000000000" pitchFamily="2" charset="-78"/>
              </a:rPr>
              <a:t>5. موضوع </a:t>
            </a:r>
            <a:r>
              <a:rPr lang="fa-IR" sz="2000" dirty="0">
                <a:cs typeface="B Nazanin" panose="00000400000000000000" pitchFamily="2" charset="-78"/>
              </a:rPr>
              <a:t>اصلي علم اقتصاد عبارتست از :</a:t>
            </a:r>
            <a:br>
              <a:rPr lang="fa-IR" sz="2000" dirty="0">
                <a:cs typeface="B Nazanin" panose="00000400000000000000" pitchFamily="2" charset="-78"/>
              </a:rPr>
            </a:br>
            <a:r>
              <a:rPr lang="fa-IR" sz="2000" dirty="0" smtClean="0">
                <a:cs typeface="B Nazanin" panose="00000400000000000000" pitchFamily="2" charset="-78"/>
              </a:rPr>
              <a:t>الف </a:t>
            </a:r>
            <a:r>
              <a:rPr lang="fa-IR" sz="2000" dirty="0">
                <a:cs typeface="B Nazanin" panose="00000400000000000000" pitchFamily="2" charset="-78"/>
              </a:rPr>
              <a:t>. كميابي منابع اقتصادي</a:t>
            </a:r>
            <a:br>
              <a:rPr lang="fa-IR" sz="2000" dirty="0">
                <a:cs typeface="B Nazanin" panose="00000400000000000000" pitchFamily="2" charset="-78"/>
              </a:rPr>
            </a:br>
            <a:r>
              <a:rPr lang="fa-IR" sz="2000" dirty="0" smtClean="0">
                <a:cs typeface="B Nazanin" panose="00000400000000000000" pitchFamily="2" charset="-78"/>
              </a:rPr>
              <a:t>ب</a:t>
            </a:r>
            <a:r>
              <a:rPr lang="fa-IR" sz="2000" dirty="0">
                <a:cs typeface="B Nazanin" panose="00000400000000000000" pitchFamily="2" charset="-78"/>
              </a:rPr>
              <a:t>. حفظ دموكراسي</a:t>
            </a:r>
            <a:br>
              <a:rPr lang="fa-IR" sz="2000" dirty="0">
                <a:cs typeface="B Nazanin" panose="00000400000000000000" pitchFamily="2" charset="-78"/>
              </a:rPr>
            </a:br>
            <a:r>
              <a:rPr lang="fa-IR" sz="2000" dirty="0" smtClean="0">
                <a:cs typeface="B Nazanin" panose="00000400000000000000" pitchFamily="2" charset="-78"/>
              </a:rPr>
              <a:t>ج</a:t>
            </a:r>
            <a:r>
              <a:rPr lang="fa-IR" sz="2000" dirty="0">
                <a:cs typeface="B Nazanin" panose="00000400000000000000" pitchFamily="2" charset="-78"/>
              </a:rPr>
              <a:t>. تامين صلح جهاني</a:t>
            </a:r>
            <a:br>
              <a:rPr lang="fa-IR" sz="2000" dirty="0">
                <a:cs typeface="B Nazanin" panose="00000400000000000000" pitchFamily="2" charset="-78"/>
              </a:rPr>
            </a:br>
            <a:r>
              <a:rPr lang="fa-IR" sz="2000" dirty="0" smtClean="0">
                <a:cs typeface="B Nazanin" panose="00000400000000000000" pitchFamily="2" charset="-78"/>
              </a:rPr>
              <a:t>د</a:t>
            </a:r>
            <a:r>
              <a:rPr lang="fa-IR" sz="2000" dirty="0">
                <a:cs typeface="B Nazanin" panose="00000400000000000000" pitchFamily="2" charset="-78"/>
              </a:rPr>
              <a:t>. جلوگيري از رشد </a:t>
            </a:r>
            <a:r>
              <a:rPr lang="fa-IR" sz="2000" dirty="0" smtClean="0">
                <a:cs typeface="B Nazanin" panose="00000400000000000000" pitchFamily="2" charset="-78"/>
              </a:rPr>
              <a:t>تورم</a:t>
            </a:r>
          </a:p>
          <a:p>
            <a:pPr algn="r"/>
            <a:endParaRPr lang="fa-IR" sz="2000" dirty="0">
              <a:cs typeface="B Nazanin" panose="00000400000000000000" pitchFamily="2" charset="-78"/>
            </a:endParaRPr>
          </a:p>
          <a:p>
            <a:pPr algn="r"/>
            <a:r>
              <a:rPr lang="fa-IR" b="1" dirty="0"/>
              <a:t>پاسخ تست ها :</a:t>
            </a:r>
            <a:r>
              <a:rPr lang="fa-IR" dirty="0"/>
              <a:t/>
            </a:r>
            <a:br>
              <a:rPr lang="fa-IR" dirty="0"/>
            </a:br>
            <a:endParaRPr lang="fa-IR" dirty="0"/>
          </a:p>
          <a:p>
            <a:pPr algn="r"/>
            <a:r>
              <a:rPr lang="fa-IR" sz="2000" dirty="0" smtClean="0">
                <a:cs typeface="B Nazanin" panose="00000400000000000000" pitchFamily="2" charset="-78"/>
              </a:rPr>
              <a:t>1-  د     2- ج    3- د    4-  ب    5-  الف</a:t>
            </a:r>
            <a:r>
              <a:rPr lang="fa-IR" sz="2000" dirty="0">
                <a:cs typeface="B Nazanin" panose="00000400000000000000" pitchFamily="2" charset="-78"/>
              </a:rPr>
              <a:t/>
            </a:r>
            <a:br>
              <a:rPr lang="fa-IR" sz="2000" dirty="0">
                <a:cs typeface="B Nazanin" panose="00000400000000000000" pitchFamily="2" charset="-78"/>
              </a:rPr>
            </a:br>
            <a:r>
              <a:rPr lang="fa-IR" sz="2000" dirty="0">
                <a:solidFill>
                  <a:srgbClr val="000000"/>
                </a:solidFill>
                <a:latin typeface="B Nazanin" panose="00000400000000000000" pitchFamily="2" charset="-78"/>
                <a:cs typeface="B Nazanin" panose="00000400000000000000" pitchFamily="2" charset="-78"/>
              </a:rPr>
              <a:t/>
            </a:r>
            <a:br>
              <a:rPr lang="fa-IR" sz="2000" dirty="0">
                <a:solidFill>
                  <a:srgbClr val="000000"/>
                </a:solidFill>
                <a:latin typeface="B Nazanin" panose="00000400000000000000" pitchFamily="2" charset="-78"/>
                <a:cs typeface="B Nazanin" panose="00000400000000000000" pitchFamily="2" charset="-78"/>
              </a:rPr>
            </a:br>
            <a:endParaRPr lang="en-US" sz="2000" dirty="0"/>
          </a:p>
        </p:txBody>
      </p:sp>
    </p:spTree>
    <p:extLst>
      <p:ext uri="{BB962C8B-B14F-4D97-AF65-F5344CB8AC3E}">
        <p14:creationId xmlns:p14="http://schemas.microsoft.com/office/powerpoint/2010/main" val="105760611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091821"/>
            <a:ext cx="6505433" cy="4955203"/>
          </a:xfrm>
          <a:prstGeom prst="rect">
            <a:avLst/>
          </a:prstGeom>
        </p:spPr>
        <p:txBody>
          <a:bodyPr wrap="square">
            <a:spAutoFit/>
          </a:bodyPr>
          <a:lstStyle/>
          <a:p>
            <a:pPr algn="r"/>
            <a:r>
              <a:rPr lang="fa-IR" b="1" dirty="0" smtClean="0">
                <a:solidFill>
                  <a:srgbClr val="FF0000"/>
                </a:solidFill>
                <a:latin typeface="ArialMT"/>
              </a:rPr>
              <a:t>عرضه:</a:t>
            </a:r>
          </a:p>
          <a:p>
            <a:pPr algn="r" rtl="1"/>
            <a:r>
              <a:rPr lang="ar-SA" sz="2000" dirty="0">
                <a:cs typeface="B Nazanin" panose="00000400000000000000" pitchFamily="2" charset="-78"/>
              </a:rPr>
              <a:t>مقدار كالا يا خدمتي است كه به ازاء قيمت معين و ثابت بودن ساير عوامل بنگاهها به بازار ارائه مي </a:t>
            </a:r>
            <a:r>
              <a:rPr lang="ar-SA" sz="2000" dirty="0" smtClean="0">
                <a:cs typeface="B Nazanin" panose="00000400000000000000" pitchFamily="2" charset="-78"/>
              </a:rPr>
              <a:t>كند</a:t>
            </a:r>
            <a:r>
              <a:rPr lang="fa-IR" sz="2000" dirty="0" smtClean="0">
                <a:cs typeface="B Nazanin" panose="00000400000000000000" pitchFamily="2" charset="-78"/>
              </a:rPr>
              <a:t>.</a:t>
            </a:r>
            <a:r>
              <a:rPr lang="ar-SA" sz="2000" dirty="0">
                <a:cs typeface="B Nazanin" panose="00000400000000000000" pitchFamily="2" charset="-78"/>
              </a:rPr>
              <a:t> مقدار </a:t>
            </a:r>
            <a:r>
              <a:rPr lang="ar-SA" sz="2000" dirty="0" smtClean="0">
                <a:cs typeface="B Nazanin" panose="00000400000000000000" pitchFamily="2" charset="-78"/>
              </a:rPr>
              <a:t>عرضه</a:t>
            </a:r>
            <a:r>
              <a:rPr lang="en-US" sz="2000" dirty="0">
                <a:cs typeface="B Nazanin" panose="00000400000000000000" pitchFamily="2" charset="-78"/>
              </a:rPr>
              <a:t>Q</a:t>
            </a:r>
            <a:r>
              <a:rPr lang="en-US" sz="2000" baseline="-25000" dirty="0">
                <a:cs typeface="B Nazanin" panose="00000400000000000000" pitchFamily="2" charset="-78"/>
              </a:rPr>
              <a:t>X</a:t>
            </a:r>
            <a:r>
              <a:rPr lang="en-US" sz="2000" baseline="30000" dirty="0">
                <a:cs typeface="B Nazanin" panose="00000400000000000000" pitchFamily="2" charset="-78"/>
              </a:rPr>
              <a:t>S</a:t>
            </a:r>
            <a:r>
              <a:rPr lang="ar-SA" sz="2000" dirty="0" smtClean="0">
                <a:cs typeface="B Nazanin" panose="00000400000000000000" pitchFamily="2" charset="-78"/>
              </a:rPr>
              <a:t> </a:t>
            </a:r>
            <a:r>
              <a:rPr lang="ar-SA" sz="2000" dirty="0">
                <a:cs typeface="B Nazanin" panose="00000400000000000000" pitchFamily="2" charset="-78"/>
              </a:rPr>
              <a:t>بنگاهها بستگي به قيمت كالا ، قيمت ساير كالاها ، هزينه هاي توليد </a:t>
            </a:r>
            <a:r>
              <a:rPr lang="en-US" sz="2000" dirty="0">
                <a:cs typeface="B Nazanin" panose="00000400000000000000" pitchFamily="2" charset="-78"/>
              </a:rPr>
              <a:t>TC</a:t>
            </a:r>
            <a:r>
              <a:rPr lang="ar-SA" sz="2000" dirty="0">
                <a:cs typeface="B Nazanin" panose="00000400000000000000" pitchFamily="2" charset="-78"/>
              </a:rPr>
              <a:t> ، تكنولوژي توليد </a:t>
            </a:r>
            <a:r>
              <a:rPr lang="en-US" sz="2000" dirty="0">
                <a:cs typeface="B Nazanin" panose="00000400000000000000" pitchFamily="2" charset="-78"/>
              </a:rPr>
              <a:t>T</a:t>
            </a:r>
            <a:r>
              <a:rPr lang="ar-SA" sz="2000" dirty="0">
                <a:cs typeface="B Nazanin" panose="00000400000000000000" pitchFamily="2" charset="-78"/>
              </a:rPr>
              <a:t> ، انتظارات و </a:t>
            </a:r>
            <a:r>
              <a:rPr lang="ar-SA" sz="2000" dirty="0" smtClean="0">
                <a:cs typeface="B Nazanin" panose="00000400000000000000" pitchFamily="2" charset="-78"/>
              </a:rPr>
              <a:t>....</a:t>
            </a:r>
            <a:r>
              <a:rPr lang="fa-IR" sz="2000" dirty="0" smtClean="0">
                <a:cs typeface="B Nazanin" panose="00000400000000000000" pitchFamily="2" charset="-78"/>
              </a:rPr>
              <a:t> خواهد داشت.</a:t>
            </a:r>
          </a:p>
          <a:p>
            <a:pPr algn="r" rtl="1"/>
            <a:r>
              <a:rPr lang="ar-SA" sz="2000" dirty="0">
                <a:cs typeface="B Nazanin" panose="00000400000000000000" pitchFamily="2" charset="-78"/>
              </a:rPr>
              <a:t>اگر بجز قيمت كالا ساير عوامل را ثابت فرض كنيم خواهيم داشت              </a:t>
            </a:r>
            <a:r>
              <a:rPr lang="ar-SA" sz="2000" dirty="0" smtClean="0">
                <a:cs typeface="B Nazanin" panose="00000400000000000000" pitchFamily="2" charset="-78"/>
              </a:rPr>
              <a:t>(</a:t>
            </a:r>
            <a:r>
              <a:rPr lang="en-US" sz="2000" dirty="0">
                <a:cs typeface="B Nazanin" panose="00000400000000000000" pitchFamily="2" charset="-78"/>
              </a:rPr>
              <a:t>Q</a:t>
            </a:r>
            <a:r>
              <a:rPr lang="en-US" sz="2000" baseline="-25000" dirty="0">
                <a:cs typeface="B Nazanin" panose="00000400000000000000" pitchFamily="2" charset="-78"/>
              </a:rPr>
              <a:t>X</a:t>
            </a:r>
            <a:r>
              <a:rPr lang="en-US" sz="2000" baseline="30000" dirty="0">
                <a:cs typeface="B Nazanin" panose="00000400000000000000" pitchFamily="2" charset="-78"/>
              </a:rPr>
              <a:t>S</a:t>
            </a:r>
            <a:r>
              <a:rPr lang="en-US" sz="2000" dirty="0">
                <a:cs typeface="B Nazanin" panose="00000400000000000000" pitchFamily="2" charset="-78"/>
              </a:rPr>
              <a:t>=F(P</a:t>
            </a:r>
            <a:r>
              <a:rPr lang="en-US" sz="2000" baseline="-25000" dirty="0">
                <a:cs typeface="B Nazanin" panose="00000400000000000000" pitchFamily="2" charset="-78"/>
              </a:rPr>
              <a:t>X</a:t>
            </a:r>
            <a:r>
              <a:rPr lang="en-US" sz="2000" dirty="0">
                <a:cs typeface="B Nazanin" panose="00000400000000000000" pitchFamily="2" charset="-78"/>
              </a:rPr>
              <a:t> </a:t>
            </a:r>
          </a:p>
          <a:p>
            <a:pPr algn="r" rtl="1"/>
            <a:r>
              <a:rPr lang="ar-SA" sz="2000" dirty="0">
                <a:cs typeface="B Nazanin" panose="00000400000000000000" pitchFamily="2" charset="-78"/>
              </a:rPr>
              <a:t>كه به اين رابطه تابع عرضه اطلاق مي شود . بنابراين تابع عرضه تابعي است كه رابطه مقدار عرضه يك كالا و قيمت كالا را با فرض ثابت بودت ساير عوامل نشان مي دهد . </a:t>
            </a:r>
            <a:r>
              <a:rPr lang="fa-IR" sz="2000" dirty="0" smtClean="0">
                <a:cs typeface="B Nazanin" panose="00000400000000000000" pitchFamily="2" charset="-78"/>
              </a:rPr>
              <a:t> </a:t>
            </a:r>
            <a:r>
              <a:rPr lang="fa-IR" sz="2000" dirty="0" smtClean="0">
                <a:solidFill>
                  <a:srgbClr val="FF0000"/>
                </a:solidFill>
                <a:cs typeface="B Nazanin" panose="00000400000000000000" pitchFamily="2" charset="-78"/>
              </a:rPr>
              <a:t>خط عرضه شیب مثبت دارد. </a:t>
            </a:r>
            <a:endParaRPr lang="fa-IR" sz="2000" b="1" dirty="0" smtClean="0">
              <a:solidFill>
                <a:srgbClr val="FF0000"/>
              </a:solidFill>
              <a:latin typeface="ArialMT"/>
              <a:cs typeface="B Nazanin" panose="00000400000000000000" pitchFamily="2" charset="-78"/>
            </a:endParaRPr>
          </a:p>
          <a:p>
            <a:pPr algn="r"/>
            <a:endParaRPr lang="fa-IR" sz="2000" b="1" dirty="0" smtClean="0">
              <a:solidFill>
                <a:srgbClr val="FF0000"/>
              </a:solidFill>
              <a:latin typeface="ArialMT"/>
              <a:cs typeface="B Nazanin" panose="00000400000000000000" pitchFamily="2" charset="-78"/>
            </a:endParaRPr>
          </a:p>
          <a:p>
            <a:pPr algn="r"/>
            <a:r>
              <a:rPr lang="fa-IR" b="1" dirty="0" smtClean="0">
                <a:solidFill>
                  <a:srgbClr val="FF0000"/>
                </a:solidFill>
                <a:latin typeface="ArialMT"/>
              </a:rPr>
              <a:t>قانون عرضه :</a:t>
            </a:r>
            <a:endParaRPr lang="en-US" b="1" dirty="0" smtClean="0">
              <a:solidFill>
                <a:srgbClr val="FF0000"/>
              </a:solidFill>
              <a:latin typeface="ArialMT"/>
            </a:endParaRPr>
          </a:p>
          <a:p>
            <a:pPr algn="r"/>
            <a:r>
              <a:rPr lang="fa-IR" sz="2000" dirty="0" smtClean="0">
                <a:latin typeface="ArialMT"/>
                <a:cs typeface="B Nazanin" panose="00000400000000000000" pitchFamily="2" charset="-78"/>
              </a:rPr>
              <a:t>يک </a:t>
            </a:r>
            <a:r>
              <a:rPr lang="fa-IR" sz="2000" dirty="0">
                <a:latin typeface="ArialMT"/>
                <a:cs typeface="B Nazanin" panose="00000400000000000000" pitchFamily="2" charset="-78"/>
              </a:rPr>
              <a:t>رابطه مثبت بين مقدار عرضه کالا و قيمت آن وجود دارد. </a:t>
            </a:r>
            <a:r>
              <a:rPr lang="fa-IR" sz="2000" dirty="0" smtClean="0">
                <a:latin typeface="ArialMT"/>
                <a:cs typeface="B Nazanin" panose="00000400000000000000" pitchFamily="2" charset="-78"/>
              </a:rPr>
              <a:t>اين عبارت </a:t>
            </a:r>
            <a:r>
              <a:rPr lang="fa-IR" sz="2000" dirty="0">
                <a:latin typeface="ArialMT"/>
                <a:cs typeface="B Nazanin" panose="00000400000000000000" pitchFamily="2" charset="-78"/>
              </a:rPr>
              <a:t>به » قانون عرضه « شهرت دارد و اگر اطلاعات فوق </a:t>
            </a:r>
            <a:r>
              <a:rPr lang="fa-IR" sz="2000" dirty="0" smtClean="0">
                <a:latin typeface="ArialMT"/>
                <a:cs typeface="B Nazanin" panose="00000400000000000000" pitchFamily="2" charset="-78"/>
              </a:rPr>
              <a:t>يا جدول </a:t>
            </a:r>
            <a:r>
              <a:rPr lang="fa-IR" sz="2000" dirty="0">
                <a:latin typeface="ArialMT"/>
                <a:cs typeface="B Nazanin" panose="00000400000000000000" pitchFamily="2" charset="-78"/>
              </a:rPr>
              <a:t>عرضه را به وسيله منحنی رسم کنيم ، آنچه که به دست می </a:t>
            </a:r>
            <a:r>
              <a:rPr lang="fa-IR" sz="2000" dirty="0" smtClean="0">
                <a:latin typeface="ArialMT"/>
                <a:cs typeface="B Nazanin" panose="00000400000000000000" pitchFamily="2" charset="-78"/>
              </a:rPr>
              <a:t>آيد» </a:t>
            </a:r>
            <a:r>
              <a:rPr lang="fa-IR" sz="2000" dirty="0">
                <a:latin typeface="ArialMT"/>
                <a:cs typeface="B Nazanin" panose="00000400000000000000" pitchFamily="2" charset="-78"/>
              </a:rPr>
              <a:t>منحنی عرضه « خوانده می شود. منحنی عرضه شيب مثبت دارد.</a:t>
            </a:r>
            <a:br>
              <a:rPr lang="fa-IR" sz="2000" dirty="0">
                <a:latin typeface="ArialMT"/>
                <a:cs typeface="B Nazanin" panose="00000400000000000000" pitchFamily="2" charset="-78"/>
              </a:rPr>
            </a:br>
            <a:endParaRPr lang="en-US" sz="2000" dirty="0">
              <a:cs typeface="B Nazanin" panose="00000400000000000000" pitchFamily="2" charset="-78"/>
            </a:endParaRPr>
          </a:p>
        </p:txBody>
      </p:sp>
    </p:spTree>
    <p:extLst>
      <p:ext uri="{BB962C8B-B14F-4D97-AF65-F5344CB8AC3E}">
        <p14:creationId xmlns:p14="http://schemas.microsoft.com/office/powerpoint/2010/main" val="39508848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01755" y="1255594"/>
            <a:ext cx="7369791" cy="4620560"/>
          </a:xfrm>
          <a:prstGeom prst="rect">
            <a:avLst/>
          </a:prstGeom>
        </p:spPr>
        <p:txBody>
          <a:bodyPr wrap="square">
            <a:spAutoFit/>
          </a:bodyPr>
          <a:lstStyle/>
          <a:p>
            <a:pPr indent="-6350" algn="r" rtl="1">
              <a:lnSpc>
                <a:spcPct val="107000"/>
              </a:lnSpc>
              <a:spcAft>
                <a:spcPts val="15"/>
              </a:spcAft>
            </a:pPr>
            <a:r>
              <a:rPr lang="ar-SA" sz="2400" b="1" dirty="0">
                <a:solidFill>
                  <a:srgbClr val="FF0000"/>
                </a:solidFill>
                <a:latin typeface="B Nazanin" panose="00000400000000000000" pitchFamily="2" charset="-78"/>
                <a:ea typeface="B Nazanin" panose="00000400000000000000" pitchFamily="2" charset="-78"/>
                <a:cs typeface="B Nazanin" panose="00000400000000000000" pitchFamily="2" charset="-78"/>
              </a:rPr>
              <a:t>تغيير در عرضه به دو دسته تقسيم مي شود :   </a:t>
            </a:r>
            <a:endParaRPr lang="en-US" sz="2400" b="1" dirty="0">
              <a:solidFill>
                <a:srgbClr val="FF0000"/>
              </a:solidFill>
              <a:latin typeface="B Nazanin" panose="00000400000000000000" pitchFamily="2" charset="-78"/>
              <a:ea typeface="B Nazanin" panose="00000400000000000000" pitchFamily="2" charset="-78"/>
              <a:cs typeface="B Nazanin" panose="00000400000000000000" pitchFamily="2" charset="-78"/>
            </a:endParaRPr>
          </a:p>
          <a:p>
            <a:pPr marR="134620" lvl="0" algn="r" rtl="1" fontAlgn="base">
              <a:lnSpc>
                <a:spcPct val="107000"/>
              </a:lnSpc>
              <a:spcBef>
                <a:spcPts val="0"/>
              </a:spcBef>
              <a:spcAft>
                <a:spcPts val="25"/>
              </a:spcAft>
              <a:buClr>
                <a:srgbClr val="000000"/>
              </a:buClr>
              <a:buSzPts val="1300"/>
            </a:pPr>
            <a:r>
              <a:rPr lang="fa-IR" sz="2000" b="1" dirty="0" smtClean="0">
                <a:solidFill>
                  <a:srgbClr val="FF0000"/>
                </a:solidFill>
                <a:uFill>
                  <a:solidFill>
                    <a:srgbClr val="000000"/>
                  </a:solidFill>
                </a:uFill>
                <a:latin typeface="B Nazanin" panose="00000400000000000000" pitchFamily="2" charset="-78"/>
                <a:ea typeface="B Nazanin" panose="00000400000000000000" pitchFamily="2" charset="-78"/>
                <a:cs typeface="B Nazanin" panose="00000400000000000000" pitchFamily="2" charset="-78"/>
              </a:rPr>
              <a:t>1. </a:t>
            </a:r>
            <a:r>
              <a:rPr lang="ar-SA" sz="2000" b="1" dirty="0" smtClean="0">
                <a:solidFill>
                  <a:srgbClr val="FF0000"/>
                </a:solidFill>
                <a:uFill>
                  <a:solidFill>
                    <a:srgbClr val="000000"/>
                  </a:solidFill>
                </a:uFill>
                <a:latin typeface="B Nazanin" panose="00000400000000000000" pitchFamily="2" charset="-78"/>
                <a:ea typeface="B Nazanin" panose="00000400000000000000" pitchFamily="2" charset="-78"/>
                <a:cs typeface="B Nazanin" panose="00000400000000000000" pitchFamily="2" charset="-78"/>
              </a:rPr>
              <a:t>تغيير </a:t>
            </a:r>
            <a:r>
              <a:rPr lang="ar-SA" sz="2000" b="1" dirty="0">
                <a:solidFill>
                  <a:srgbClr val="FF0000"/>
                </a:solidFill>
                <a:uFill>
                  <a:solidFill>
                    <a:srgbClr val="000000"/>
                  </a:solidFill>
                </a:uFill>
                <a:latin typeface="B Nazanin" panose="00000400000000000000" pitchFamily="2" charset="-78"/>
                <a:ea typeface="B Nazanin" panose="00000400000000000000" pitchFamily="2" charset="-78"/>
                <a:cs typeface="B Nazanin" panose="00000400000000000000" pitchFamily="2" charset="-78"/>
              </a:rPr>
              <a:t>در مقدار عرضه :  </a:t>
            </a:r>
            <a:endParaRPr lang="en-US" sz="2000" b="1" dirty="0">
              <a:solidFill>
                <a:srgbClr val="FF0000"/>
              </a:solidFill>
              <a:uFill>
                <a:solidFill>
                  <a:srgbClr val="000000"/>
                </a:solidFill>
              </a:uFill>
              <a:latin typeface="B Nazanin" panose="00000400000000000000" pitchFamily="2" charset="-78"/>
              <a:ea typeface="B Nazanin" panose="00000400000000000000" pitchFamily="2" charset="-78"/>
              <a:cs typeface="B Nazanin" panose="00000400000000000000" pitchFamily="2" charset="-78"/>
            </a:endParaRPr>
          </a:p>
          <a:p>
            <a:pPr indent="3175" algn="just" rtl="1">
              <a:lnSpc>
                <a:spcPct val="105000"/>
              </a:lnSpc>
              <a:spcAft>
                <a:spcPts val="25"/>
              </a:spcAft>
            </a:pPr>
            <a:r>
              <a:rPr lang="ar-SA" sz="2000" dirty="0">
                <a:solidFill>
                  <a:srgbClr val="000000"/>
                </a:solidFill>
                <a:latin typeface="B Nazanin" panose="00000400000000000000" pitchFamily="2" charset="-78"/>
                <a:ea typeface="B Nazanin" panose="00000400000000000000" pitchFamily="2" charset="-78"/>
                <a:cs typeface="B Nazanin" panose="00000400000000000000" pitchFamily="2" charset="-78"/>
              </a:rPr>
              <a:t>تغيير در مقدار عرضه كه به دليل تغيير در قيمت كالا صورت مي گيرد و با حركت در روي منحني عرضه نشان داده مي شود مثلا با افزايش قيمت از </a:t>
            </a:r>
            <a:r>
              <a:rPr lang="en-US" sz="2000" dirty="0">
                <a:solidFill>
                  <a:srgbClr val="000000"/>
                </a:solidFill>
                <a:latin typeface="B Nazanin" panose="00000400000000000000" pitchFamily="2" charset="-78"/>
                <a:ea typeface="B Nazanin" panose="00000400000000000000" pitchFamily="2" charset="-78"/>
                <a:cs typeface="B Nazanin" panose="00000400000000000000" pitchFamily="2" charset="-78"/>
              </a:rPr>
              <a:t>2</a:t>
            </a:r>
            <a:r>
              <a:rPr lang="ar-SA" sz="2000" dirty="0">
                <a:solidFill>
                  <a:srgbClr val="000000"/>
                </a:solidFill>
                <a:latin typeface="B Nazanin" panose="00000400000000000000" pitchFamily="2" charset="-78"/>
                <a:ea typeface="B Nazanin" panose="00000400000000000000" pitchFamily="2" charset="-78"/>
                <a:cs typeface="B Nazanin" panose="00000400000000000000" pitchFamily="2" charset="-78"/>
              </a:rPr>
              <a:t> به </a:t>
            </a:r>
            <a:r>
              <a:rPr lang="en-US" sz="2000" dirty="0">
                <a:solidFill>
                  <a:srgbClr val="000000"/>
                </a:solidFill>
                <a:latin typeface="B Nazanin" panose="00000400000000000000" pitchFamily="2" charset="-78"/>
                <a:ea typeface="B Nazanin" panose="00000400000000000000" pitchFamily="2" charset="-78"/>
                <a:cs typeface="B Nazanin" panose="00000400000000000000" pitchFamily="2" charset="-78"/>
              </a:rPr>
              <a:t>3</a:t>
            </a:r>
            <a:r>
              <a:rPr lang="ar-SA" sz="2000" dirty="0">
                <a:solidFill>
                  <a:srgbClr val="000000"/>
                </a:solidFill>
                <a:latin typeface="B Nazanin" panose="00000400000000000000" pitchFamily="2" charset="-78"/>
                <a:ea typeface="B Nazanin" panose="00000400000000000000" pitchFamily="2" charset="-78"/>
                <a:cs typeface="B Nazanin" panose="00000400000000000000" pitchFamily="2" charset="-78"/>
              </a:rPr>
              <a:t> در مثال قبل مقدار عرضه از </a:t>
            </a:r>
            <a:r>
              <a:rPr lang="fa-IR" sz="2000" dirty="0" smtClean="0">
                <a:solidFill>
                  <a:srgbClr val="000000"/>
                </a:solidFill>
                <a:latin typeface="B Nazanin" panose="00000400000000000000" pitchFamily="2" charset="-78"/>
                <a:ea typeface="B Nazanin" panose="00000400000000000000" pitchFamily="2" charset="-78"/>
                <a:cs typeface="B Nazanin" panose="00000400000000000000" pitchFamily="2" charset="-78"/>
              </a:rPr>
              <a:t>0</a:t>
            </a:r>
            <a:r>
              <a:rPr lang="ar-SA" sz="2000" dirty="0" smtClean="0">
                <a:solidFill>
                  <a:srgbClr val="000000"/>
                </a:solidFill>
                <a:latin typeface="B Nazanin" panose="00000400000000000000" pitchFamily="2" charset="-78"/>
                <a:ea typeface="B Nazanin" panose="00000400000000000000" pitchFamily="2" charset="-78"/>
                <a:cs typeface="B Nazanin" panose="00000400000000000000" pitchFamily="2" charset="-78"/>
              </a:rPr>
              <a:t> </a:t>
            </a:r>
            <a:r>
              <a:rPr lang="ar-SA" sz="2000" dirty="0">
                <a:solidFill>
                  <a:srgbClr val="000000"/>
                </a:solidFill>
                <a:latin typeface="B Nazanin" panose="00000400000000000000" pitchFamily="2" charset="-78"/>
                <a:ea typeface="B Nazanin" panose="00000400000000000000" pitchFamily="2" charset="-78"/>
                <a:cs typeface="B Nazanin" panose="00000400000000000000" pitchFamily="2" charset="-78"/>
              </a:rPr>
              <a:t>به </a:t>
            </a:r>
            <a:r>
              <a:rPr lang="fa-IR" sz="2000" dirty="0" smtClean="0">
                <a:solidFill>
                  <a:srgbClr val="000000"/>
                </a:solidFill>
                <a:latin typeface="B Nazanin" panose="00000400000000000000" pitchFamily="2" charset="-78"/>
                <a:ea typeface="B Nazanin" panose="00000400000000000000" pitchFamily="2" charset="-78"/>
                <a:cs typeface="B Nazanin" panose="00000400000000000000" pitchFamily="2" charset="-78"/>
              </a:rPr>
              <a:t>20</a:t>
            </a:r>
            <a:r>
              <a:rPr lang="ar-SA" sz="2000" dirty="0" smtClean="0">
                <a:solidFill>
                  <a:srgbClr val="000000"/>
                </a:solidFill>
                <a:latin typeface="B Nazanin" panose="00000400000000000000" pitchFamily="2" charset="-78"/>
                <a:ea typeface="B Nazanin" panose="00000400000000000000" pitchFamily="2" charset="-78"/>
                <a:cs typeface="B Nazanin" panose="00000400000000000000" pitchFamily="2" charset="-78"/>
              </a:rPr>
              <a:t> </a:t>
            </a:r>
            <a:r>
              <a:rPr lang="ar-SA" sz="2000" dirty="0">
                <a:solidFill>
                  <a:srgbClr val="000000"/>
                </a:solidFill>
                <a:latin typeface="B Nazanin" panose="00000400000000000000" pitchFamily="2" charset="-78"/>
                <a:ea typeface="B Nazanin" panose="00000400000000000000" pitchFamily="2" charset="-78"/>
                <a:cs typeface="B Nazanin" panose="00000400000000000000" pitchFamily="2" charset="-78"/>
              </a:rPr>
              <a:t>افزايش مي يابد  </a:t>
            </a:r>
            <a:endParaRPr lang="en-US" sz="2000" dirty="0">
              <a:solidFill>
                <a:srgbClr val="000000"/>
              </a:solidFill>
              <a:latin typeface="B Nazanin" panose="00000400000000000000" pitchFamily="2" charset="-78"/>
              <a:ea typeface="B Nazanin" panose="00000400000000000000" pitchFamily="2" charset="-78"/>
              <a:cs typeface="B Nazanin" panose="00000400000000000000" pitchFamily="2" charset="-78"/>
            </a:endParaRPr>
          </a:p>
          <a:p>
            <a:pPr marR="134620" lvl="0" algn="r" rtl="1" fontAlgn="base">
              <a:lnSpc>
                <a:spcPct val="107000"/>
              </a:lnSpc>
              <a:spcBef>
                <a:spcPts val="0"/>
              </a:spcBef>
              <a:spcAft>
                <a:spcPts val="25"/>
              </a:spcAft>
              <a:buClr>
                <a:srgbClr val="000000"/>
              </a:buClr>
              <a:buSzPts val="1300"/>
            </a:pPr>
            <a:endParaRPr lang="fa-IR" b="1" dirty="0">
              <a:solidFill>
                <a:srgbClr val="FF0000"/>
              </a:solidFill>
              <a:uFill>
                <a:solidFill>
                  <a:srgbClr val="000000"/>
                </a:solidFill>
              </a:uFill>
              <a:latin typeface="B Nazanin" panose="00000400000000000000" pitchFamily="2" charset="-78"/>
              <a:ea typeface="B Nazanin" panose="00000400000000000000" pitchFamily="2" charset="-78"/>
              <a:cs typeface="B Nazanin" panose="00000400000000000000" pitchFamily="2" charset="-78"/>
            </a:endParaRPr>
          </a:p>
          <a:p>
            <a:pPr marR="134620" lvl="0" algn="r" rtl="1" fontAlgn="base">
              <a:lnSpc>
                <a:spcPct val="107000"/>
              </a:lnSpc>
              <a:spcBef>
                <a:spcPts val="0"/>
              </a:spcBef>
              <a:spcAft>
                <a:spcPts val="25"/>
              </a:spcAft>
              <a:buClr>
                <a:srgbClr val="000000"/>
              </a:buClr>
              <a:buSzPts val="1300"/>
            </a:pPr>
            <a:endParaRPr lang="fa-IR" b="1" dirty="0" smtClean="0">
              <a:solidFill>
                <a:srgbClr val="FF0000"/>
              </a:solidFill>
              <a:uFill>
                <a:solidFill>
                  <a:srgbClr val="000000"/>
                </a:solidFill>
              </a:uFill>
              <a:latin typeface="B Nazanin" panose="00000400000000000000" pitchFamily="2" charset="-78"/>
              <a:ea typeface="B Nazanin" panose="00000400000000000000" pitchFamily="2" charset="-78"/>
              <a:cs typeface="B Nazanin" panose="00000400000000000000" pitchFamily="2" charset="-78"/>
            </a:endParaRPr>
          </a:p>
          <a:p>
            <a:pPr marR="134620" lvl="0" algn="r" rtl="1" fontAlgn="base">
              <a:lnSpc>
                <a:spcPct val="107000"/>
              </a:lnSpc>
              <a:spcBef>
                <a:spcPts val="0"/>
              </a:spcBef>
              <a:spcAft>
                <a:spcPts val="25"/>
              </a:spcAft>
              <a:buClr>
                <a:srgbClr val="000000"/>
              </a:buClr>
              <a:buSzPts val="1300"/>
            </a:pPr>
            <a:endParaRPr lang="fa-IR" b="1" dirty="0">
              <a:solidFill>
                <a:srgbClr val="FF0000"/>
              </a:solidFill>
              <a:uFill>
                <a:solidFill>
                  <a:srgbClr val="000000"/>
                </a:solidFill>
              </a:uFill>
              <a:latin typeface="B Nazanin" panose="00000400000000000000" pitchFamily="2" charset="-78"/>
              <a:ea typeface="B Nazanin" panose="00000400000000000000" pitchFamily="2" charset="-78"/>
              <a:cs typeface="B Nazanin" panose="00000400000000000000" pitchFamily="2" charset="-78"/>
            </a:endParaRPr>
          </a:p>
          <a:p>
            <a:pPr marR="134620" lvl="0" algn="r" rtl="1" fontAlgn="base">
              <a:lnSpc>
                <a:spcPct val="107000"/>
              </a:lnSpc>
              <a:spcBef>
                <a:spcPts val="0"/>
              </a:spcBef>
              <a:spcAft>
                <a:spcPts val="25"/>
              </a:spcAft>
              <a:buClr>
                <a:srgbClr val="000000"/>
              </a:buClr>
              <a:buSzPts val="1300"/>
            </a:pPr>
            <a:r>
              <a:rPr lang="fa-IR" sz="2000" b="1" dirty="0" smtClean="0">
                <a:solidFill>
                  <a:srgbClr val="FF0000"/>
                </a:solidFill>
                <a:uFill>
                  <a:solidFill>
                    <a:srgbClr val="000000"/>
                  </a:solidFill>
                </a:uFill>
                <a:latin typeface="B Nazanin" panose="00000400000000000000" pitchFamily="2" charset="-78"/>
                <a:ea typeface="B Nazanin" panose="00000400000000000000" pitchFamily="2" charset="-78"/>
                <a:cs typeface="B Nazanin" panose="00000400000000000000" pitchFamily="2" charset="-78"/>
              </a:rPr>
              <a:t>2. ت</a:t>
            </a:r>
            <a:r>
              <a:rPr lang="ar-SA" sz="2000" b="1" dirty="0" smtClean="0">
                <a:solidFill>
                  <a:srgbClr val="FF0000"/>
                </a:solidFill>
                <a:uFill>
                  <a:solidFill>
                    <a:srgbClr val="000000"/>
                  </a:solidFill>
                </a:uFill>
                <a:latin typeface="B Nazanin" panose="00000400000000000000" pitchFamily="2" charset="-78"/>
                <a:ea typeface="B Nazanin" panose="00000400000000000000" pitchFamily="2" charset="-78"/>
                <a:cs typeface="B Nazanin" panose="00000400000000000000" pitchFamily="2" charset="-78"/>
              </a:rPr>
              <a:t>غيير </a:t>
            </a:r>
            <a:r>
              <a:rPr lang="ar-SA" sz="2000" b="1" dirty="0">
                <a:solidFill>
                  <a:srgbClr val="FF0000"/>
                </a:solidFill>
                <a:uFill>
                  <a:solidFill>
                    <a:srgbClr val="000000"/>
                  </a:solidFill>
                </a:uFill>
                <a:latin typeface="B Nazanin" panose="00000400000000000000" pitchFamily="2" charset="-78"/>
                <a:ea typeface="B Nazanin" panose="00000400000000000000" pitchFamily="2" charset="-78"/>
                <a:cs typeface="B Nazanin" panose="00000400000000000000" pitchFamily="2" charset="-78"/>
              </a:rPr>
              <a:t>در عرضه : </a:t>
            </a:r>
            <a:r>
              <a:rPr lang="ar-SA" sz="2000" b="1" dirty="0">
                <a:solidFill>
                  <a:srgbClr val="FF0000"/>
                </a:solidFill>
                <a:uFill>
                  <a:solidFill>
                    <a:srgbClr val="000000"/>
                  </a:solidFill>
                </a:uFill>
                <a:latin typeface="B Nazanin" panose="00000400000000000000" pitchFamily="2" charset="-78"/>
                <a:ea typeface="Times New Roman" panose="02020603050405020304" pitchFamily="18" charset="0"/>
                <a:cs typeface="Times New Roman" panose="02020603050405020304" pitchFamily="18" charset="0"/>
              </a:rPr>
              <a:t> </a:t>
            </a:r>
            <a:endParaRPr lang="en-US" sz="2000" b="1" dirty="0">
              <a:solidFill>
                <a:srgbClr val="FF0000"/>
              </a:solidFill>
              <a:uFill>
                <a:solidFill>
                  <a:srgbClr val="000000"/>
                </a:solidFill>
              </a:uFill>
              <a:latin typeface="B Nazanin" panose="00000400000000000000" pitchFamily="2" charset="-78"/>
              <a:ea typeface="B Nazanin" panose="00000400000000000000" pitchFamily="2" charset="-78"/>
              <a:cs typeface="B Nazanin" panose="00000400000000000000" pitchFamily="2" charset="-78"/>
            </a:endParaRPr>
          </a:p>
          <a:p>
            <a:pPr indent="3175" algn="just" rtl="1">
              <a:lnSpc>
                <a:spcPct val="105000"/>
              </a:lnSpc>
              <a:spcAft>
                <a:spcPts val="25"/>
              </a:spcAft>
            </a:pPr>
            <a:r>
              <a:rPr lang="ar-SA" sz="2000" dirty="0">
                <a:solidFill>
                  <a:srgbClr val="000000"/>
                </a:solidFill>
                <a:latin typeface="B Nazanin" panose="00000400000000000000" pitchFamily="2" charset="-78"/>
                <a:ea typeface="B Nazanin" panose="00000400000000000000" pitchFamily="2" charset="-78"/>
                <a:cs typeface="B Nazanin" panose="00000400000000000000" pitchFamily="2" charset="-78"/>
              </a:rPr>
              <a:t>به دليل تغيير در عواملي بجزء قيمت كالا صورت مي گيرد به عبارت ديگر عواملي كه در رسم منحني عرضه ثابت نگه داشته ايم مثل هزينه هاي توليد ، تكنولوژي و .... كه اگر اين عوامل تغييركنند باعث جابجائي منحني عرضه مي گردند . اين تغييرات به تغيير در عرضه معروف است .  </a:t>
            </a:r>
            <a:endParaRPr lang="fa-IR" sz="2000" dirty="0" smtClean="0">
              <a:solidFill>
                <a:srgbClr val="000000"/>
              </a:solidFill>
              <a:latin typeface="B Nazanin" panose="00000400000000000000" pitchFamily="2" charset="-78"/>
              <a:ea typeface="B Nazanin" panose="00000400000000000000" pitchFamily="2" charset="-78"/>
              <a:cs typeface="B Nazanin" panose="00000400000000000000" pitchFamily="2" charset="-78"/>
            </a:endParaRPr>
          </a:p>
          <a:p>
            <a:pPr indent="3175" algn="just" rtl="1">
              <a:lnSpc>
                <a:spcPct val="105000"/>
              </a:lnSpc>
              <a:spcAft>
                <a:spcPts val="25"/>
              </a:spcAft>
            </a:pPr>
            <a:endParaRPr lang="en-US" sz="2000" dirty="0">
              <a:solidFill>
                <a:srgbClr val="000000"/>
              </a:solidFill>
              <a:latin typeface="B Nazanin" panose="00000400000000000000" pitchFamily="2" charset="-78"/>
              <a:ea typeface="B Nazanin" panose="00000400000000000000" pitchFamily="2" charset="-78"/>
              <a:cs typeface="B Nazanin" panose="00000400000000000000" pitchFamily="2" charset="-78"/>
            </a:endParaRPr>
          </a:p>
        </p:txBody>
      </p:sp>
      <p:graphicFrame>
        <p:nvGraphicFramePr>
          <p:cNvPr id="5" name="Table 4"/>
          <p:cNvGraphicFramePr>
            <a:graphicFrameLocks noGrp="1"/>
          </p:cNvGraphicFramePr>
          <p:nvPr>
            <p:extLst>
              <p:ext uri="{D42A27DB-BD31-4B8C-83A1-F6EECF244321}">
                <p14:modId xmlns:p14="http://schemas.microsoft.com/office/powerpoint/2010/main" val="3498767112"/>
              </p:ext>
            </p:extLst>
          </p:nvPr>
        </p:nvGraphicFramePr>
        <p:xfrm>
          <a:off x="4284821" y="2729552"/>
          <a:ext cx="1382395" cy="1331160"/>
        </p:xfrm>
        <a:graphic>
          <a:graphicData uri="http://schemas.openxmlformats.org/drawingml/2006/table">
            <a:tbl>
              <a:tblPr firstRow="1" firstCol="1" bandRow="1">
                <a:tableStyleId>{5C22544A-7EE6-4342-B048-85BDC9FD1C3A}</a:tableStyleId>
              </a:tblPr>
              <a:tblGrid>
                <a:gridCol w="690245">
                  <a:extLst>
                    <a:ext uri="{9D8B030D-6E8A-4147-A177-3AD203B41FA5}">
                      <a16:colId xmlns:a16="http://schemas.microsoft.com/office/drawing/2014/main" val="1275045431"/>
                    </a:ext>
                  </a:extLst>
                </a:gridCol>
                <a:gridCol w="692150">
                  <a:extLst>
                    <a:ext uri="{9D8B030D-6E8A-4147-A177-3AD203B41FA5}">
                      <a16:colId xmlns:a16="http://schemas.microsoft.com/office/drawing/2014/main" val="807283074"/>
                    </a:ext>
                  </a:extLst>
                </a:gridCol>
              </a:tblGrid>
              <a:tr h="266232">
                <a:tc>
                  <a:txBody>
                    <a:bodyPr/>
                    <a:lstStyle/>
                    <a:p>
                      <a:pPr marL="0" marR="2540" indent="0" algn="ctr" rtl="0">
                        <a:lnSpc>
                          <a:spcPct val="107000"/>
                        </a:lnSpc>
                        <a:spcBef>
                          <a:spcPts val="0"/>
                        </a:spcBef>
                        <a:spcAft>
                          <a:spcPts val="0"/>
                        </a:spcAft>
                      </a:pPr>
                      <a:r>
                        <a:rPr lang="en-US" sz="1000">
                          <a:effectLst/>
                        </a:rPr>
                        <a:t>Px </a:t>
                      </a:r>
                      <a:endParaRPr lang="en-US" sz="1300">
                        <a:solidFill>
                          <a:srgbClr val="000000"/>
                        </a:solidFill>
                        <a:effectLst/>
                        <a:latin typeface="B Nazanin" panose="00000400000000000000" pitchFamily="2" charset="-78"/>
                        <a:ea typeface="B Nazanin" panose="00000400000000000000" pitchFamily="2" charset="-78"/>
                        <a:cs typeface="B Nazanin" panose="00000400000000000000" pitchFamily="2" charset="-78"/>
                      </a:endParaRPr>
                    </a:p>
                  </a:txBody>
                  <a:tcPr marL="73025" marR="73025" marT="31115" marB="3810" anchor="b"/>
                </a:tc>
                <a:tc>
                  <a:txBody>
                    <a:bodyPr/>
                    <a:lstStyle/>
                    <a:p>
                      <a:pPr marL="1270" marR="0" indent="0" algn="ctr" rtl="0">
                        <a:lnSpc>
                          <a:spcPct val="107000"/>
                        </a:lnSpc>
                        <a:spcBef>
                          <a:spcPts val="0"/>
                        </a:spcBef>
                        <a:spcAft>
                          <a:spcPts val="0"/>
                        </a:spcAft>
                      </a:pPr>
                      <a:r>
                        <a:rPr lang="en-US" sz="1000">
                          <a:effectLst/>
                        </a:rPr>
                        <a:t>Qx </a:t>
                      </a:r>
                      <a:endParaRPr lang="en-US" sz="1300">
                        <a:solidFill>
                          <a:srgbClr val="000000"/>
                        </a:solidFill>
                        <a:effectLst/>
                        <a:latin typeface="B Nazanin" panose="00000400000000000000" pitchFamily="2" charset="-78"/>
                        <a:ea typeface="B Nazanin" panose="00000400000000000000" pitchFamily="2" charset="-78"/>
                        <a:cs typeface="B Nazanin" panose="00000400000000000000" pitchFamily="2" charset="-78"/>
                      </a:endParaRPr>
                    </a:p>
                  </a:txBody>
                  <a:tcPr marL="73025" marR="73025" marT="31115" marB="3810" anchor="b"/>
                </a:tc>
                <a:extLst>
                  <a:ext uri="{0D108BD9-81ED-4DB2-BD59-A6C34878D82A}">
                    <a16:rowId xmlns:a16="http://schemas.microsoft.com/office/drawing/2014/main" val="2024896367"/>
                  </a:ext>
                </a:extLst>
              </a:tr>
              <a:tr h="266232">
                <a:tc>
                  <a:txBody>
                    <a:bodyPr/>
                    <a:lstStyle/>
                    <a:p>
                      <a:pPr marL="0" marR="1270" indent="0" algn="ctr" rtl="0">
                        <a:lnSpc>
                          <a:spcPct val="107000"/>
                        </a:lnSpc>
                        <a:spcBef>
                          <a:spcPts val="0"/>
                        </a:spcBef>
                        <a:spcAft>
                          <a:spcPts val="0"/>
                        </a:spcAft>
                      </a:pPr>
                      <a:r>
                        <a:rPr lang="en-US" sz="1000">
                          <a:effectLst/>
                        </a:rPr>
                        <a:t>2 </a:t>
                      </a:r>
                      <a:endParaRPr lang="en-US" sz="1300">
                        <a:solidFill>
                          <a:srgbClr val="000000"/>
                        </a:solidFill>
                        <a:effectLst/>
                        <a:latin typeface="B Nazanin" panose="00000400000000000000" pitchFamily="2" charset="-78"/>
                        <a:ea typeface="B Nazanin" panose="00000400000000000000" pitchFamily="2" charset="-78"/>
                        <a:cs typeface="B Nazanin" panose="00000400000000000000" pitchFamily="2" charset="-78"/>
                      </a:endParaRPr>
                    </a:p>
                  </a:txBody>
                  <a:tcPr marL="73025" marR="73025" marT="31115" marB="3810"/>
                </a:tc>
                <a:tc>
                  <a:txBody>
                    <a:bodyPr/>
                    <a:lstStyle/>
                    <a:p>
                      <a:pPr marL="0" marR="0" indent="0" algn="ctr" rtl="0">
                        <a:lnSpc>
                          <a:spcPct val="107000"/>
                        </a:lnSpc>
                        <a:spcBef>
                          <a:spcPts val="0"/>
                        </a:spcBef>
                        <a:spcAft>
                          <a:spcPts val="0"/>
                        </a:spcAft>
                      </a:pPr>
                      <a:r>
                        <a:rPr lang="en-US" sz="1000">
                          <a:effectLst/>
                        </a:rPr>
                        <a:t>0 </a:t>
                      </a:r>
                      <a:endParaRPr lang="en-US" sz="1300">
                        <a:solidFill>
                          <a:srgbClr val="000000"/>
                        </a:solidFill>
                        <a:effectLst/>
                        <a:latin typeface="B Nazanin" panose="00000400000000000000" pitchFamily="2" charset="-78"/>
                        <a:ea typeface="B Nazanin" panose="00000400000000000000" pitchFamily="2" charset="-78"/>
                        <a:cs typeface="B Nazanin" panose="00000400000000000000" pitchFamily="2" charset="-78"/>
                      </a:endParaRPr>
                    </a:p>
                  </a:txBody>
                  <a:tcPr marL="73025" marR="73025" marT="31115" marB="3810"/>
                </a:tc>
                <a:extLst>
                  <a:ext uri="{0D108BD9-81ED-4DB2-BD59-A6C34878D82A}">
                    <a16:rowId xmlns:a16="http://schemas.microsoft.com/office/drawing/2014/main" val="3182582970"/>
                  </a:ext>
                </a:extLst>
              </a:tr>
              <a:tr h="266232">
                <a:tc>
                  <a:txBody>
                    <a:bodyPr/>
                    <a:lstStyle/>
                    <a:p>
                      <a:pPr marL="0" marR="1270" indent="0" algn="ctr" rtl="0">
                        <a:lnSpc>
                          <a:spcPct val="107000"/>
                        </a:lnSpc>
                        <a:spcBef>
                          <a:spcPts val="0"/>
                        </a:spcBef>
                        <a:spcAft>
                          <a:spcPts val="0"/>
                        </a:spcAft>
                      </a:pPr>
                      <a:r>
                        <a:rPr lang="en-US" sz="1000">
                          <a:effectLst/>
                        </a:rPr>
                        <a:t>3 </a:t>
                      </a:r>
                      <a:endParaRPr lang="en-US" sz="1300">
                        <a:solidFill>
                          <a:srgbClr val="000000"/>
                        </a:solidFill>
                        <a:effectLst/>
                        <a:latin typeface="B Nazanin" panose="00000400000000000000" pitchFamily="2" charset="-78"/>
                        <a:ea typeface="B Nazanin" panose="00000400000000000000" pitchFamily="2" charset="-78"/>
                        <a:cs typeface="B Nazanin" panose="00000400000000000000" pitchFamily="2" charset="-78"/>
                      </a:endParaRPr>
                    </a:p>
                  </a:txBody>
                  <a:tcPr marL="73025" marR="73025" marT="31115" marB="3810"/>
                </a:tc>
                <a:tc>
                  <a:txBody>
                    <a:bodyPr/>
                    <a:lstStyle/>
                    <a:p>
                      <a:pPr marL="0" marR="0" indent="0" algn="ctr" rtl="0">
                        <a:lnSpc>
                          <a:spcPct val="107000"/>
                        </a:lnSpc>
                        <a:spcBef>
                          <a:spcPts val="0"/>
                        </a:spcBef>
                        <a:spcAft>
                          <a:spcPts val="0"/>
                        </a:spcAft>
                      </a:pPr>
                      <a:r>
                        <a:rPr lang="en-US" sz="1000">
                          <a:effectLst/>
                        </a:rPr>
                        <a:t>20 </a:t>
                      </a:r>
                      <a:endParaRPr lang="en-US" sz="1300">
                        <a:solidFill>
                          <a:srgbClr val="000000"/>
                        </a:solidFill>
                        <a:effectLst/>
                        <a:latin typeface="B Nazanin" panose="00000400000000000000" pitchFamily="2" charset="-78"/>
                        <a:ea typeface="B Nazanin" panose="00000400000000000000" pitchFamily="2" charset="-78"/>
                        <a:cs typeface="B Nazanin" panose="00000400000000000000" pitchFamily="2" charset="-78"/>
                      </a:endParaRPr>
                    </a:p>
                  </a:txBody>
                  <a:tcPr marL="73025" marR="73025" marT="31115" marB="3810"/>
                </a:tc>
                <a:extLst>
                  <a:ext uri="{0D108BD9-81ED-4DB2-BD59-A6C34878D82A}">
                    <a16:rowId xmlns:a16="http://schemas.microsoft.com/office/drawing/2014/main" val="3993929602"/>
                  </a:ext>
                </a:extLst>
              </a:tr>
              <a:tr h="266232">
                <a:tc>
                  <a:txBody>
                    <a:bodyPr/>
                    <a:lstStyle/>
                    <a:p>
                      <a:pPr marL="0" marR="1270" indent="0" algn="ctr" rtl="0">
                        <a:lnSpc>
                          <a:spcPct val="107000"/>
                        </a:lnSpc>
                        <a:spcBef>
                          <a:spcPts val="0"/>
                        </a:spcBef>
                        <a:spcAft>
                          <a:spcPts val="0"/>
                        </a:spcAft>
                      </a:pPr>
                      <a:r>
                        <a:rPr lang="en-US" sz="1000">
                          <a:effectLst/>
                        </a:rPr>
                        <a:t>4 </a:t>
                      </a:r>
                      <a:endParaRPr lang="en-US" sz="1300">
                        <a:solidFill>
                          <a:srgbClr val="000000"/>
                        </a:solidFill>
                        <a:effectLst/>
                        <a:latin typeface="B Nazanin" panose="00000400000000000000" pitchFamily="2" charset="-78"/>
                        <a:ea typeface="B Nazanin" panose="00000400000000000000" pitchFamily="2" charset="-78"/>
                        <a:cs typeface="B Nazanin" panose="00000400000000000000" pitchFamily="2" charset="-78"/>
                      </a:endParaRPr>
                    </a:p>
                  </a:txBody>
                  <a:tcPr marL="73025" marR="73025" marT="31115" marB="3810"/>
                </a:tc>
                <a:tc>
                  <a:txBody>
                    <a:bodyPr/>
                    <a:lstStyle/>
                    <a:p>
                      <a:pPr marL="0" marR="0" indent="0" algn="ctr" rtl="0">
                        <a:lnSpc>
                          <a:spcPct val="107000"/>
                        </a:lnSpc>
                        <a:spcBef>
                          <a:spcPts val="0"/>
                        </a:spcBef>
                        <a:spcAft>
                          <a:spcPts val="0"/>
                        </a:spcAft>
                      </a:pPr>
                      <a:r>
                        <a:rPr lang="en-US" sz="1000">
                          <a:effectLst/>
                        </a:rPr>
                        <a:t>40 </a:t>
                      </a:r>
                      <a:endParaRPr lang="en-US" sz="1300">
                        <a:solidFill>
                          <a:srgbClr val="000000"/>
                        </a:solidFill>
                        <a:effectLst/>
                        <a:latin typeface="B Nazanin" panose="00000400000000000000" pitchFamily="2" charset="-78"/>
                        <a:ea typeface="B Nazanin" panose="00000400000000000000" pitchFamily="2" charset="-78"/>
                        <a:cs typeface="B Nazanin" panose="00000400000000000000" pitchFamily="2" charset="-78"/>
                      </a:endParaRPr>
                    </a:p>
                  </a:txBody>
                  <a:tcPr marL="73025" marR="73025" marT="31115" marB="3810"/>
                </a:tc>
                <a:extLst>
                  <a:ext uri="{0D108BD9-81ED-4DB2-BD59-A6C34878D82A}">
                    <a16:rowId xmlns:a16="http://schemas.microsoft.com/office/drawing/2014/main" val="385973404"/>
                  </a:ext>
                </a:extLst>
              </a:tr>
              <a:tr h="266232">
                <a:tc>
                  <a:txBody>
                    <a:bodyPr/>
                    <a:lstStyle/>
                    <a:p>
                      <a:pPr marL="0" marR="1270" indent="0" algn="ctr" rtl="0">
                        <a:lnSpc>
                          <a:spcPct val="107000"/>
                        </a:lnSpc>
                        <a:spcBef>
                          <a:spcPts val="0"/>
                        </a:spcBef>
                        <a:spcAft>
                          <a:spcPts val="0"/>
                        </a:spcAft>
                      </a:pPr>
                      <a:r>
                        <a:rPr lang="en-US" sz="1000">
                          <a:effectLst/>
                        </a:rPr>
                        <a:t>5 </a:t>
                      </a:r>
                      <a:endParaRPr lang="en-US" sz="1300">
                        <a:solidFill>
                          <a:srgbClr val="000000"/>
                        </a:solidFill>
                        <a:effectLst/>
                        <a:latin typeface="B Nazanin" panose="00000400000000000000" pitchFamily="2" charset="-78"/>
                        <a:ea typeface="B Nazanin" panose="00000400000000000000" pitchFamily="2" charset="-78"/>
                        <a:cs typeface="B Nazanin" panose="00000400000000000000" pitchFamily="2" charset="-78"/>
                      </a:endParaRPr>
                    </a:p>
                  </a:txBody>
                  <a:tcPr marL="73025" marR="73025" marT="31115" marB="3810"/>
                </a:tc>
                <a:tc>
                  <a:txBody>
                    <a:bodyPr/>
                    <a:lstStyle/>
                    <a:p>
                      <a:pPr marL="0" marR="0" indent="0" algn="ctr" rtl="0">
                        <a:lnSpc>
                          <a:spcPct val="107000"/>
                        </a:lnSpc>
                        <a:spcBef>
                          <a:spcPts val="0"/>
                        </a:spcBef>
                        <a:spcAft>
                          <a:spcPts val="0"/>
                        </a:spcAft>
                      </a:pPr>
                      <a:r>
                        <a:rPr lang="en-US" sz="1000" dirty="0">
                          <a:effectLst/>
                        </a:rPr>
                        <a:t>60 </a:t>
                      </a:r>
                      <a:endParaRPr lang="en-US" sz="1300" dirty="0">
                        <a:solidFill>
                          <a:srgbClr val="000000"/>
                        </a:solidFill>
                        <a:effectLst/>
                        <a:latin typeface="B Nazanin" panose="00000400000000000000" pitchFamily="2" charset="-78"/>
                        <a:ea typeface="B Nazanin" panose="00000400000000000000" pitchFamily="2" charset="-78"/>
                        <a:cs typeface="B Nazanin" panose="00000400000000000000" pitchFamily="2" charset="-78"/>
                      </a:endParaRPr>
                    </a:p>
                  </a:txBody>
                  <a:tcPr marL="73025" marR="73025" marT="31115" marB="3810"/>
                </a:tc>
                <a:extLst>
                  <a:ext uri="{0D108BD9-81ED-4DB2-BD59-A6C34878D82A}">
                    <a16:rowId xmlns:a16="http://schemas.microsoft.com/office/drawing/2014/main" val="4206476448"/>
                  </a:ext>
                </a:extLst>
              </a:tr>
            </a:tbl>
          </a:graphicData>
        </a:graphic>
      </p:graphicFrame>
    </p:spTree>
    <p:extLst>
      <p:ext uri="{BB962C8B-B14F-4D97-AF65-F5344CB8AC3E}">
        <p14:creationId xmlns:p14="http://schemas.microsoft.com/office/powerpoint/2010/main" val="32702450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705451"/>
            <a:ext cx="6096000" cy="3200876"/>
          </a:xfrm>
          <a:prstGeom prst="rect">
            <a:avLst/>
          </a:prstGeom>
        </p:spPr>
        <p:txBody>
          <a:bodyPr>
            <a:spAutoFit/>
          </a:bodyPr>
          <a:lstStyle/>
          <a:p>
            <a:pPr algn="r"/>
            <a:r>
              <a:rPr lang="fa-IR" sz="2000" dirty="0">
                <a:solidFill>
                  <a:srgbClr val="FF0000"/>
                </a:solidFill>
                <a:latin typeface="ArialMT"/>
              </a:rPr>
              <a:t>جابجايی منحنی عرضه و حرکت روی منحنی عرضه :</a:t>
            </a:r>
            <a:br>
              <a:rPr lang="fa-IR" sz="2000" dirty="0">
                <a:solidFill>
                  <a:srgbClr val="FF0000"/>
                </a:solidFill>
                <a:latin typeface="ArialMT"/>
              </a:rPr>
            </a:br>
            <a:endParaRPr lang="fa-IR" sz="2000" dirty="0" smtClean="0">
              <a:solidFill>
                <a:srgbClr val="FF0000"/>
              </a:solidFill>
              <a:latin typeface="ArialMT"/>
            </a:endParaRPr>
          </a:p>
          <a:p>
            <a:pPr algn="r"/>
            <a:r>
              <a:rPr lang="fa-IR" dirty="0" smtClean="0">
                <a:latin typeface="ArialMT"/>
              </a:rPr>
              <a:t>وقتی </a:t>
            </a:r>
            <a:r>
              <a:rPr lang="fa-IR" dirty="0">
                <a:latin typeface="ArialMT"/>
              </a:rPr>
              <a:t>قيمت بازار تغيير می کند روی منحنی عرضه حرکت می کنيم ، در حالی </a:t>
            </a:r>
            <a:r>
              <a:rPr lang="fa-IR" dirty="0" smtClean="0">
                <a:latin typeface="ArialMT"/>
              </a:rPr>
              <a:t>که تغييرات </a:t>
            </a:r>
            <a:r>
              <a:rPr lang="fa-IR" dirty="0">
                <a:latin typeface="ArialMT"/>
              </a:rPr>
              <a:t>در عوامل ديگر باعث جابجايی منحنی عرضه خواهد شد.</a:t>
            </a:r>
            <a:br>
              <a:rPr lang="fa-IR" dirty="0">
                <a:latin typeface="ArialMT"/>
              </a:rPr>
            </a:br>
            <a:r>
              <a:rPr lang="fa-IR" dirty="0" smtClean="0">
                <a:latin typeface="ArialMT"/>
              </a:rPr>
              <a:t>- تغيير </a:t>
            </a:r>
            <a:r>
              <a:rPr lang="fa-IR" dirty="0">
                <a:latin typeface="ArialMT"/>
              </a:rPr>
              <a:t>در قيمت </a:t>
            </a:r>
            <a:r>
              <a:rPr lang="fa-IR" dirty="0" smtClean="0">
                <a:latin typeface="ArialMT"/>
              </a:rPr>
              <a:t>کالا سبب تغيير </a:t>
            </a:r>
            <a:r>
              <a:rPr lang="fa-IR" dirty="0">
                <a:latin typeface="ArialMT"/>
              </a:rPr>
              <a:t>در </a:t>
            </a:r>
            <a:r>
              <a:rPr lang="fa-IR" dirty="0" smtClean="0">
                <a:latin typeface="ArialMT"/>
              </a:rPr>
              <a:t>مقدارعرضه کالا وحرکت </a:t>
            </a:r>
            <a:r>
              <a:rPr lang="fa-IR" dirty="0">
                <a:latin typeface="ArialMT"/>
              </a:rPr>
              <a:t>روی منحنی </a:t>
            </a:r>
            <a:r>
              <a:rPr lang="fa-IR" dirty="0" smtClean="0">
                <a:latin typeface="ArialMT"/>
              </a:rPr>
              <a:t>عرضه می شود .</a:t>
            </a:r>
            <a:r>
              <a:rPr lang="fa-IR" dirty="0">
                <a:latin typeface="ArialMT"/>
              </a:rPr>
              <a:t/>
            </a:r>
            <a:br>
              <a:rPr lang="fa-IR" dirty="0">
                <a:latin typeface="ArialMT"/>
              </a:rPr>
            </a:br>
            <a:endParaRPr lang="fa-IR" dirty="0" smtClean="0">
              <a:latin typeface="ArialMT"/>
            </a:endParaRPr>
          </a:p>
          <a:p>
            <a:pPr algn="r"/>
            <a:r>
              <a:rPr lang="fa-IR" dirty="0" smtClean="0">
                <a:latin typeface="ArialMT"/>
              </a:rPr>
              <a:t>- تغيير </a:t>
            </a:r>
            <a:r>
              <a:rPr lang="fa-IR" dirty="0">
                <a:latin typeface="ArialMT"/>
              </a:rPr>
              <a:t>در هزينه ها ، قيمت نهاده ها ، </a:t>
            </a:r>
            <a:r>
              <a:rPr lang="fa-IR" dirty="0" smtClean="0">
                <a:latin typeface="ArialMT"/>
              </a:rPr>
              <a:t>تکنولوژی باعث تغيير </a:t>
            </a:r>
            <a:r>
              <a:rPr lang="fa-IR" dirty="0">
                <a:latin typeface="ArialMT"/>
              </a:rPr>
              <a:t>در </a:t>
            </a:r>
            <a:r>
              <a:rPr lang="fa-IR" dirty="0" smtClean="0">
                <a:latin typeface="ArialMT"/>
              </a:rPr>
              <a:t>عرضه و جابجايی </a:t>
            </a:r>
            <a:r>
              <a:rPr lang="fa-IR" dirty="0">
                <a:latin typeface="ArialMT"/>
              </a:rPr>
              <a:t>منحنی </a:t>
            </a:r>
            <a:r>
              <a:rPr lang="fa-IR" dirty="0" smtClean="0">
                <a:latin typeface="ArialMT"/>
              </a:rPr>
              <a:t>عرضهمی شود .</a:t>
            </a:r>
            <a:r>
              <a:rPr lang="fa-IR" sz="2000" dirty="0">
                <a:solidFill>
                  <a:srgbClr val="00FF9A"/>
                </a:solidFill>
                <a:latin typeface="ArialMT"/>
              </a:rPr>
              <a:t/>
            </a:r>
            <a:br>
              <a:rPr lang="fa-IR" sz="2000" dirty="0">
                <a:solidFill>
                  <a:srgbClr val="00FF9A"/>
                </a:solidFill>
                <a:latin typeface="ArialMT"/>
              </a:rPr>
            </a:br>
            <a:endParaRPr lang="en-US" dirty="0"/>
          </a:p>
        </p:txBody>
      </p:sp>
    </p:spTree>
    <p:extLst>
      <p:ext uri="{BB962C8B-B14F-4D97-AF65-F5344CB8AC3E}">
        <p14:creationId xmlns:p14="http://schemas.microsoft.com/office/powerpoint/2010/main" val="78726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47165" y="1241946"/>
            <a:ext cx="7574508" cy="5109091"/>
          </a:xfrm>
          <a:prstGeom prst="rect">
            <a:avLst/>
          </a:prstGeom>
        </p:spPr>
        <p:txBody>
          <a:bodyPr wrap="square">
            <a:spAutoFit/>
          </a:bodyPr>
          <a:lstStyle/>
          <a:p>
            <a:pPr algn="r"/>
            <a:r>
              <a:rPr lang="fa-IR" sz="2800" b="1" dirty="0">
                <a:solidFill>
                  <a:srgbClr val="FF0000"/>
                </a:solidFill>
                <a:latin typeface="ArialMT"/>
                <a:cs typeface="B Nazanin" panose="00000400000000000000" pitchFamily="2" charset="-78"/>
              </a:rPr>
              <a:t>بازار و تعادل در </a:t>
            </a:r>
            <a:r>
              <a:rPr lang="fa-IR" sz="2800" b="1" dirty="0" smtClean="0">
                <a:solidFill>
                  <a:srgbClr val="FF0000"/>
                </a:solidFill>
                <a:latin typeface="ArialMT"/>
                <a:cs typeface="B Nazanin" panose="00000400000000000000" pitchFamily="2" charset="-78"/>
              </a:rPr>
              <a:t>بازار:</a:t>
            </a:r>
          </a:p>
          <a:p>
            <a:pPr algn="r"/>
            <a:r>
              <a:rPr lang="fa-IR" sz="2000" b="1" dirty="0">
                <a:cs typeface="B Nazanin" panose="00000400000000000000" pitchFamily="2" charset="-78"/>
              </a:rPr>
              <a:t>فعاليت بازار بستگی به تصميمات متقاضيان و عرضه کنندگان دارد </a:t>
            </a:r>
            <a:r>
              <a:rPr lang="fa-IR" sz="2000" b="1" dirty="0" smtClean="0">
                <a:cs typeface="B Nazanin" panose="00000400000000000000" pitchFamily="2" charset="-78"/>
              </a:rPr>
              <a:t>، معمولاً </a:t>
            </a:r>
            <a:r>
              <a:rPr lang="fa-IR" sz="2000" b="1" dirty="0">
                <a:cs typeface="B Nazanin" panose="00000400000000000000" pitchFamily="2" charset="-78"/>
              </a:rPr>
              <a:t>برای کليه بازارها يکی از سه موقعيت زير در هر </a:t>
            </a:r>
            <a:r>
              <a:rPr lang="fa-IR" sz="2000" b="1" dirty="0" smtClean="0">
                <a:cs typeface="B Nazanin" panose="00000400000000000000" pitchFamily="2" charset="-78"/>
              </a:rPr>
              <a:t>لحلظه ای می </a:t>
            </a:r>
            <a:r>
              <a:rPr lang="fa-IR" sz="2000" b="1" dirty="0">
                <a:cs typeface="B Nazanin" panose="00000400000000000000" pitchFamily="2" charset="-78"/>
              </a:rPr>
              <a:t>تواند رخ </a:t>
            </a:r>
            <a:r>
              <a:rPr lang="fa-IR" sz="2000" b="1" dirty="0" smtClean="0">
                <a:cs typeface="B Nazanin" panose="00000400000000000000" pitchFamily="2" charset="-78"/>
              </a:rPr>
              <a:t>دهد:</a:t>
            </a:r>
            <a:endParaRPr lang="fa-IR" sz="2000" b="1" dirty="0">
              <a:cs typeface="B Nazanin" panose="00000400000000000000" pitchFamily="2" charset="-78"/>
            </a:endParaRPr>
          </a:p>
          <a:p>
            <a:pPr algn="r"/>
            <a:r>
              <a:rPr lang="fa-IR" sz="2000" b="1" dirty="0" smtClean="0">
                <a:cs typeface="B Nazanin" panose="00000400000000000000" pitchFamily="2" charset="-78"/>
              </a:rPr>
              <a:t>1- تقاضای </a:t>
            </a:r>
            <a:r>
              <a:rPr lang="fa-IR" sz="2000" b="1" dirty="0">
                <a:cs typeface="B Nazanin" panose="00000400000000000000" pitchFamily="2" charset="-78"/>
              </a:rPr>
              <a:t>مازاد</a:t>
            </a:r>
            <a:br>
              <a:rPr lang="fa-IR" sz="2000" b="1" dirty="0">
                <a:cs typeface="B Nazanin" panose="00000400000000000000" pitchFamily="2" charset="-78"/>
              </a:rPr>
            </a:br>
            <a:r>
              <a:rPr lang="fa-IR" sz="2000" b="1" dirty="0" smtClean="0">
                <a:cs typeface="B Nazanin" panose="00000400000000000000" pitchFamily="2" charset="-78"/>
              </a:rPr>
              <a:t>2- عرضه </a:t>
            </a:r>
            <a:r>
              <a:rPr lang="fa-IR" sz="2000" b="1" dirty="0">
                <a:cs typeface="B Nazanin" panose="00000400000000000000" pitchFamily="2" charset="-78"/>
              </a:rPr>
              <a:t>مازاد</a:t>
            </a:r>
            <a:br>
              <a:rPr lang="fa-IR" sz="2000" b="1" dirty="0">
                <a:cs typeface="B Nazanin" panose="00000400000000000000" pitchFamily="2" charset="-78"/>
              </a:rPr>
            </a:br>
            <a:r>
              <a:rPr lang="fa-IR" sz="2000" b="1" dirty="0" smtClean="0">
                <a:cs typeface="B Nazanin" panose="00000400000000000000" pitchFamily="2" charset="-78"/>
              </a:rPr>
              <a:t>3- تعادل</a:t>
            </a:r>
            <a:r>
              <a:rPr lang="fa-IR" sz="2000" b="1" dirty="0">
                <a:cs typeface="B Nazanin" panose="00000400000000000000" pitchFamily="2" charset="-78"/>
              </a:rPr>
              <a:t/>
            </a:r>
            <a:br>
              <a:rPr lang="fa-IR" sz="2000" b="1" dirty="0">
                <a:cs typeface="B Nazanin" panose="00000400000000000000" pitchFamily="2" charset="-78"/>
              </a:rPr>
            </a:br>
            <a:r>
              <a:rPr lang="ar-SA" sz="2000" b="1" dirty="0">
                <a:cs typeface="B Nazanin" panose="00000400000000000000" pitchFamily="2" charset="-78"/>
              </a:rPr>
              <a:t>شرط تعادل در بازار اين است كه عرضه با تقاضا برابر باشد . به عبارت ديگر اضافه تقاضا يا اضافه عرضه وجود نداشته و برابربا صفر باشد . </a:t>
            </a:r>
            <a:endParaRPr lang="fa-IR" sz="2000" b="1" dirty="0" smtClean="0">
              <a:cs typeface="B Nazanin" panose="00000400000000000000" pitchFamily="2" charset="-78"/>
            </a:endParaRPr>
          </a:p>
          <a:p>
            <a:pPr algn="r"/>
            <a:endParaRPr lang="fa-IR" sz="2000" b="1" dirty="0" smtClean="0">
              <a:cs typeface="B Nazanin" panose="00000400000000000000" pitchFamily="2" charset="-78"/>
            </a:endParaRPr>
          </a:p>
          <a:p>
            <a:pPr algn="r"/>
            <a:r>
              <a:rPr lang="fa-IR" b="1" dirty="0" smtClean="0">
                <a:solidFill>
                  <a:srgbClr val="FF0000"/>
                </a:solidFill>
              </a:rPr>
              <a:t>تقاضای مازاد و عرضه مازاد:</a:t>
            </a:r>
            <a:r>
              <a:rPr lang="fa-IR" dirty="0"/>
              <a:t/>
            </a:r>
            <a:br>
              <a:rPr lang="fa-IR" dirty="0"/>
            </a:br>
            <a:r>
              <a:rPr lang="fa-IR" sz="2000" b="1" dirty="0">
                <a:cs typeface="B Nazanin" panose="00000400000000000000" pitchFamily="2" charset="-78"/>
              </a:rPr>
              <a:t>زمانی که مقدار تقاضا از مقدار عرضه در قيمت های جاری </a:t>
            </a:r>
            <a:r>
              <a:rPr lang="fa-IR" sz="2000" b="1" dirty="0" smtClean="0">
                <a:cs typeface="B Nazanin" panose="00000400000000000000" pitchFamily="2" charset="-78"/>
              </a:rPr>
              <a:t>بيشتر باشد </a:t>
            </a:r>
            <a:r>
              <a:rPr lang="fa-IR" sz="2000" b="1" dirty="0">
                <a:cs typeface="B Nazanin" panose="00000400000000000000" pitchFamily="2" charset="-78"/>
              </a:rPr>
              <a:t>، تقاضای مازاد وجود دارد. وقتی که در قيمت های جاری </a:t>
            </a:r>
            <a:r>
              <a:rPr lang="fa-IR" sz="2000" b="1" dirty="0" smtClean="0">
                <a:cs typeface="B Nazanin" panose="00000400000000000000" pitchFamily="2" charset="-78"/>
              </a:rPr>
              <a:t>مقدار عرضه </a:t>
            </a:r>
            <a:r>
              <a:rPr lang="fa-IR" sz="2000" b="1" dirty="0">
                <a:cs typeface="B Nazanin" panose="00000400000000000000" pitchFamily="2" charset="-78"/>
              </a:rPr>
              <a:t>بر مقدار تقاضا فزونی گيرد عرضه مازاد وجود خواهد داشت </a:t>
            </a:r>
            <a:r>
              <a:rPr lang="fa-IR" sz="2000" b="1" dirty="0" smtClean="0">
                <a:cs typeface="B Nazanin" panose="00000400000000000000" pitchFamily="2" charset="-78"/>
              </a:rPr>
              <a:t>و بالاخره شرایطی </a:t>
            </a:r>
            <a:r>
              <a:rPr lang="fa-IR" sz="2000" b="1" dirty="0">
                <a:cs typeface="B Nazanin" panose="00000400000000000000" pitchFamily="2" charset="-78"/>
              </a:rPr>
              <a:t>که در آن </a:t>
            </a:r>
            <a:r>
              <a:rPr lang="fa-IR" sz="2000" b="1" dirty="0" smtClean="0">
                <a:cs typeface="B Nazanin" panose="00000400000000000000" pitchFamily="2" charset="-78"/>
              </a:rPr>
              <a:t>مقدار </a:t>
            </a:r>
            <a:r>
              <a:rPr lang="fa-IR" sz="2000" b="1" dirty="0">
                <a:cs typeface="B Nazanin" panose="00000400000000000000" pitchFamily="2" charset="-78"/>
              </a:rPr>
              <a:t>عرضه </a:t>
            </a:r>
            <a:r>
              <a:rPr lang="fa-IR" sz="2000" b="1" dirty="0" smtClean="0">
                <a:cs typeface="B Nazanin" panose="00000400000000000000" pitchFamily="2" charset="-78"/>
              </a:rPr>
              <a:t>و مقدار تقاضا با </a:t>
            </a:r>
            <a:r>
              <a:rPr lang="fa-IR" sz="2000" b="1" dirty="0">
                <a:cs typeface="B Nazanin" panose="00000400000000000000" pitchFamily="2" charset="-78"/>
              </a:rPr>
              <a:t>هم برابرند </a:t>
            </a:r>
            <a:r>
              <a:rPr lang="fa-IR" sz="2000" b="1" dirty="0" smtClean="0">
                <a:cs typeface="B Nazanin" panose="00000400000000000000" pitchFamily="2" charset="-78"/>
              </a:rPr>
              <a:t>، آن </a:t>
            </a:r>
            <a:r>
              <a:rPr lang="fa-IR" sz="2000" b="1" dirty="0">
                <a:cs typeface="B Nazanin" panose="00000400000000000000" pitchFamily="2" charset="-78"/>
              </a:rPr>
              <a:t>قيمت که چنين موقعيتی را به وجود می آورد ، قيمت تعادل </a:t>
            </a:r>
            <a:r>
              <a:rPr lang="fa-IR" sz="2000" b="1" dirty="0" smtClean="0">
                <a:cs typeface="B Nazanin" panose="00000400000000000000" pitchFamily="2" charset="-78"/>
              </a:rPr>
              <a:t>است. </a:t>
            </a:r>
            <a:r>
              <a:rPr lang="fa-IR" sz="2000" b="1" dirty="0">
                <a:cs typeface="B Nazanin" panose="00000400000000000000" pitchFamily="2" charset="-78"/>
              </a:rPr>
              <a:t/>
            </a:r>
            <a:br>
              <a:rPr lang="fa-IR" sz="2000" b="1" dirty="0">
                <a:cs typeface="B Nazanin" panose="00000400000000000000" pitchFamily="2" charset="-78"/>
              </a:rPr>
            </a:br>
            <a:r>
              <a:rPr lang="fa-IR" sz="2000" b="1" dirty="0">
                <a:solidFill>
                  <a:srgbClr val="FFCC9A"/>
                </a:solidFill>
                <a:latin typeface="ArialMT"/>
                <a:cs typeface="B Nazanin" panose="00000400000000000000" pitchFamily="2" charset="-78"/>
              </a:rPr>
              <a:t/>
            </a:r>
            <a:br>
              <a:rPr lang="fa-IR" sz="2000" b="1" dirty="0">
                <a:solidFill>
                  <a:srgbClr val="FFCC9A"/>
                </a:solidFill>
                <a:latin typeface="ArialMT"/>
                <a:cs typeface="B Nazanin" panose="00000400000000000000" pitchFamily="2" charset="-78"/>
              </a:rPr>
            </a:br>
            <a:endParaRPr lang="en-US" sz="2000" b="1" dirty="0">
              <a:cs typeface="B Nazanin" panose="00000400000000000000" pitchFamily="2" charset="-78"/>
            </a:endParaRPr>
          </a:p>
        </p:txBody>
      </p:sp>
    </p:spTree>
    <p:extLst>
      <p:ext uri="{BB962C8B-B14F-4D97-AF65-F5344CB8AC3E}">
        <p14:creationId xmlns:p14="http://schemas.microsoft.com/office/powerpoint/2010/main" val="36622647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rgbClr val="FF0000"/>
                </a:solidFill>
              </a:rPr>
              <a:t>سرفصل ها:</a:t>
            </a:r>
            <a:endParaRPr lang="en-US" dirty="0">
              <a:solidFill>
                <a:srgbClr val="FF0000"/>
              </a:solidFill>
            </a:endParaRPr>
          </a:p>
        </p:txBody>
      </p:sp>
      <p:sp>
        <p:nvSpPr>
          <p:cNvPr id="3" name="Content Placeholder 2"/>
          <p:cNvSpPr>
            <a:spLocks noGrp="1"/>
          </p:cNvSpPr>
          <p:nvPr>
            <p:ph idx="1"/>
          </p:nvPr>
        </p:nvSpPr>
        <p:spPr/>
        <p:txBody>
          <a:bodyPr/>
          <a:lstStyle/>
          <a:p>
            <a:pPr algn="r"/>
            <a:r>
              <a:rPr lang="fa-IR" dirty="0" smtClean="0"/>
              <a:t>1) تعریف علم اقتصاد ( جلسه اول و دوم  در کلاس تدریس شده است)</a:t>
            </a:r>
          </a:p>
          <a:p>
            <a:pPr algn="r"/>
            <a:r>
              <a:rPr lang="fa-IR" dirty="0" smtClean="0"/>
              <a:t>2) نظریه تقاضا، عرضه </a:t>
            </a:r>
            <a:r>
              <a:rPr lang="fa-IR" smtClean="0"/>
              <a:t>و تعادل(مطالب این فصل برای سه جلسه ارایه شده است )</a:t>
            </a:r>
            <a:endParaRPr lang="fa-IR" dirty="0" smtClean="0"/>
          </a:p>
          <a:p>
            <a:pPr algn="r"/>
            <a:r>
              <a:rPr lang="fa-IR" dirty="0" smtClean="0"/>
              <a:t>3)نظریه کشش</a:t>
            </a:r>
          </a:p>
          <a:p>
            <a:pPr algn="r"/>
            <a:r>
              <a:rPr lang="fa-IR" dirty="0" smtClean="0"/>
              <a:t>4) نظریه رفتار مصرف کننده </a:t>
            </a:r>
          </a:p>
          <a:p>
            <a:pPr algn="r"/>
            <a:r>
              <a:rPr lang="fa-IR" dirty="0" smtClean="0"/>
              <a:t>5) نظریع رفتار تولید کننده</a:t>
            </a:r>
          </a:p>
          <a:p>
            <a:pPr algn="r"/>
            <a:r>
              <a:rPr lang="fa-IR" dirty="0" smtClean="0"/>
              <a:t>6)نظریه هزینه</a:t>
            </a:r>
            <a:endParaRPr lang="en-US" dirty="0"/>
          </a:p>
        </p:txBody>
      </p:sp>
    </p:spTree>
    <p:extLst>
      <p:ext uri="{BB962C8B-B14F-4D97-AF65-F5344CB8AC3E}">
        <p14:creationId xmlns:p14="http://schemas.microsoft.com/office/powerpoint/2010/main" val="31858640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413064"/>
            <a:ext cx="6096000" cy="4154984"/>
          </a:xfrm>
          <a:prstGeom prst="rect">
            <a:avLst/>
          </a:prstGeom>
        </p:spPr>
        <p:txBody>
          <a:bodyPr>
            <a:spAutoFit/>
          </a:bodyPr>
          <a:lstStyle/>
          <a:p>
            <a:pPr algn="ctr"/>
            <a:r>
              <a:rPr lang="fa-IR" sz="2400" b="1" i="0" dirty="0" smtClean="0">
                <a:solidFill>
                  <a:srgbClr val="FF0000"/>
                </a:solidFill>
                <a:effectLst/>
                <a:latin typeface="B Nazanin" panose="00000400000000000000" pitchFamily="2" charset="-78"/>
                <a:cs typeface="B Nazanin" panose="00000400000000000000" pitchFamily="2" charset="-78"/>
              </a:rPr>
              <a:t>تعريف علم اقتصاد </a:t>
            </a:r>
            <a:r>
              <a:rPr lang="fa-IR" sz="2400" dirty="0">
                <a:solidFill>
                  <a:srgbClr val="000000"/>
                </a:solidFill>
                <a:latin typeface="B Nazanin" panose="00000400000000000000" pitchFamily="2" charset="-78"/>
                <a:cs typeface="B Nazanin" panose="00000400000000000000" pitchFamily="2" charset="-78"/>
              </a:rPr>
              <a:t>: از علم اقتصاد تعاريف زيادي عنوان شده است اما ساده ترين و جامع ترين تعريف از علم اقتصاد عبارتست از علم تخصيص بهينه منابع كمياب است . كميابي مهمترين موضوع علم اقتصاد است . كميابي به اين مفهوم است كه امكانات محدود است ولي خواسته هاي بشري نامحدود مي باشند. به عنوان مثال درآمد محدود است ولي كالاها و خدمات زيادي را مي خواهيم خريداري كنيم و يا بودجه كشور محدود است ولي نيازها و خواسته هاي زيادي است كه در جامعه وجود دارد . اصولا منابع را در اقتصاد به منابع اقتصادي و غير اقتصادي تقسيم بندي مي كنند .</a:t>
            </a:r>
            <a:br>
              <a:rPr lang="fa-IR" sz="2400" dirty="0">
                <a:solidFill>
                  <a:srgbClr val="000000"/>
                </a:solidFill>
                <a:latin typeface="B Nazanin" panose="00000400000000000000" pitchFamily="2" charset="-78"/>
                <a:cs typeface="B Nazanin" panose="00000400000000000000" pitchFamily="2" charset="-78"/>
              </a:rPr>
            </a:br>
            <a:endParaRPr lang="en-US" sz="2400" dirty="0"/>
          </a:p>
        </p:txBody>
      </p:sp>
    </p:spTree>
    <p:extLst>
      <p:ext uri="{BB962C8B-B14F-4D97-AF65-F5344CB8AC3E}">
        <p14:creationId xmlns:p14="http://schemas.microsoft.com/office/powerpoint/2010/main" val="6494720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078173"/>
            <a:ext cx="6914866" cy="5878532"/>
          </a:xfrm>
          <a:prstGeom prst="rect">
            <a:avLst/>
          </a:prstGeom>
        </p:spPr>
        <p:txBody>
          <a:bodyPr wrap="square">
            <a:spAutoFit/>
          </a:bodyPr>
          <a:lstStyle/>
          <a:p>
            <a:pPr algn="r"/>
            <a:r>
              <a:rPr lang="fa-IR" sz="3200" b="1" i="0" dirty="0" smtClean="0">
                <a:solidFill>
                  <a:srgbClr val="FF0000"/>
                </a:solidFill>
                <a:effectLst/>
                <a:latin typeface="B Nazanin" panose="00000400000000000000" pitchFamily="2" charset="-78"/>
                <a:cs typeface="B Nazanin" panose="00000400000000000000" pitchFamily="2" charset="-78"/>
              </a:rPr>
              <a:t>تقاضا ، عرضه ، تعادل :</a:t>
            </a:r>
            <a:r>
              <a:rPr lang="fa-IR" sz="3200" b="1" dirty="0">
                <a:solidFill>
                  <a:srgbClr val="FF0000"/>
                </a:solidFill>
                <a:latin typeface="B Nazanin" panose="00000400000000000000" pitchFamily="2" charset="-78"/>
                <a:cs typeface="B Nazanin" panose="00000400000000000000" pitchFamily="2" charset="-78"/>
              </a:rPr>
              <a:t> </a:t>
            </a:r>
            <a:endParaRPr lang="en-US" sz="3200" b="1" dirty="0" smtClean="0">
              <a:solidFill>
                <a:srgbClr val="FF0000"/>
              </a:solidFill>
              <a:latin typeface="B Nazanin" panose="00000400000000000000" pitchFamily="2" charset="-78"/>
              <a:cs typeface="B Nazanin" panose="00000400000000000000" pitchFamily="2" charset="-78"/>
            </a:endParaRPr>
          </a:p>
          <a:p>
            <a:pPr algn="ctr"/>
            <a:endParaRPr lang="fa-IR" sz="3200" b="1" dirty="0" smtClean="0">
              <a:solidFill>
                <a:srgbClr val="FF0000"/>
              </a:solidFill>
              <a:latin typeface="B Nazanin" panose="00000400000000000000" pitchFamily="2" charset="-78"/>
              <a:cs typeface="B Nazanin" panose="00000400000000000000" pitchFamily="2" charset="-78"/>
            </a:endParaRPr>
          </a:p>
          <a:p>
            <a:pPr algn="ctr"/>
            <a:r>
              <a:rPr lang="fa-IR" sz="2400" dirty="0" smtClean="0">
                <a:solidFill>
                  <a:srgbClr val="FF0000"/>
                </a:solidFill>
                <a:latin typeface="B Nazanin" panose="00000400000000000000" pitchFamily="2" charset="-78"/>
                <a:cs typeface="B Nazanin" panose="00000400000000000000" pitchFamily="2" charset="-78"/>
              </a:rPr>
              <a:t>تعريف </a:t>
            </a:r>
            <a:r>
              <a:rPr lang="fa-IR" sz="2400" dirty="0">
                <a:solidFill>
                  <a:srgbClr val="FF0000"/>
                </a:solidFill>
                <a:latin typeface="B Nazanin" panose="00000400000000000000" pitchFamily="2" charset="-78"/>
                <a:cs typeface="B Nazanin" panose="00000400000000000000" pitchFamily="2" charset="-78"/>
              </a:rPr>
              <a:t>تقاضا </a:t>
            </a:r>
            <a:r>
              <a:rPr lang="fa-IR" sz="2400" dirty="0">
                <a:solidFill>
                  <a:srgbClr val="000000"/>
                </a:solidFill>
                <a:latin typeface="B Nazanin" panose="00000400000000000000" pitchFamily="2" charset="-78"/>
                <a:cs typeface="B Nazanin" panose="00000400000000000000" pitchFamily="2" charset="-78"/>
              </a:rPr>
              <a:t>: تقاضا مقدار كالا يا خدمتي است كه با توجه به قيمت و ساير عوامل در هر دوره خريداري شود . با توجه داشت كه تقاضا با نياز متفاوت است . ما به كالاها و خدمات زيادي نياز داريم ولي ممكن است تقاضا نكنيم . بعضي از نيازها با توجه به قيمت ، درآمد و .... تبديل به تقاضا مي شوند .</a:t>
            </a:r>
            <a:br>
              <a:rPr lang="fa-IR" sz="2400" dirty="0">
                <a:solidFill>
                  <a:srgbClr val="000000"/>
                </a:solidFill>
                <a:latin typeface="B Nazanin" panose="00000400000000000000" pitchFamily="2" charset="-78"/>
                <a:cs typeface="B Nazanin" panose="00000400000000000000" pitchFamily="2" charset="-78"/>
              </a:rPr>
            </a:br>
            <a:r>
              <a:rPr lang="fa-IR" sz="2400" i="0" dirty="0" smtClean="0">
                <a:solidFill>
                  <a:srgbClr val="FF0000"/>
                </a:solidFill>
                <a:effectLst/>
                <a:latin typeface="B Nazanin" panose="00000400000000000000" pitchFamily="2" charset="-78"/>
                <a:cs typeface="B Nazanin" panose="00000400000000000000" pitchFamily="2" charset="-78"/>
              </a:rPr>
              <a:t>عوامل موثر بر تقاضا </a:t>
            </a:r>
            <a:r>
              <a:rPr lang="fa-IR" sz="2400" i="0" dirty="0" smtClean="0">
                <a:solidFill>
                  <a:srgbClr val="000000"/>
                </a:solidFill>
                <a:effectLst/>
                <a:latin typeface="B Nazanin" panose="00000400000000000000" pitchFamily="2" charset="-78"/>
                <a:cs typeface="B Nazanin" panose="00000400000000000000" pitchFamily="2" charset="-78"/>
              </a:rPr>
              <a:t>:</a:t>
            </a:r>
            <a:r>
              <a:rPr lang="fa-IR" sz="2400" dirty="0">
                <a:solidFill>
                  <a:srgbClr val="000000"/>
                </a:solidFill>
                <a:latin typeface="B Nazanin" panose="00000400000000000000" pitchFamily="2" charset="-78"/>
                <a:cs typeface="B Nazanin" panose="00000400000000000000" pitchFamily="2" charset="-78"/>
              </a:rPr>
              <a:t> ( انتظارات ، درآمد ، قيمت ساير كالاها ، قيمت كالايي كه مي خريم و ... ) مجموعه اي است از مقدار تقاضا از هركالا توسط هر فرد كه بستگي به قيمت كالا ، درآمد ، قيمت ساير كالاها ، تبليغات و بسياري از عوامل ديگر دارد كه مي توان آن را بصورت زير نوشت </a:t>
            </a:r>
            <a:r>
              <a:rPr lang="fa-IR" sz="2400" dirty="0" smtClean="0">
                <a:solidFill>
                  <a:srgbClr val="000000"/>
                </a:solidFill>
                <a:latin typeface="B Nazanin" panose="00000400000000000000" pitchFamily="2" charset="-78"/>
                <a:cs typeface="B Nazanin" panose="00000400000000000000" pitchFamily="2" charset="-78"/>
              </a:rPr>
              <a:t>:</a:t>
            </a:r>
          </a:p>
          <a:p>
            <a:pPr algn="ctr"/>
            <a:r>
              <a:rPr lang="en-US" dirty="0" smtClean="0"/>
              <a:t/>
            </a:r>
            <a:br>
              <a:rPr lang="en-US" dirty="0" smtClean="0"/>
            </a:br>
            <a:r>
              <a:rPr lang="en-US" dirty="0" smtClean="0"/>
              <a:t/>
            </a:r>
            <a:br>
              <a:rPr lang="en-US" dirty="0" smtClean="0"/>
            </a:br>
            <a:r>
              <a:rPr lang="fa-IR" dirty="0" smtClean="0">
                <a:solidFill>
                  <a:srgbClr val="000000"/>
                </a:solidFill>
                <a:latin typeface="B Nazanin" panose="00000400000000000000" pitchFamily="2" charset="-78"/>
                <a:cs typeface="B Nazanin" panose="00000400000000000000" pitchFamily="2" charset="-78"/>
              </a:rPr>
              <a:t/>
            </a:r>
            <a:br>
              <a:rPr lang="fa-IR" dirty="0" smtClean="0">
                <a:solidFill>
                  <a:srgbClr val="000000"/>
                </a:solidFill>
                <a:latin typeface="B Nazanin" panose="00000400000000000000" pitchFamily="2" charset="-78"/>
                <a:cs typeface="B Nazanin" panose="00000400000000000000" pitchFamily="2" charset="-78"/>
              </a:rPr>
            </a:br>
            <a:endParaRPr lang="en-US" dirty="0"/>
          </a:p>
        </p:txBody>
      </p:sp>
    </p:spTree>
    <p:extLst>
      <p:ext uri="{BB962C8B-B14F-4D97-AF65-F5344CB8AC3E}">
        <p14:creationId xmlns:p14="http://schemas.microsoft.com/office/powerpoint/2010/main" val="2963382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502229"/>
            <a:ext cx="6553200" cy="4462760"/>
          </a:xfrm>
          <a:prstGeom prst="rect">
            <a:avLst/>
          </a:prstGeom>
        </p:spPr>
        <p:txBody>
          <a:bodyPr wrap="square">
            <a:spAutoFit/>
          </a:bodyPr>
          <a:lstStyle/>
          <a:p>
            <a:r>
              <a:rPr lang="en-US" sz="2400" i="0" dirty="0" err="1" smtClean="0">
                <a:solidFill>
                  <a:srgbClr val="000000"/>
                </a:solidFill>
                <a:effectLst/>
                <a:latin typeface="Times New Roman" panose="02020603050405020304" pitchFamily="18" charset="0"/>
              </a:rPr>
              <a:t>QxD</a:t>
            </a:r>
            <a:r>
              <a:rPr lang="en-US" sz="2400" i="0" dirty="0" smtClean="0">
                <a:solidFill>
                  <a:srgbClr val="000000"/>
                </a:solidFill>
                <a:effectLst/>
                <a:latin typeface="B Nazanin" panose="00000400000000000000" pitchFamily="2" charset="-78"/>
                <a:cs typeface="B Nazanin" panose="00000400000000000000" pitchFamily="2" charset="-78"/>
              </a:rPr>
              <a:t>= </a:t>
            </a:r>
            <a:r>
              <a:rPr lang="en-US" sz="2400" i="0" dirty="0" smtClean="0">
                <a:solidFill>
                  <a:srgbClr val="000000"/>
                </a:solidFill>
                <a:effectLst/>
                <a:latin typeface="Times New Roman" panose="02020603050405020304" pitchFamily="18" charset="0"/>
                <a:cs typeface="B Nazanin" panose="00000400000000000000" pitchFamily="2" charset="-78"/>
              </a:rPr>
              <a:t>f (</a:t>
            </a:r>
            <a:r>
              <a:rPr lang="en-US" sz="2400" i="0" dirty="0" err="1" smtClean="0">
                <a:solidFill>
                  <a:srgbClr val="000000"/>
                </a:solidFill>
                <a:effectLst/>
                <a:latin typeface="Times New Roman" panose="02020603050405020304" pitchFamily="18" charset="0"/>
                <a:cs typeface="B Nazanin" panose="00000400000000000000" pitchFamily="2" charset="-78"/>
              </a:rPr>
              <a:t>Px</a:t>
            </a:r>
            <a:r>
              <a:rPr lang="en-US" sz="2400" i="0" dirty="0" smtClean="0">
                <a:solidFill>
                  <a:srgbClr val="000000"/>
                </a:solidFill>
                <a:effectLst/>
                <a:latin typeface="Times New Roman" panose="02020603050405020304" pitchFamily="18" charset="0"/>
                <a:cs typeface="B Nazanin" panose="00000400000000000000" pitchFamily="2" charset="-78"/>
              </a:rPr>
              <a:t> </a:t>
            </a:r>
            <a:r>
              <a:rPr lang="en-US" sz="2400" i="0" dirty="0" smtClean="0">
                <a:solidFill>
                  <a:srgbClr val="000000"/>
                </a:solidFill>
                <a:effectLst/>
                <a:latin typeface="B Nazanin" panose="00000400000000000000" pitchFamily="2" charset="-78"/>
                <a:cs typeface="B Nazanin" panose="00000400000000000000" pitchFamily="2" charset="-78"/>
              </a:rPr>
              <a:t>، </a:t>
            </a:r>
            <a:r>
              <a:rPr lang="en-US" sz="2400" i="0" dirty="0" err="1" smtClean="0">
                <a:solidFill>
                  <a:srgbClr val="000000"/>
                </a:solidFill>
                <a:effectLst/>
                <a:latin typeface="Times New Roman" panose="02020603050405020304" pitchFamily="18" charset="0"/>
                <a:cs typeface="B Nazanin" panose="00000400000000000000" pitchFamily="2" charset="-78"/>
              </a:rPr>
              <a:t>Py</a:t>
            </a:r>
            <a:r>
              <a:rPr lang="en-US" sz="2400" i="0" dirty="0" smtClean="0">
                <a:solidFill>
                  <a:srgbClr val="000000"/>
                </a:solidFill>
                <a:effectLst/>
                <a:latin typeface="Times New Roman" panose="02020603050405020304" pitchFamily="18" charset="0"/>
                <a:cs typeface="B Nazanin" panose="00000400000000000000" pitchFamily="2" charset="-78"/>
              </a:rPr>
              <a:t> </a:t>
            </a:r>
            <a:r>
              <a:rPr lang="en-US" sz="2400" i="0" dirty="0" smtClean="0">
                <a:solidFill>
                  <a:srgbClr val="000000"/>
                </a:solidFill>
                <a:effectLst/>
                <a:latin typeface="B Nazanin" panose="00000400000000000000" pitchFamily="2" charset="-78"/>
                <a:cs typeface="B Nazanin" panose="00000400000000000000" pitchFamily="2" charset="-78"/>
              </a:rPr>
              <a:t>، </a:t>
            </a:r>
            <a:r>
              <a:rPr lang="en-US" sz="2400" i="0" dirty="0" smtClean="0">
                <a:solidFill>
                  <a:srgbClr val="000000"/>
                </a:solidFill>
                <a:effectLst/>
                <a:latin typeface="Times New Roman" panose="02020603050405020304" pitchFamily="18" charset="0"/>
                <a:cs typeface="B Nazanin" panose="00000400000000000000" pitchFamily="2" charset="-78"/>
              </a:rPr>
              <a:t>I </a:t>
            </a:r>
            <a:r>
              <a:rPr lang="en-US" sz="2400" i="0" dirty="0" smtClean="0">
                <a:solidFill>
                  <a:srgbClr val="000000"/>
                </a:solidFill>
                <a:effectLst/>
                <a:latin typeface="B Nazanin" panose="00000400000000000000" pitchFamily="2" charset="-78"/>
                <a:cs typeface="B Nazanin" panose="00000400000000000000" pitchFamily="2" charset="-78"/>
              </a:rPr>
              <a:t>، </a:t>
            </a:r>
            <a:r>
              <a:rPr lang="en-US" sz="2400" i="0" dirty="0" smtClean="0">
                <a:solidFill>
                  <a:srgbClr val="000000"/>
                </a:solidFill>
                <a:effectLst/>
                <a:latin typeface="Times New Roman" panose="02020603050405020304" pitchFamily="18" charset="0"/>
                <a:cs typeface="B Nazanin" panose="00000400000000000000" pitchFamily="2" charset="-78"/>
              </a:rPr>
              <a:t>A </a:t>
            </a:r>
            <a:r>
              <a:rPr lang="en-US" sz="2400" i="0" dirty="0" smtClean="0">
                <a:solidFill>
                  <a:srgbClr val="000000"/>
                </a:solidFill>
                <a:effectLst/>
                <a:latin typeface="B Nazanin" panose="00000400000000000000" pitchFamily="2" charset="-78"/>
                <a:cs typeface="B Nazanin" panose="00000400000000000000" pitchFamily="2" charset="-78"/>
              </a:rPr>
              <a:t>، </a:t>
            </a:r>
            <a:r>
              <a:rPr lang="en-US" sz="2400" i="0" dirty="0" smtClean="0">
                <a:solidFill>
                  <a:srgbClr val="000000"/>
                </a:solidFill>
                <a:effectLst/>
                <a:latin typeface="Times New Roman" panose="02020603050405020304" pitchFamily="18" charset="0"/>
                <a:cs typeface="B Nazanin" panose="00000400000000000000" pitchFamily="2" charset="-78"/>
              </a:rPr>
              <a:t>E )</a:t>
            </a:r>
            <a:endParaRPr lang="fa-IR" sz="2000" i="0" dirty="0" smtClean="0">
              <a:solidFill>
                <a:srgbClr val="000000"/>
              </a:solidFill>
              <a:effectLst/>
              <a:latin typeface="Times New Roman" panose="02020603050405020304" pitchFamily="18" charset="0"/>
              <a:cs typeface="B Nazanin" panose="00000400000000000000" pitchFamily="2" charset="-78"/>
            </a:endParaRPr>
          </a:p>
          <a:p>
            <a:r>
              <a:rPr lang="en-US" sz="2000" i="0" dirty="0" smtClean="0">
                <a:solidFill>
                  <a:srgbClr val="000000"/>
                </a:solidFill>
                <a:effectLst/>
                <a:latin typeface="Times New Roman" panose="02020603050405020304" pitchFamily="18" charset="0"/>
                <a:cs typeface="B Nazanin" panose="00000400000000000000" pitchFamily="2" charset="-78"/>
              </a:rPr>
              <a:t/>
            </a:r>
            <a:br>
              <a:rPr lang="en-US" sz="2000" i="0" dirty="0" smtClean="0">
                <a:solidFill>
                  <a:srgbClr val="000000"/>
                </a:solidFill>
                <a:effectLst/>
                <a:latin typeface="Times New Roman" panose="02020603050405020304" pitchFamily="18" charset="0"/>
                <a:cs typeface="B Nazanin" panose="00000400000000000000" pitchFamily="2" charset="-78"/>
              </a:rPr>
            </a:br>
            <a:r>
              <a:rPr lang="en-US" sz="2000" dirty="0">
                <a:solidFill>
                  <a:srgbClr val="000000"/>
                </a:solidFill>
                <a:latin typeface="Times New Roman" panose="02020603050405020304" pitchFamily="18" charset="0"/>
                <a:cs typeface="B Nazanin" panose="00000400000000000000" pitchFamily="2" charset="-78"/>
              </a:rPr>
              <a:t>Price </a:t>
            </a:r>
            <a:r>
              <a:rPr lang="en-US" sz="2000" dirty="0">
                <a:solidFill>
                  <a:srgbClr val="000000"/>
                </a:solidFill>
                <a:latin typeface="B Nazanin" panose="00000400000000000000" pitchFamily="2" charset="-78"/>
                <a:cs typeface="B Nazanin" panose="00000400000000000000" pitchFamily="2" charset="-78"/>
              </a:rPr>
              <a:t>: </a:t>
            </a:r>
            <a:r>
              <a:rPr lang="en-US" sz="2000" dirty="0">
                <a:solidFill>
                  <a:srgbClr val="000000"/>
                </a:solidFill>
                <a:latin typeface="Times New Roman" panose="02020603050405020304" pitchFamily="18" charset="0"/>
                <a:cs typeface="B Nazanin" panose="00000400000000000000" pitchFamily="2" charset="-78"/>
              </a:rPr>
              <a:t>P</a:t>
            </a:r>
            <a:r>
              <a:rPr lang="en-US" sz="2000" i="0" dirty="0" smtClean="0">
                <a:solidFill>
                  <a:srgbClr val="000000"/>
                </a:solidFill>
                <a:effectLst/>
                <a:latin typeface="Times New Roman" panose="02020603050405020304" pitchFamily="18" charset="0"/>
                <a:cs typeface="B Nazanin" panose="00000400000000000000" pitchFamily="2" charset="-78"/>
              </a:rPr>
              <a:t>X</a:t>
            </a:r>
            <a:r>
              <a:rPr lang="fa-IR" sz="2000" dirty="0">
                <a:solidFill>
                  <a:srgbClr val="000000"/>
                </a:solidFill>
                <a:latin typeface="B Nazanin" panose="00000400000000000000" pitchFamily="2" charset="-78"/>
                <a:cs typeface="B Nazanin" panose="00000400000000000000" pitchFamily="2" charset="-78"/>
              </a:rPr>
              <a:t>قيمت كالاي </a:t>
            </a:r>
            <a:r>
              <a:rPr lang="en-US" sz="2000" dirty="0" smtClean="0">
                <a:solidFill>
                  <a:srgbClr val="000000"/>
                </a:solidFill>
                <a:latin typeface="Times New Roman" panose="02020603050405020304" pitchFamily="18" charset="0"/>
                <a:cs typeface="B Nazanin" panose="00000400000000000000" pitchFamily="2" charset="-78"/>
              </a:rPr>
              <a:t>x</a:t>
            </a:r>
            <a:endParaRPr lang="fa-IR" sz="2000" dirty="0" smtClean="0">
              <a:solidFill>
                <a:srgbClr val="000000"/>
              </a:solidFill>
              <a:latin typeface="Times New Roman" panose="02020603050405020304" pitchFamily="18" charset="0"/>
              <a:cs typeface="B Nazanin" panose="00000400000000000000" pitchFamily="2" charset="-78"/>
            </a:endParaRPr>
          </a:p>
          <a:p>
            <a:r>
              <a:rPr lang="en-US" sz="2000" dirty="0">
                <a:solidFill>
                  <a:srgbClr val="000000"/>
                </a:solidFill>
                <a:latin typeface="Times New Roman" panose="02020603050405020304" pitchFamily="18" charset="0"/>
                <a:cs typeface="B Nazanin" panose="00000400000000000000" pitchFamily="2" charset="-78"/>
              </a:rPr>
              <a:t/>
            </a:r>
            <a:br>
              <a:rPr lang="en-US" sz="2000" dirty="0">
                <a:solidFill>
                  <a:srgbClr val="000000"/>
                </a:solidFill>
                <a:latin typeface="Times New Roman" panose="02020603050405020304" pitchFamily="18" charset="0"/>
                <a:cs typeface="B Nazanin" panose="00000400000000000000" pitchFamily="2" charset="-78"/>
              </a:rPr>
            </a:br>
            <a:r>
              <a:rPr lang="en-US" sz="2000" dirty="0">
                <a:solidFill>
                  <a:srgbClr val="000000"/>
                </a:solidFill>
                <a:latin typeface="Times New Roman" panose="02020603050405020304" pitchFamily="18" charset="0"/>
                <a:cs typeface="B Nazanin" panose="00000400000000000000" pitchFamily="2" charset="-78"/>
              </a:rPr>
              <a:t>price </a:t>
            </a:r>
            <a:r>
              <a:rPr lang="en-US" sz="2000" dirty="0">
                <a:solidFill>
                  <a:srgbClr val="000000"/>
                </a:solidFill>
                <a:latin typeface="B Nazanin" panose="00000400000000000000" pitchFamily="2" charset="-78"/>
                <a:cs typeface="B Nazanin" panose="00000400000000000000" pitchFamily="2" charset="-78"/>
              </a:rPr>
              <a:t>: </a:t>
            </a:r>
            <a:r>
              <a:rPr lang="en-US" sz="2000" dirty="0" err="1" smtClean="0">
                <a:solidFill>
                  <a:srgbClr val="000000"/>
                </a:solidFill>
                <a:latin typeface="Times New Roman" panose="02020603050405020304" pitchFamily="18" charset="0"/>
                <a:cs typeface="B Nazanin" panose="00000400000000000000" pitchFamily="2" charset="-78"/>
              </a:rPr>
              <a:t>P</a:t>
            </a:r>
            <a:r>
              <a:rPr lang="en-US" sz="2000" i="0" dirty="0" err="1" smtClean="0">
                <a:solidFill>
                  <a:srgbClr val="000000"/>
                </a:solidFill>
                <a:effectLst/>
                <a:latin typeface="Times New Roman" panose="02020603050405020304" pitchFamily="18" charset="0"/>
                <a:cs typeface="B Nazanin" panose="00000400000000000000" pitchFamily="2" charset="-78"/>
              </a:rPr>
              <a:t>y</a:t>
            </a:r>
            <a:r>
              <a:rPr lang="fa-IR" sz="2000" i="0" dirty="0" smtClean="0">
                <a:solidFill>
                  <a:srgbClr val="000000"/>
                </a:solidFill>
                <a:effectLst/>
                <a:latin typeface="Times New Roman" panose="02020603050405020304" pitchFamily="18" charset="0"/>
                <a:cs typeface="B Nazanin" panose="00000400000000000000" pitchFamily="2" charset="-78"/>
              </a:rPr>
              <a:t>    </a:t>
            </a:r>
            <a:r>
              <a:rPr lang="fa-IR" sz="2000" dirty="0" smtClean="0">
                <a:solidFill>
                  <a:srgbClr val="000000"/>
                </a:solidFill>
                <a:latin typeface="B Nazanin" panose="00000400000000000000" pitchFamily="2" charset="-78"/>
                <a:cs typeface="B Nazanin" panose="00000400000000000000" pitchFamily="2" charset="-78"/>
              </a:rPr>
              <a:t>قيمت </a:t>
            </a:r>
            <a:r>
              <a:rPr lang="fa-IR" sz="2000" dirty="0">
                <a:solidFill>
                  <a:srgbClr val="000000"/>
                </a:solidFill>
                <a:latin typeface="B Nazanin" panose="00000400000000000000" pitchFamily="2" charset="-78"/>
                <a:cs typeface="B Nazanin" panose="00000400000000000000" pitchFamily="2" charset="-78"/>
              </a:rPr>
              <a:t>ساير كالاها : </a:t>
            </a:r>
            <a:endParaRPr lang="en-US" sz="2000" dirty="0" smtClean="0">
              <a:solidFill>
                <a:srgbClr val="000000"/>
              </a:solidFill>
              <a:latin typeface="B Nazanin" panose="00000400000000000000" pitchFamily="2" charset="-78"/>
              <a:cs typeface="B Nazanin" panose="00000400000000000000" pitchFamily="2" charset="-78"/>
            </a:endParaRPr>
          </a:p>
          <a:p>
            <a:endParaRPr lang="en-US" sz="2000" dirty="0">
              <a:solidFill>
                <a:srgbClr val="000000"/>
              </a:solidFill>
              <a:latin typeface="Times New Roman" panose="02020603050405020304" pitchFamily="18" charset="0"/>
              <a:cs typeface="B Nazanin" panose="00000400000000000000" pitchFamily="2" charset="-78"/>
            </a:endParaRPr>
          </a:p>
          <a:p>
            <a:r>
              <a:rPr lang="en-US" sz="2000" dirty="0" smtClean="0">
                <a:solidFill>
                  <a:srgbClr val="000000"/>
                </a:solidFill>
                <a:latin typeface="Times New Roman" panose="02020603050405020304" pitchFamily="18" charset="0"/>
                <a:cs typeface="B Nazanin" panose="00000400000000000000" pitchFamily="2" charset="-78"/>
              </a:rPr>
              <a:t>I</a:t>
            </a:r>
            <a:r>
              <a:rPr lang="fa-IR" sz="2000" dirty="0" smtClean="0">
                <a:solidFill>
                  <a:srgbClr val="000000"/>
                </a:solidFill>
                <a:latin typeface="Times New Roman" panose="02020603050405020304" pitchFamily="18" charset="0"/>
                <a:cs typeface="B Nazanin" panose="00000400000000000000" pitchFamily="2" charset="-78"/>
              </a:rPr>
              <a:t> </a:t>
            </a:r>
            <a:r>
              <a:rPr lang="en-US" sz="2000" dirty="0" smtClean="0">
                <a:solidFill>
                  <a:srgbClr val="000000"/>
                </a:solidFill>
                <a:latin typeface="Times New Roman" panose="02020603050405020304" pitchFamily="18" charset="0"/>
                <a:cs typeface="B Nazanin" panose="00000400000000000000" pitchFamily="2" charset="-78"/>
              </a:rPr>
              <a:t>: </a:t>
            </a:r>
            <a:r>
              <a:rPr lang="fa-IR" sz="2000" dirty="0" smtClean="0">
                <a:solidFill>
                  <a:srgbClr val="000000"/>
                </a:solidFill>
                <a:latin typeface="Times New Roman" panose="02020603050405020304" pitchFamily="18" charset="0"/>
                <a:cs typeface="B Nazanin" panose="00000400000000000000" pitchFamily="2" charset="-78"/>
              </a:rPr>
              <a:t>درآمد</a:t>
            </a:r>
          </a:p>
          <a:p>
            <a:r>
              <a:rPr lang="fa-IR" sz="2000" dirty="0" smtClean="0">
                <a:solidFill>
                  <a:srgbClr val="000000"/>
                </a:solidFill>
                <a:latin typeface="Times New Roman" panose="02020603050405020304" pitchFamily="18" charset="0"/>
                <a:cs typeface="B Nazanin" panose="00000400000000000000" pitchFamily="2" charset="-78"/>
              </a:rPr>
              <a:t> </a:t>
            </a:r>
            <a:endParaRPr lang="fa-IR" sz="2000" dirty="0" smtClean="0">
              <a:solidFill>
                <a:srgbClr val="000000"/>
              </a:solidFill>
              <a:latin typeface="B Nazanin" panose="00000400000000000000" pitchFamily="2" charset="-78"/>
              <a:cs typeface="B Nazanin" panose="00000400000000000000" pitchFamily="2" charset="-78"/>
            </a:endParaRPr>
          </a:p>
          <a:p>
            <a:r>
              <a:rPr lang="en-US" sz="2000" dirty="0" smtClean="0">
                <a:solidFill>
                  <a:srgbClr val="000000"/>
                </a:solidFill>
                <a:latin typeface="Times New Roman" panose="02020603050405020304" pitchFamily="18" charset="0"/>
                <a:cs typeface="B Nazanin" panose="00000400000000000000" pitchFamily="2" charset="-78"/>
              </a:rPr>
              <a:t>A</a:t>
            </a:r>
            <a:r>
              <a:rPr lang="fa-IR" sz="2000" dirty="0">
                <a:solidFill>
                  <a:srgbClr val="000000"/>
                </a:solidFill>
                <a:latin typeface="B Nazanin" panose="00000400000000000000" pitchFamily="2" charset="-78"/>
                <a:cs typeface="B Nazanin" panose="00000400000000000000" pitchFamily="2" charset="-78"/>
              </a:rPr>
              <a:t>تبليغات : </a:t>
            </a:r>
            <a:endParaRPr lang="fa-IR" sz="2000" dirty="0" smtClean="0">
              <a:solidFill>
                <a:srgbClr val="000000"/>
              </a:solidFill>
              <a:latin typeface="B Nazanin" panose="00000400000000000000" pitchFamily="2" charset="-78"/>
              <a:cs typeface="B Nazanin" panose="00000400000000000000" pitchFamily="2" charset="-78"/>
            </a:endParaRPr>
          </a:p>
          <a:p>
            <a:endParaRPr lang="fa-IR" sz="2000" dirty="0" smtClean="0">
              <a:solidFill>
                <a:srgbClr val="000000"/>
              </a:solidFill>
              <a:latin typeface="B Nazanin" panose="00000400000000000000" pitchFamily="2" charset="-78"/>
              <a:cs typeface="B Nazanin" panose="00000400000000000000" pitchFamily="2" charset="-78"/>
            </a:endParaRPr>
          </a:p>
          <a:p>
            <a:r>
              <a:rPr lang="en-US" sz="2000" dirty="0" smtClean="0">
                <a:solidFill>
                  <a:srgbClr val="000000"/>
                </a:solidFill>
                <a:latin typeface="Times New Roman" panose="02020603050405020304" pitchFamily="18" charset="0"/>
                <a:cs typeface="B Nazanin" panose="00000400000000000000" pitchFamily="2" charset="-78"/>
              </a:rPr>
              <a:t>E</a:t>
            </a:r>
            <a:r>
              <a:rPr lang="fa-IR" sz="2000" dirty="0" smtClean="0">
                <a:solidFill>
                  <a:srgbClr val="000000"/>
                </a:solidFill>
                <a:latin typeface="B Nazanin" panose="00000400000000000000" pitchFamily="2" charset="-78"/>
                <a:cs typeface="B Nazanin" panose="00000400000000000000" pitchFamily="2" charset="-78"/>
              </a:rPr>
              <a:t>انتظارات: </a:t>
            </a:r>
          </a:p>
          <a:p>
            <a:pPr algn="r"/>
            <a:r>
              <a:rPr lang="fa-IR" sz="2000" dirty="0" smtClean="0">
                <a:solidFill>
                  <a:srgbClr val="000000"/>
                </a:solidFill>
                <a:latin typeface="B Nazanin" panose="00000400000000000000" pitchFamily="2" charset="-78"/>
                <a:cs typeface="B Nazanin" panose="00000400000000000000" pitchFamily="2" charset="-78"/>
              </a:rPr>
              <a:t>در </a:t>
            </a:r>
            <a:r>
              <a:rPr lang="fa-IR" sz="2000" dirty="0">
                <a:solidFill>
                  <a:srgbClr val="000000"/>
                </a:solidFill>
                <a:latin typeface="B Nazanin" panose="00000400000000000000" pitchFamily="2" charset="-78"/>
                <a:cs typeface="B Nazanin" panose="00000400000000000000" pitchFamily="2" charset="-78"/>
              </a:rPr>
              <a:t>اين تابع همه موارد را بجز قيمت كالا ثابت فرض مي كنيم :</a:t>
            </a:r>
            <a:br>
              <a:rPr lang="fa-IR" sz="2000" dirty="0">
                <a:solidFill>
                  <a:srgbClr val="000000"/>
                </a:solidFill>
                <a:latin typeface="B Nazanin" panose="00000400000000000000" pitchFamily="2" charset="-78"/>
                <a:cs typeface="B Nazanin" panose="00000400000000000000" pitchFamily="2" charset="-78"/>
              </a:rPr>
            </a:br>
            <a:r>
              <a:rPr lang="en-US" sz="2000" i="0" dirty="0" err="1" smtClean="0">
                <a:solidFill>
                  <a:srgbClr val="000000"/>
                </a:solidFill>
                <a:effectLst/>
                <a:latin typeface="Times New Roman" panose="02020603050405020304" pitchFamily="18" charset="0"/>
                <a:cs typeface="B Nazanin" panose="00000400000000000000" pitchFamily="2" charset="-78"/>
              </a:rPr>
              <a:t>QxD</a:t>
            </a:r>
            <a:r>
              <a:rPr lang="en-US" sz="2000" i="0" dirty="0" smtClean="0">
                <a:solidFill>
                  <a:srgbClr val="000000"/>
                </a:solidFill>
                <a:effectLst/>
                <a:latin typeface="B Nazanin" panose="00000400000000000000" pitchFamily="2" charset="-78"/>
                <a:cs typeface="B Nazanin" panose="00000400000000000000" pitchFamily="2" charset="-78"/>
              </a:rPr>
              <a:t>=</a:t>
            </a:r>
            <a:r>
              <a:rPr lang="en-US" sz="2000" i="0" dirty="0" smtClean="0">
                <a:solidFill>
                  <a:srgbClr val="000000"/>
                </a:solidFill>
                <a:effectLst/>
                <a:latin typeface="Times New Roman" panose="02020603050405020304" pitchFamily="18" charset="0"/>
                <a:cs typeface="B Nazanin" panose="00000400000000000000" pitchFamily="2" charset="-78"/>
              </a:rPr>
              <a:t>f (</a:t>
            </a:r>
            <a:r>
              <a:rPr lang="en-US" sz="2000" i="0" dirty="0" err="1" smtClean="0">
                <a:solidFill>
                  <a:srgbClr val="000000"/>
                </a:solidFill>
                <a:effectLst/>
                <a:latin typeface="Times New Roman" panose="02020603050405020304" pitchFamily="18" charset="0"/>
                <a:cs typeface="B Nazanin" panose="00000400000000000000" pitchFamily="2" charset="-78"/>
              </a:rPr>
              <a:t>Px</a:t>
            </a:r>
            <a:r>
              <a:rPr lang="en-US" sz="2000" i="0" dirty="0" smtClean="0">
                <a:solidFill>
                  <a:srgbClr val="000000"/>
                </a:solidFill>
                <a:effectLst/>
                <a:latin typeface="Times New Roman" panose="02020603050405020304" pitchFamily="18" charset="0"/>
                <a:cs typeface="B Nazanin" panose="00000400000000000000" pitchFamily="2" charset="-78"/>
              </a:rPr>
              <a:t> )</a:t>
            </a:r>
            <a:r>
              <a:rPr lang="en-US" sz="2000" i="0" dirty="0" smtClean="0">
                <a:solidFill>
                  <a:srgbClr val="000000"/>
                </a:solidFill>
                <a:effectLst/>
                <a:latin typeface="B Nazanin" panose="00000400000000000000" pitchFamily="2" charset="-78"/>
                <a:cs typeface="B Nazanin" panose="00000400000000000000" pitchFamily="2" charset="-78"/>
              </a:rPr>
              <a:t/>
            </a:r>
            <a:br>
              <a:rPr lang="en-US" sz="2000" i="0" dirty="0" smtClean="0">
                <a:solidFill>
                  <a:srgbClr val="000000"/>
                </a:solidFill>
                <a:effectLst/>
                <a:latin typeface="B Nazanin" panose="00000400000000000000" pitchFamily="2" charset="-78"/>
                <a:cs typeface="B Nazanin" panose="00000400000000000000" pitchFamily="2" charset="-78"/>
              </a:rPr>
            </a:br>
            <a:endParaRPr lang="en-US" sz="2000" dirty="0"/>
          </a:p>
        </p:txBody>
      </p:sp>
    </p:spTree>
    <p:extLst>
      <p:ext uri="{BB962C8B-B14F-4D97-AF65-F5344CB8AC3E}">
        <p14:creationId xmlns:p14="http://schemas.microsoft.com/office/powerpoint/2010/main" val="28181532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619794"/>
            <a:ext cx="6945086" cy="4093428"/>
          </a:xfrm>
          <a:prstGeom prst="rect">
            <a:avLst/>
          </a:prstGeom>
        </p:spPr>
        <p:txBody>
          <a:bodyPr wrap="square">
            <a:spAutoFit/>
          </a:bodyPr>
          <a:lstStyle/>
          <a:p>
            <a:pPr algn="ctr"/>
            <a:r>
              <a:rPr lang="fa-IR" sz="2000" b="1" i="0" dirty="0" smtClean="0">
                <a:solidFill>
                  <a:srgbClr val="FF0000"/>
                </a:solidFill>
                <a:effectLst/>
                <a:latin typeface="B Nazanin" panose="00000400000000000000" pitchFamily="2" charset="-78"/>
                <a:cs typeface="B Nazanin" panose="00000400000000000000" pitchFamily="2" charset="-78"/>
              </a:rPr>
              <a:t>تابع تقاضا </a:t>
            </a:r>
            <a:r>
              <a:rPr lang="fa-IR" sz="2000" i="0" dirty="0" smtClean="0">
                <a:solidFill>
                  <a:srgbClr val="000000"/>
                </a:solidFill>
                <a:effectLst/>
                <a:latin typeface="B Nazanin" panose="00000400000000000000" pitchFamily="2" charset="-78"/>
                <a:cs typeface="B Nazanin" panose="00000400000000000000" pitchFamily="2" charset="-78"/>
              </a:rPr>
              <a:t>:</a:t>
            </a:r>
            <a:r>
              <a:rPr lang="fa-IR" sz="2000" dirty="0">
                <a:solidFill>
                  <a:srgbClr val="000000"/>
                </a:solidFill>
                <a:latin typeface="B Nazanin" panose="00000400000000000000" pitchFamily="2" charset="-78"/>
                <a:cs typeface="B Nazanin" panose="00000400000000000000" pitchFamily="2" charset="-78"/>
              </a:rPr>
              <a:t> اگر در اين رابطه بقيه عوامل موثر بر </a:t>
            </a:r>
            <a:r>
              <a:rPr lang="fa-IR" sz="2000" dirty="0" smtClean="0">
                <a:solidFill>
                  <a:srgbClr val="000000"/>
                </a:solidFill>
                <a:latin typeface="B Nazanin" panose="00000400000000000000" pitchFamily="2" charset="-78"/>
                <a:cs typeface="B Nazanin" panose="00000400000000000000" pitchFamily="2" charset="-78"/>
              </a:rPr>
              <a:t>تقاضا </a:t>
            </a:r>
            <a:r>
              <a:rPr lang="fa-IR" sz="2000" dirty="0">
                <a:solidFill>
                  <a:srgbClr val="000000"/>
                </a:solidFill>
                <a:latin typeface="B Nazanin" panose="00000400000000000000" pitchFamily="2" charset="-78"/>
                <a:cs typeface="B Nazanin" panose="00000400000000000000" pitchFamily="2" charset="-78"/>
              </a:rPr>
              <a:t>را بجز قيمت كالا ثابت فرض كنيم پس تابع تقاضا تابعي است كه رابطه قيمت كالا و مقدار تقاضاي كالا را با فرض ثابت بودن بقيه عوامل نشان ميدهد تابع فوق را مي توان بصورت جدول ، نمودار و معادله نشان دادكه به جدول تقاضا ،منحني تقاضا و معادله تقاضا معروف است </a:t>
            </a:r>
            <a:r>
              <a:rPr lang="fa-IR" sz="2000" dirty="0" smtClean="0">
                <a:solidFill>
                  <a:srgbClr val="000000"/>
                </a:solidFill>
                <a:latin typeface="B Nazanin" panose="00000400000000000000" pitchFamily="2" charset="-78"/>
                <a:cs typeface="B Nazanin" panose="00000400000000000000" pitchFamily="2" charset="-78"/>
              </a:rPr>
              <a:t>.</a:t>
            </a:r>
          </a:p>
          <a:p>
            <a:pPr algn="ctr"/>
            <a:r>
              <a:rPr lang="fa-IR" sz="2000" dirty="0"/>
              <a:t>مثال : فرض مي كنيم كه تابع تقاضاي فردي از </a:t>
            </a:r>
            <a:r>
              <a:rPr lang="fa-IR" sz="2000" dirty="0" smtClean="0"/>
              <a:t>كالاي ایکس عبارتست از</a:t>
            </a:r>
            <a:r>
              <a:rPr lang="fa-IR" sz="2000" dirty="0"/>
              <a:t/>
            </a:r>
            <a:br>
              <a:rPr lang="fa-IR" sz="2000" dirty="0"/>
            </a:br>
            <a:r>
              <a:rPr lang="en-US" sz="2000" dirty="0" err="1"/>
              <a:t>QxD</a:t>
            </a:r>
            <a:r>
              <a:rPr lang="en-US" sz="2000" dirty="0"/>
              <a:t> = 8-2PX </a:t>
            </a:r>
            <a:endParaRPr lang="fa-IR" sz="2000" dirty="0" smtClean="0"/>
          </a:p>
          <a:p>
            <a:pPr algn="ctr"/>
            <a:r>
              <a:rPr lang="fa-IR" sz="2000" dirty="0" smtClean="0"/>
              <a:t>در </a:t>
            </a:r>
            <a:r>
              <a:rPr lang="fa-IR" sz="2000" dirty="0"/>
              <a:t>حالي كه ساير متغيرها ثابت باشند مطلوبست جدول و </a:t>
            </a:r>
            <a:r>
              <a:rPr lang="fa-IR" sz="2000" dirty="0" smtClean="0"/>
              <a:t>منح</a:t>
            </a:r>
            <a:r>
              <a:rPr lang="fa-IR" sz="2000" dirty="0"/>
              <a:t>ن</a:t>
            </a:r>
            <a:r>
              <a:rPr lang="fa-IR" sz="2000" dirty="0" smtClean="0"/>
              <a:t>ي </a:t>
            </a:r>
            <a:r>
              <a:rPr lang="fa-IR" sz="2000" dirty="0"/>
              <a:t>تقاضا :</a:t>
            </a:r>
            <a:br>
              <a:rPr lang="fa-IR" sz="2000" dirty="0"/>
            </a:br>
            <a:r>
              <a:rPr lang="en-US" sz="2000" dirty="0" err="1"/>
              <a:t>QxD</a:t>
            </a:r>
            <a:r>
              <a:rPr lang="en-US" sz="2000" dirty="0"/>
              <a:t> = 8-2PX</a:t>
            </a:r>
            <a:br>
              <a:rPr lang="en-US" sz="2000" dirty="0"/>
            </a:br>
            <a:r>
              <a:rPr lang="en-US" sz="2000" dirty="0"/>
              <a:t>P = 0 </a:t>
            </a:r>
            <a:r>
              <a:rPr lang="en-US" sz="2000" dirty="0" err="1"/>
              <a:t>QxD</a:t>
            </a:r>
            <a:r>
              <a:rPr lang="en-US" sz="2000" dirty="0"/>
              <a:t> = 8-0 </a:t>
            </a:r>
            <a:r>
              <a:rPr lang="en-US" sz="2000" dirty="0" err="1"/>
              <a:t>Qx</a:t>
            </a:r>
            <a:r>
              <a:rPr lang="en-US" sz="2000" dirty="0"/>
              <a:t> = 8</a:t>
            </a:r>
            <a:br>
              <a:rPr lang="en-US" sz="2000" dirty="0"/>
            </a:br>
            <a:r>
              <a:rPr lang="en-US" sz="2000" dirty="0"/>
              <a:t>P = 1 </a:t>
            </a:r>
            <a:r>
              <a:rPr lang="en-US" sz="2000" dirty="0" err="1"/>
              <a:t>QxD</a:t>
            </a:r>
            <a:r>
              <a:rPr lang="en-US" sz="2000" dirty="0"/>
              <a:t> = 8-2 </a:t>
            </a:r>
            <a:r>
              <a:rPr lang="en-US" sz="2000" dirty="0" err="1"/>
              <a:t>Qx</a:t>
            </a:r>
            <a:r>
              <a:rPr lang="en-US" sz="2000" dirty="0"/>
              <a:t> = 6</a:t>
            </a:r>
            <a:br>
              <a:rPr lang="en-US" sz="2000" dirty="0"/>
            </a:br>
            <a:r>
              <a:rPr lang="en-US" sz="2000" dirty="0"/>
              <a:t>PX</a:t>
            </a:r>
            <a:r>
              <a:rPr lang="fa-IR" sz="2000" dirty="0"/>
              <a:t>با </a:t>
            </a:r>
            <a:r>
              <a:rPr lang="en-US" sz="2000" dirty="0"/>
              <a:t>QX</a:t>
            </a:r>
            <a:r>
              <a:rPr lang="fa-IR" sz="2000" dirty="0"/>
              <a:t>عكس هم عمل مي كنند .</a:t>
            </a:r>
            <a:br>
              <a:rPr lang="fa-IR" sz="2000" dirty="0"/>
            </a:br>
            <a:r>
              <a:rPr lang="fa-IR" sz="2000" dirty="0">
                <a:solidFill>
                  <a:srgbClr val="000000"/>
                </a:solidFill>
                <a:latin typeface="B Nazanin" panose="00000400000000000000" pitchFamily="2" charset="-78"/>
                <a:cs typeface="B Nazanin" panose="00000400000000000000" pitchFamily="2" charset="-78"/>
              </a:rPr>
              <a:t/>
            </a:r>
            <a:br>
              <a:rPr lang="fa-IR" sz="2000" dirty="0">
                <a:solidFill>
                  <a:srgbClr val="000000"/>
                </a:solidFill>
                <a:latin typeface="B Nazanin" panose="00000400000000000000" pitchFamily="2" charset="-78"/>
                <a:cs typeface="B Nazanin" panose="00000400000000000000" pitchFamily="2" charset="-78"/>
              </a:rPr>
            </a:br>
            <a:endParaRPr lang="en-US" sz="2000" dirty="0"/>
          </a:p>
        </p:txBody>
      </p:sp>
    </p:spTree>
    <p:extLst>
      <p:ext uri="{BB962C8B-B14F-4D97-AF65-F5344CB8AC3E}">
        <p14:creationId xmlns:p14="http://schemas.microsoft.com/office/powerpoint/2010/main" val="20265268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345474"/>
            <a:ext cx="6644640" cy="3170099"/>
          </a:xfrm>
          <a:prstGeom prst="rect">
            <a:avLst/>
          </a:prstGeom>
        </p:spPr>
        <p:txBody>
          <a:bodyPr wrap="square">
            <a:spAutoFit/>
          </a:bodyPr>
          <a:lstStyle/>
          <a:p>
            <a:pPr algn="r"/>
            <a:r>
              <a:rPr lang="fa-IR" sz="2000" b="1" i="0" dirty="0" smtClean="0">
                <a:solidFill>
                  <a:srgbClr val="FF0000"/>
                </a:solidFill>
                <a:effectLst/>
                <a:latin typeface="B Nazanin" panose="00000400000000000000" pitchFamily="2" charset="-78"/>
                <a:cs typeface="B Nazanin" panose="00000400000000000000" pitchFamily="2" charset="-78"/>
              </a:rPr>
              <a:t>قانون منفي بودن يا نزولي بودن شيب تقاضا </a:t>
            </a:r>
            <a:r>
              <a:rPr lang="fa-IR" sz="2000" b="1" i="0" dirty="0" smtClean="0">
                <a:solidFill>
                  <a:srgbClr val="000000"/>
                </a:solidFill>
                <a:effectLst/>
                <a:latin typeface="B Nazanin" panose="00000400000000000000" pitchFamily="2" charset="-78"/>
                <a:cs typeface="B Nazanin" panose="00000400000000000000" pitchFamily="2" charset="-78"/>
              </a:rPr>
              <a:t>:</a:t>
            </a:r>
            <a:r>
              <a:rPr lang="fa-IR" sz="2000" b="1" dirty="0">
                <a:solidFill>
                  <a:srgbClr val="000000"/>
                </a:solidFill>
                <a:latin typeface="B Nazanin" panose="00000400000000000000" pitchFamily="2" charset="-78"/>
                <a:cs typeface="B Nazanin" panose="00000400000000000000" pitchFamily="2" charset="-78"/>
              </a:rPr>
              <a:t> </a:t>
            </a:r>
            <a:r>
              <a:rPr lang="fa-IR" sz="2000" dirty="0" smtClean="0">
                <a:solidFill>
                  <a:srgbClr val="000000"/>
                </a:solidFill>
                <a:latin typeface="B Nazanin" panose="00000400000000000000" pitchFamily="2" charset="-78"/>
                <a:cs typeface="B Nazanin" panose="00000400000000000000" pitchFamily="2" charset="-78"/>
              </a:rPr>
              <a:t>هر </a:t>
            </a:r>
            <a:r>
              <a:rPr lang="fa-IR" sz="2000" dirty="0">
                <a:solidFill>
                  <a:srgbClr val="000000"/>
                </a:solidFill>
                <a:latin typeface="B Nazanin" panose="00000400000000000000" pitchFamily="2" charset="-78"/>
                <a:cs typeface="B Nazanin" panose="00000400000000000000" pitchFamily="2" charset="-78"/>
              </a:rPr>
              <a:t>چه قيمت افزايش يابد تقاضاي فرد براي مقدار كالا كاهش مي يابد . ارتباط معكوس بين قيمت و تقاضا در شيب منفي تقاضا منعكس شده با درنظر گرفتن استثناء براي موارد بسيار نادر منحني تقاضا هميشه داراي شيب از چپ به راست و از بالا به طرف پايين است كه نشان دهنده اين است كه با پايين آمدن قيمت كالا مقداربيشتري از آن خريداري ميشود. اين ويژگي معمولا به </a:t>
            </a:r>
            <a:r>
              <a:rPr lang="fa-IR" sz="2000" dirty="0">
                <a:cs typeface="B Nazanin" panose="00000400000000000000" pitchFamily="2" charset="-78"/>
              </a:rPr>
              <a:t>عنوان قانون نزولي بودن ( منفي بودن ) شيب تقاضا خوانده مي شود </a:t>
            </a:r>
            <a:r>
              <a:rPr lang="fa-IR" sz="2000" dirty="0" smtClean="0">
                <a:cs typeface="B Nazanin" panose="00000400000000000000" pitchFamily="2" charset="-78"/>
              </a:rPr>
              <a:t>.</a:t>
            </a:r>
          </a:p>
          <a:p>
            <a:pPr algn="r"/>
            <a:endParaRPr lang="fa-IR" sz="2000" dirty="0">
              <a:cs typeface="B Nazanin" panose="00000400000000000000" pitchFamily="2" charset="-78"/>
            </a:endParaRPr>
          </a:p>
          <a:p>
            <a:pPr algn="r"/>
            <a:r>
              <a:rPr lang="fa-IR" sz="2000" dirty="0" smtClean="0">
                <a:solidFill>
                  <a:srgbClr val="FF0000"/>
                </a:solidFill>
                <a:cs typeface="B Nazanin" panose="00000400000000000000" pitchFamily="2" charset="-78"/>
              </a:rPr>
              <a:t>- خط تقاضا شیب منفی دارد .</a:t>
            </a:r>
            <a:r>
              <a:rPr lang="fa-IR" sz="2000" dirty="0">
                <a:cs typeface="B Nazanin" panose="00000400000000000000" pitchFamily="2" charset="-78"/>
              </a:rPr>
              <a:t/>
            </a:r>
            <a:br>
              <a:rPr lang="fa-IR" sz="2000" dirty="0">
                <a:cs typeface="B Nazanin" panose="00000400000000000000" pitchFamily="2" charset="-78"/>
              </a:rPr>
            </a:br>
            <a:r>
              <a:rPr lang="fa-IR" sz="2000" dirty="0" smtClean="0">
                <a:cs typeface="B Nazanin" panose="00000400000000000000" pitchFamily="2" charset="-78"/>
              </a:rPr>
              <a:t/>
            </a:r>
            <a:br>
              <a:rPr lang="fa-IR" sz="2000" dirty="0" smtClean="0">
                <a:cs typeface="B Nazanin" panose="00000400000000000000" pitchFamily="2" charset="-78"/>
              </a:rPr>
            </a:br>
            <a:endParaRPr lang="en-US" sz="2000" dirty="0">
              <a:cs typeface="B Nazanin" panose="00000400000000000000" pitchFamily="2" charset="-78"/>
            </a:endParaRPr>
          </a:p>
        </p:txBody>
      </p:sp>
    </p:spTree>
    <p:extLst>
      <p:ext uri="{BB962C8B-B14F-4D97-AF65-F5344CB8AC3E}">
        <p14:creationId xmlns:p14="http://schemas.microsoft.com/office/powerpoint/2010/main" val="17286706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92322" y="1419367"/>
            <a:ext cx="7888406" cy="4093428"/>
          </a:xfrm>
          <a:prstGeom prst="rect">
            <a:avLst/>
          </a:prstGeom>
        </p:spPr>
        <p:txBody>
          <a:bodyPr wrap="square">
            <a:spAutoFit/>
          </a:bodyPr>
          <a:lstStyle/>
          <a:p>
            <a:pPr algn="ctr"/>
            <a:r>
              <a:rPr lang="fa-IR" sz="2000" b="1" i="0" dirty="0" smtClean="0">
                <a:solidFill>
                  <a:srgbClr val="FF0000"/>
                </a:solidFill>
                <a:effectLst/>
                <a:latin typeface="B Nazanin" panose="00000400000000000000" pitchFamily="2" charset="-78"/>
                <a:cs typeface="B Nazanin" panose="00000400000000000000" pitchFamily="2" charset="-78"/>
              </a:rPr>
              <a:t>تغيير تقاضا : ( جابجائي منحني تقاي فرد )</a:t>
            </a:r>
            <a:r>
              <a:rPr lang="fa-IR" sz="2000" b="1" dirty="0">
                <a:solidFill>
                  <a:srgbClr val="FF0000"/>
                </a:solidFill>
                <a:latin typeface="B Nazanin" panose="00000400000000000000" pitchFamily="2" charset="-78"/>
                <a:cs typeface="B Nazanin" panose="00000400000000000000" pitchFamily="2" charset="-78"/>
              </a:rPr>
              <a:t> </a:t>
            </a:r>
            <a:r>
              <a:rPr lang="fa-IR" sz="2000" dirty="0">
                <a:solidFill>
                  <a:srgbClr val="000000"/>
                </a:solidFill>
                <a:latin typeface="B Nazanin" panose="00000400000000000000" pitchFamily="2" charset="-78"/>
                <a:cs typeface="B Nazanin" panose="00000400000000000000" pitchFamily="2" charset="-78"/>
              </a:rPr>
              <a:t>هنگامي كه هر يك از شرايطي كه قبلا ثابت فرض شده بود تغيير كند كل منحني تقاضا جابجا مي شود . اين مطلب به معني تغيير در تقاضا است . معمولا تغيير در تقاضا به دو دسته تقسيم مي شوند : </a:t>
            </a:r>
            <a:endParaRPr lang="fa-IR" sz="2000" dirty="0" smtClean="0">
              <a:solidFill>
                <a:srgbClr val="000000"/>
              </a:solidFill>
              <a:latin typeface="B Nazanin" panose="00000400000000000000" pitchFamily="2" charset="-78"/>
              <a:cs typeface="B Nazanin" panose="00000400000000000000" pitchFamily="2" charset="-78"/>
            </a:endParaRPr>
          </a:p>
          <a:p>
            <a:pPr algn="ctr"/>
            <a:endParaRPr lang="fa-IR" sz="2000" dirty="0" smtClean="0">
              <a:solidFill>
                <a:srgbClr val="000000"/>
              </a:solidFill>
              <a:latin typeface="B Nazanin" panose="00000400000000000000" pitchFamily="2" charset="-78"/>
              <a:cs typeface="B Nazanin" panose="00000400000000000000" pitchFamily="2" charset="-78"/>
            </a:endParaRPr>
          </a:p>
          <a:p>
            <a:pPr marL="457200" indent="-457200" algn="ctr">
              <a:buAutoNum type="arabicPeriod"/>
            </a:pPr>
            <a:r>
              <a:rPr lang="fa-IR" sz="2000" dirty="0" smtClean="0">
                <a:solidFill>
                  <a:srgbClr val="FF0000"/>
                </a:solidFill>
                <a:latin typeface="B Nazanin" panose="00000400000000000000" pitchFamily="2" charset="-78"/>
                <a:cs typeface="B Nazanin" panose="00000400000000000000" pitchFamily="2" charset="-78"/>
              </a:rPr>
              <a:t>1. تغيير </a:t>
            </a:r>
            <a:r>
              <a:rPr lang="fa-IR" sz="2000" dirty="0">
                <a:solidFill>
                  <a:srgbClr val="FF0000"/>
                </a:solidFill>
                <a:latin typeface="B Nazanin" panose="00000400000000000000" pitchFamily="2" charset="-78"/>
                <a:cs typeface="B Nazanin" panose="00000400000000000000" pitchFamily="2" charset="-78"/>
              </a:rPr>
              <a:t>در مقدار </a:t>
            </a:r>
            <a:r>
              <a:rPr lang="fa-IR" sz="2000" dirty="0" smtClean="0">
                <a:solidFill>
                  <a:srgbClr val="FF0000"/>
                </a:solidFill>
                <a:latin typeface="B Nazanin" panose="00000400000000000000" pitchFamily="2" charset="-78"/>
                <a:cs typeface="B Nazanin" panose="00000400000000000000" pitchFamily="2" charset="-78"/>
              </a:rPr>
              <a:t>تقاضا </a:t>
            </a:r>
            <a:r>
              <a:rPr lang="fa-IR" sz="2000" dirty="0" smtClean="0">
                <a:solidFill>
                  <a:srgbClr val="000000"/>
                </a:solidFill>
                <a:latin typeface="B Nazanin" panose="00000400000000000000" pitchFamily="2" charset="-78"/>
                <a:cs typeface="B Nazanin" panose="00000400000000000000" pitchFamily="2" charset="-78"/>
              </a:rPr>
              <a:t>: </a:t>
            </a:r>
            <a:r>
              <a:rPr lang="fa-IR" sz="2000" dirty="0">
                <a:solidFill>
                  <a:srgbClr val="000000"/>
                </a:solidFill>
                <a:latin typeface="B Nazanin" panose="00000400000000000000" pitchFamily="2" charset="-78"/>
                <a:cs typeface="B Nazanin" panose="00000400000000000000" pitchFamily="2" charset="-78"/>
              </a:rPr>
              <a:t>كه به علت تغيير در قيمت كالا بوجود مي آيد و با حركت بر </a:t>
            </a:r>
            <a:r>
              <a:rPr lang="fa-IR" sz="2000" dirty="0" smtClean="0">
                <a:solidFill>
                  <a:srgbClr val="000000"/>
                </a:solidFill>
                <a:latin typeface="B Nazanin" panose="00000400000000000000" pitchFamily="2" charset="-78"/>
                <a:cs typeface="B Nazanin" panose="00000400000000000000" pitchFamily="2" charset="-78"/>
              </a:rPr>
              <a:t>روي منحني </a:t>
            </a:r>
            <a:r>
              <a:rPr lang="fa-IR" sz="2000" dirty="0">
                <a:solidFill>
                  <a:srgbClr val="000000"/>
                </a:solidFill>
                <a:latin typeface="B Nazanin" panose="00000400000000000000" pitchFamily="2" charset="-78"/>
                <a:cs typeface="B Nazanin" panose="00000400000000000000" pitchFamily="2" charset="-78"/>
              </a:rPr>
              <a:t>تقاضا نشان داده مي شود . مثلا اگر در مثال قبل قيمت از 4به 3كاهش پيدا كند مقدار تقاضا از صفر به دو افزايش مي يابد يعني اينكه خود منحني جابجا نمي شود بلكه تغيير بر روي منحني صورت مي گيرد . </a:t>
            </a:r>
            <a:endParaRPr lang="fa-IR" sz="2000" dirty="0" smtClean="0">
              <a:solidFill>
                <a:srgbClr val="000000"/>
              </a:solidFill>
              <a:latin typeface="B Nazanin" panose="00000400000000000000" pitchFamily="2" charset="-78"/>
              <a:cs typeface="B Nazanin" panose="00000400000000000000" pitchFamily="2" charset="-78"/>
            </a:endParaRPr>
          </a:p>
          <a:p>
            <a:pPr marL="457200" indent="-457200" algn="ctr">
              <a:buAutoNum type="arabicPeriod"/>
            </a:pPr>
            <a:endParaRPr lang="fa-IR" sz="2000" dirty="0" smtClean="0">
              <a:solidFill>
                <a:srgbClr val="000000"/>
              </a:solidFill>
              <a:latin typeface="B Nazanin" panose="00000400000000000000" pitchFamily="2" charset="-78"/>
              <a:cs typeface="B Nazanin" panose="00000400000000000000" pitchFamily="2" charset="-78"/>
            </a:endParaRPr>
          </a:p>
          <a:p>
            <a:pPr algn="ctr"/>
            <a:r>
              <a:rPr lang="fa-IR" sz="2000" dirty="0" smtClean="0">
                <a:solidFill>
                  <a:srgbClr val="FF0000"/>
                </a:solidFill>
                <a:latin typeface="B Nazanin" panose="00000400000000000000" pitchFamily="2" charset="-78"/>
                <a:cs typeface="B Nazanin" panose="00000400000000000000" pitchFamily="2" charset="-78"/>
              </a:rPr>
              <a:t>2. تغيير </a:t>
            </a:r>
            <a:r>
              <a:rPr lang="fa-IR" sz="2000" dirty="0">
                <a:solidFill>
                  <a:srgbClr val="FF0000"/>
                </a:solidFill>
                <a:latin typeface="B Nazanin" panose="00000400000000000000" pitchFamily="2" charset="-78"/>
                <a:cs typeface="B Nazanin" panose="00000400000000000000" pitchFamily="2" charset="-78"/>
              </a:rPr>
              <a:t>در تقاضا </a:t>
            </a:r>
            <a:r>
              <a:rPr lang="fa-IR" sz="2000" dirty="0">
                <a:solidFill>
                  <a:srgbClr val="000000"/>
                </a:solidFill>
                <a:latin typeface="B Nazanin" panose="00000400000000000000" pitchFamily="2" charset="-78"/>
                <a:cs typeface="B Nazanin" panose="00000400000000000000" pitchFamily="2" charset="-78"/>
              </a:rPr>
              <a:t>: اين تغيير به علت تغيير در عوامل موثر در تقاضا بجز عامل قيمت صورت مي گيرد كه باعث </a:t>
            </a:r>
            <a:r>
              <a:rPr lang="fa-IR" sz="2000" dirty="0" smtClean="0">
                <a:solidFill>
                  <a:srgbClr val="000000"/>
                </a:solidFill>
                <a:latin typeface="B Nazanin" panose="00000400000000000000" pitchFamily="2" charset="-78"/>
                <a:cs typeface="B Nazanin" panose="00000400000000000000" pitchFamily="2" charset="-78"/>
              </a:rPr>
              <a:t>جابجائي</a:t>
            </a:r>
            <a:r>
              <a:rPr lang="fa-IR" sz="2000" dirty="0">
                <a:cs typeface="B Nazanin" panose="00000400000000000000" pitchFamily="2" charset="-78"/>
              </a:rPr>
              <a:t>منحني تقاضا مي گردد كه به اين جابجائي تغيير در تقاضا نيز گفته مي شود .</a:t>
            </a:r>
            <a:br>
              <a:rPr lang="fa-IR" sz="2000" dirty="0">
                <a:cs typeface="B Nazanin" panose="00000400000000000000" pitchFamily="2" charset="-78"/>
              </a:rPr>
            </a:br>
            <a:r>
              <a:rPr lang="fa-IR" sz="2000" dirty="0" smtClean="0"/>
              <a:t/>
            </a:r>
            <a:br>
              <a:rPr lang="fa-IR" sz="2000" dirty="0" smtClean="0"/>
            </a:br>
            <a:endParaRPr lang="en-US" sz="2000" dirty="0"/>
          </a:p>
        </p:txBody>
      </p:sp>
    </p:spTree>
    <p:extLst>
      <p:ext uri="{BB962C8B-B14F-4D97-AF65-F5344CB8AC3E}">
        <p14:creationId xmlns:p14="http://schemas.microsoft.com/office/powerpoint/2010/main" val="21028838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42949" y="953590"/>
            <a:ext cx="6960359" cy="6924973"/>
          </a:xfrm>
          <a:prstGeom prst="rect">
            <a:avLst/>
          </a:prstGeom>
        </p:spPr>
        <p:txBody>
          <a:bodyPr wrap="square">
            <a:spAutoFit/>
          </a:bodyPr>
          <a:lstStyle/>
          <a:p>
            <a:pPr algn="r"/>
            <a:r>
              <a:rPr lang="fa-IR" sz="2000" b="1" dirty="0">
                <a:solidFill>
                  <a:srgbClr val="FF0000"/>
                </a:solidFill>
                <a:latin typeface="B Nazanin" panose="00000400000000000000" pitchFamily="2" charset="-78"/>
                <a:cs typeface="B Nazanin" panose="00000400000000000000" pitchFamily="2" charset="-78"/>
              </a:rPr>
              <a:t>اثر تغيير در درآمد در منحني تقاضا </a:t>
            </a:r>
            <a:r>
              <a:rPr lang="fa-IR" sz="2000" dirty="0">
                <a:solidFill>
                  <a:srgbClr val="000000"/>
                </a:solidFill>
                <a:latin typeface="B Nazanin" panose="00000400000000000000" pitchFamily="2" charset="-78"/>
                <a:cs typeface="B Nazanin" panose="00000400000000000000" pitchFamily="2" charset="-78"/>
              </a:rPr>
              <a:t>: هنگامي كه درآمد پولي يك فرد افزايش مي يابد ( ساير عوامل ثابت ) معمولا تقاضاي فرد براي يك كالا افزايش مي يابد .يعني فرد با همان قيمت مقدار بيشتري از كالا را در واحد زمان </a:t>
            </a:r>
            <a:r>
              <a:rPr lang="fa-IR" sz="2000" dirty="0" smtClean="0">
                <a:solidFill>
                  <a:srgbClr val="000000"/>
                </a:solidFill>
                <a:latin typeface="B Nazanin" panose="00000400000000000000" pitchFamily="2" charset="-78"/>
                <a:cs typeface="B Nazanin" panose="00000400000000000000" pitchFamily="2" charset="-78"/>
              </a:rPr>
              <a:t>خريداري </a:t>
            </a:r>
            <a:r>
              <a:rPr lang="fa-IR" sz="2000" dirty="0" smtClean="0">
                <a:cs typeface="B Nazanin" panose="00000400000000000000" pitchFamily="2" charset="-78"/>
              </a:rPr>
              <a:t>خواهد </a:t>
            </a:r>
            <a:r>
              <a:rPr lang="fa-IR" sz="2000" dirty="0">
                <a:cs typeface="B Nazanin" panose="00000400000000000000" pitchFamily="2" charset="-78"/>
              </a:rPr>
              <a:t>كرد بنابر اين اگر درآمد فرد افزايش يابد منحني تقاضاي فرد براي آن كالا به </a:t>
            </a:r>
            <a:r>
              <a:rPr lang="fa-IR" sz="2000" dirty="0" smtClean="0">
                <a:cs typeface="B Nazanin" panose="00000400000000000000" pitchFamily="2" charset="-78"/>
              </a:rPr>
              <a:t>سمت راست با بالا ا </a:t>
            </a:r>
            <a:r>
              <a:rPr lang="fa-IR" sz="2000" dirty="0">
                <a:cs typeface="B Nazanin" panose="00000400000000000000" pitchFamily="2" charset="-78"/>
              </a:rPr>
              <a:t>انتقال خواهد </a:t>
            </a:r>
            <a:r>
              <a:rPr lang="fa-IR" sz="2000" dirty="0" smtClean="0">
                <a:cs typeface="B Nazanin" panose="00000400000000000000" pitchFamily="2" charset="-78"/>
              </a:rPr>
              <a:t>يافت.</a:t>
            </a:r>
            <a:r>
              <a:rPr lang="fa-IR" sz="2000" dirty="0"/>
              <a:t> </a:t>
            </a:r>
            <a:endParaRPr lang="fa-IR" sz="2000" dirty="0" smtClean="0"/>
          </a:p>
          <a:p>
            <a:pPr algn="r"/>
            <a:endParaRPr lang="fa-IR" sz="2000" dirty="0"/>
          </a:p>
          <a:p>
            <a:pPr marL="285750" indent="-285750" algn="r">
              <a:buFontTx/>
              <a:buChar char="-"/>
            </a:pPr>
            <a:r>
              <a:rPr lang="fa-IR" sz="2000" dirty="0" smtClean="0"/>
              <a:t> </a:t>
            </a:r>
            <a:r>
              <a:rPr lang="fa-IR" sz="2400" dirty="0" smtClean="0">
                <a:cs typeface="B Nazanin" panose="00000400000000000000" pitchFamily="2" charset="-78"/>
              </a:rPr>
              <a:t>- يا </a:t>
            </a:r>
            <a:r>
              <a:rPr lang="fa-IR" sz="2400" dirty="0">
                <a:cs typeface="B Nazanin" panose="00000400000000000000" pitchFamily="2" charset="-78"/>
              </a:rPr>
              <a:t>به عبارت ديگر اگر تغييرات درآمد و مصرف هم جهت </a:t>
            </a:r>
            <a:r>
              <a:rPr lang="fa-IR" sz="2400" dirty="0" smtClean="0">
                <a:cs typeface="B Nazanin" panose="00000400000000000000" pitchFamily="2" charset="-78"/>
              </a:rPr>
              <a:t>باشند</a:t>
            </a:r>
            <a:r>
              <a:rPr lang="fa-IR" sz="2400" dirty="0">
                <a:cs typeface="B Nazanin" panose="00000400000000000000" pitchFamily="2" charset="-78"/>
              </a:rPr>
              <a:t>اين كالا يك كالاي </a:t>
            </a:r>
            <a:r>
              <a:rPr lang="fa-IR" sz="2400" dirty="0">
                <a:solidFill>
                  <a:srgbClr val="FF0000"/>
                </a:solidFill>
                <a:cs typeface="B Nazanin" panose="00000400000000000000" pitchFamily="2" charset="-78"/>
              </a:rPr>
              <a:t>عادي</a:t>
            </a:r>
            <a:r>
              <a:rPr lang="fa-IR" sz="2400" dirty="0">
                <a:cs typeface="B Nazanin" panose="00000400000000000000" pitchFamily="2" charset="-78"/>
              </a:rPr>
              <a:t> خواهد بود </a:t>
            </a:r>
            <a:r>
              <a:rPr lang="fa-IR" sz="2400" dirty="0" smtClean="0">
                <a:cs typeface="B Nazanin" panose="00000400000000000000" pitchFamily="2" charset="-78"/>
              </a:rPr>
              <a:t>. </a:t>
            </a:r>
          </a:p>
          <a:p>
            <a:pPr marL="285750" indent="-285750" algn="r">
              <a:buFontTx/>
              <a:buChar char="-"/>
            </a:pPr>
            <a:endParaRPr lang="fa-IR" sz="2400" dirty="0" smtClean="0">
              <a:cs typeface="B Nazanin" panose="00000400000000000000" pitchFamily="2" charset="-78"/>
            </a:endParaRPr>
          </a:p>
          <a:p>
            <a:pPr marL="285750" indent="-285750" algn="r">
              <a:buFontTx/>
              <a:buChar char="-"/>
            </a:pPr>
            <a:r>
              <a:rPr lang="fa-IR" sz="2400" dirty="0" smtClean="0">
                <a:cs typeface="B Nazanin" panose="00000400000000000000" pitchFamily="2" charset="-78"/>
              </a:rPr>
              <a:t>- حال </a:t>
            </a:r>
            <a:r>
              <a:rPr lang="fa-IR" sz="2400" dirty="0">
                <a:cs typeface="B Nazanin" panose="00000400000000000000" pitchFamily="2" charset="-78"/>
              </a:rPr>
              <a:t>اگر تغييرات درآمد و مصرف بر خلاف يكديگر باشند يعني اگر درآمد افزايش يابد و مصرف كالا كاهش </a:t>
            </a:r>
            <a:r>
              <a:rPr lang="fa-IR" sz="2400" dirty="0" smtClean="0">
                <a:cs typeface="B Nazanin" panose="00000400000000000000" pitchFamily="2" charset="-78"/>
              </a:rPr>
              <a:t>يابد به </a:t>
            </a:r>
            <a:r>
              <a:rPr lang="fa-IR" sz="2400" dirty="0">
                <a:cs typeface="B Nazanin" panose="00000400000000000000" pitchFamily="2" charset="-78"/>
              </a:rPr>
              <a:t>اين كالا كالاي </a:t>
            </a:r>
            <a:r>
              <a:rPr lang="fa-IR" sz="2400" dirty="0">
                <a:solidFill>
                  <a:srgbClr val="FF0000"/>
                </a:solidFill>
                <a:cs typeface="B Nazanin" panose="00000400000000000000" pitchFamily="2" charset="-78"/>
              </a:rPr>
              <a:t>پست</a:t>
            </a:r>
            <a:r>
              <a:rPr lang="fa-IR" sz="2400" dirty="0">
                <a:cs typeface="B Nazanin" panose="00000400000000000000" pitchFamily="2" charset="-78"/>
              </a:rPr>
              <a:t> مي گويند </a:t>
            </a:r>
            <a:r>
              <a:rPr lang="fa-IR" sz="2400" dirty="0" smtClean="0">
                <a:cs typeface="B Nazanin" panose="00000400000000000000" pitchFamily="2" charset="-78"/>
              </a:rPr>
              <a:t>.</a:t>
            </a:r>
            <a:r>
              <a:rPr lang="fa-IR" sz="2400" dirty="0">
                <a:cs typeface="B Nazanin" panose="00000400000000000000" pitchFamily="2" charset="-78"/>
              </a:rPr>
              <a:t/>
            </a:r>
            <a:br>
              <a:rPr lang="fa-IR" sz="2400" dirty="0">
                <a:cs typeface="B Nazanin" panose="00000400000000000000" pitchFamily="2" charset="-78"/>
              </a:rPr>
            </a:br>
            <a:r>
              <a:rPr lang="fa-IR" sz="2400" dirty="0">
                <a:cs typeface="B Nazanin" panose="00000400000000000000" pitchFamily="2" charset="-78"/>
              </a:rPr>
              <a:t/>
            </a:r>
            <a:br>
              <a:rPr lang="fa-IR" sz="2400" dirty="0">
                <a:cs typeface="B Nazanin" panose="00000400000000000000" pitchFamily="2" charset="-78"/>
              </a:rPr>
            </a:br>
            <a:r>
              <a:rPr lang="fa-IR" sz="2400" dirty="0">
                <a:cs typeface="B Nazanin" panose="00000400000000000000" pitchFamily="2" charset="-78"/>
              </a:rPr>
              <a:t>و اگر تغييرات درآمد با هدف ارتباطي نداشته </a:t>
            </a:r>
            <a:r>
              <a:rPr lang="fa-IR" sz="2400" dirty="0" smtClean="0">
                <a:cs typeface="B Nazanin" panose="00000400000000000000" pitchFamily="2" charset="-78"/>
              </a:rPr>
              <a:t>باشد کالا </a:t>
            </a:r>
            <a:r>
              <a:rPr lang="fa-IR" sz="2400" dirty="0">
                <a:cs typeface="B Nazanin" panose="00000400000000000000" pitchFamily="2" charset="-78"/>
              </a:rPr>
              <a:t>را كالاي </a:t>
            </a:r>
            <a:r>
              <a:rPr lang="fa-IR" sz="2400" dirty="0">
                <a:solidFill>
                  <a:srgbClr val="FF0000"/>
                </a:solidFill>
                <a:cs typeface="B Nazanin" panose="00000400000000000000" pitchFamily="2" charset="-78"/>
              </a:rPr>
              <a:t>مستقل از درآمد </a:t>
            </a:r>
            <a:r>
              <a:rPr lang="fa-IR" sz="2400" dirty="0">
                <a:cs typeface="B Nazanin" panose="00000400000000000000" pitchFamily="2" charset="-78"/>
              </a:rPr>
              <a:t>مي </a:t>
            </a:r>
            <a:r>
              <a:rPr lang="fa-IR" sz="2400" dirty="0" smtClean="0">
                <a:cs typeface="B Nazanin" panose="00000400000000000000" pitchFamily="2" charset="-78"/>
              </a:rPr>
              <a:t>گويند. </a:t>
            </a:r>
            <a:r>
              <a:rPr lang="fa-IR" sz="2400" dirty="0">
                <a:cs typeface="B Nazanin" panose="00000400000000000000" pitchFamily="2" charset="-78"/>
              </a:rPr>
              <a:t/>
            </a:r>
            <a:br>
              <a:rPr lang="fa-IR" sz="2400" dirty="0">
                <a:cs typeface="B Nazanin" panose="00000400000000000000" pitchFamily="2" charset="-78"/>
              </a:rPr>
            </a:br>
            <a:r>
              <a:rPr lang="fa-IR" sz="2400" dirty="0">
                <a:cs typeface="B Nazanin" panose="00000400000000000000" pitchFamily="2" charset="-78"/>
              </a:rPr>
              <a:t/>
            </a:r>
            <a:br>
              <a:rPr lang="fa-IR" sz="2400" dirty="0">
                <a:cs typeface="B Nazanin" panose="00000400000000000000" pitchFamily="2" charset="-78"/>
              </a:rPr>
            </a:br>
            <a:r>
              <a:rPr lang="fa-IR" sz="2400" dirty="0">
                <a:cs typeface="B Nazanin" panose="00000400000000000000" pitchFamily="2" charset="-78"/>
              </a:rPr>
              <a:t/>
            </a:r>
            <a:br>
              <a:rPr lang="fa-IR" sz="2400" dirty="0">
                <a:cs typeface="B Nazanin" panose="00000400000000000000" pitchFamily="2" charset="-78"/>
              </a:rPr>
            </a:br>
            <a:r>
              <a:rPr lang="fa-IR" sz="2000" dirty="0">
                <a:cs typeface="B Nazanin" panose="00000400000000000000" pitchFamily="2" charset="-78"/>
              </a:rPr>
              <a:t/>
            </a:r>
            <a:br>
              <a:rPr lang="fa-IR" sz="2000" dirty="0">
                <a:cs typeface="B Nazanin" panose="00000400000000000000" pitchFamily="2" charset="-78"/>
              </a:rPr>
            </a:br>
            <a:r>
              <a:rPr lang="fa-IR" sz="2000" dirty="0">
                <a:solidFill>
                  <a:srgbClr val="000000"/>
                </a:solidFill>
                <a:latin typeface="B Nazanin" panose="00000400000000000000" pitchFamily="2" charset="-78"/>
                <a:cs typeface="B Nazanin" panose="00000400000000000000" pitchFamily="2" charset="-78"/>
              </a:rPr>
              <a:t/>
            </a:r>
            <a:br>
              <a:rPr lang="fa-IR" sz="2000" dirty="0">
                <a:solidFill>
                  <a:srgbClr val="000000"/>
                </a:solidFill>
                <a:latin typeface="B Nazanin" panose="00000400000000000000" pitchFamily="2" charset="-78"/>
                <a:cs typeface="B Nazanin" panose="00000400000000000000" pitchFamily="2" charset="-78"/>
              </a:rPr>
            </a:br>
            <a:endParaRPr lang="en-US" sz="2000" dirty="0">
              <a:cs typeface="B Nazanin" panose="00000400000000000000" pitchFamily="2" charset="-78"/>
            </a:endParaRPr>
          </a:p>
        </p:txBody>
      </p:sp>
    </p:spTree>
    <p:extLst>
      <p:ext uri="{BB962C8B-B14F-4D97-AF65-F5344CB8AC3E}">
        <p14:creationId xmlns:p14="http://schemas.microsoft.com/office/powerpoint/2010/main" val="287629106"/>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173</TotalTime>
  <Words>1279</Words>
  <Application>Microsoft Office PowerPoint</Application>
  <PresentationFormat>Widescreen</PresentationFormat>
  <Paragraphs>107</Paragraphs>
  <Slides>18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ArialMT</vt:lpstr>
      <vt:lpstr>B Nazanin</vt:lpstr>
      <vt:lpstr>Symbol</vt:lpstr>
      <vt:lpstr>Tahoma</vt:lpstr>
      <vt:lpstr>Times New Roman</vt:lpstr>
      <vt:lpstr>Trebuchet MS</vt:lpstr>
      <vt:lpstr>Wingdings 3</vt:lpstr>
      <vt:lpstr>Facet</vt:lpstr>
      <vt:lpstr>بسمه تعالی</vt:lpstr>
      <vt:lpstr>سرفصل ها:</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amir</dc:creator>
  <cp:lastModifiedBy>amir</cp:lastModifiedBy>
  <cp:revision>20</cp:revision>
  <dcterms:created xsi:type="dcterms:W3CDTF">2020-03-21T15:18:11Z</dcterms:created>
  <dcterms:modified xsi:type="dcterms:W3CDTF">2020-03-28T13:50:56Z</dcterms:modified>
</cp:coreProperties>
</file>