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11" r:id="rId1"/>
  </p:sldMasterIdLst>
  <p:sldIdLst>
    <p:sldId id="256" r:id="rId2"/>
    <p:sldId id="257" r:id="rId3"/>
    <p:sldId id="271" r:id="rId4"/>
    <p:sldId id="259" r:id="rId5"/>
    <p:sldId id="261" r:id="rId6"/>
    <p:sldId id="262" r:id="rId7"/>
    <p:sldId id="263" r:id="rId8"/>
    <p:sldId id="264" r:id="rId9"/>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46" d="100"/>
          <a:sy n="46"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A5F4377-F719-4891-845D-DE5815E48D9E}" type="datetimeFigureOut">
              <a:rPr lang="fa-IR" smtClean="0"/>
              <a:t>09/08/1441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1497710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5F4377-F719-4891-845D-DE5815E48D9E}" type="datetimeFigureOut">
              <a:rPr lang="fa-IR" smtClean="0"/>
              <a:t>09/08/1441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597872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5F4377-F719-4891-845D-DE5815E48D9E}" type="datetimeFigureOut">
              <a:rPr lang="fa-IR" smtClean="0"/>
              <a:t>09/08/1441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130659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5F4377-F719-4891-845D-DE5815E48D9E}" type="datetimeFigureOut">
              <a:rPr lang="fa-IR" smtClean="0"/>
              <a:t>09/08/1441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6891808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5F4377-F719-4891-845D-DE5815E48D9E}" type="datetimeFigureOut">
              <a:rPr lang="fa-IR" smtClean="0"/>
              <a:t>09/08/1441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37992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5F4377-F719-4891-845D-DE5815E48D9E}" type="datetimeFigureOut">
              <a:rPr lang="fa-IR" smtClean="0"/>
              <a:t>09/08/1441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37036619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5F4377-F719-4891-845D-DE5815E48D9E}" type="datetimeFigureOut">
              <a:rPr lang="fa-IR" smtClean="0"/>
              <a:t>09/08/1441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1685540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5F4377-F719-4891-845D-DE5815E48D9E}" type="datetimeFigureOut">
              <a:rPr lang="fa-IR" smtClean="0"/>
              <a:t>09/08/1441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3331431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5F4377-F719-4891-845D-DE5815E48D9E}" type="datetimeFigureOut">
              <a:rPr lang="fa-IR" smtClean="0"/>
              <a:t>09/08/1441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3249850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5F4377-F719-4891-845D-DE5815E48D9E}" type="datetimeFigureOut">
              <a:rPr lang="fa-IR" smtClean="0"/>
              <a:t>09/08/1441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532879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A5F4377-F719-4891-845D-DE5815E48D9E}" type="datetimeFigureOut">
              <a:rPr lang="fa-IR" smtClean="0"/>
              <a:t>09/08/1441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1183948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A5F4377-F719-4891-845D-DE5815E48D9E}" type="datetimeFigureOut">
              <a:rPr lang="fa-IR" smtClean="0"/>
              <a:t>09/08/1441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4243226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A5F4377-F719-4891-845D-DE5815E48D9E}" type="datetimeFigureOut">
              <a:rPr lang="fa-IR" smtClean="0"/>
              <a:t>09/08/1441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1997855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5F4377-F719-4891-845D-DE5815E48D9E}" type="datetimeFigureOut">
              <a:rPr lang="fa-IR" smtClean="0"/>
              <a:t>09/08/1441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28876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5F4377-F719-4891-845D-DE5815E48D9E}" type="datetimeFigureOut">
              <a:rPr lang="fa-IR" smtClean="0"/>
              <a:t>09/08/1441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1381068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5F4377-F719-4891-845D-DE5815E48D9E}" type="datetimeFigureOut">
              <a:rPr lang="fa-IR" smtClean="0"/>
              <a:t>09/08/1441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512248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A5F4377-F719-4891-845D-DE5815E48D9E}" type="datetimeFigureOut">
              <a:rPr lang="fa-IR" smtClean="0"/>
              <a:t>09/08/1441</a:t>
            </a:fld>
            <a:endParaRPr lang="fa-I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E69865BE-B685-42E3-820C-B6ABF3361C1F}" type="slidenum">
              <a:rPr lang="fa-IR" smtClean="0"/>
              <a:t>‹#›</a:t>
            </a:fld>
            <a:endParaRPr lang="fa-IR"/>
          </a:p>
        </p:txBody>
      </p:sp>
    </p:spTree>
    <p:extLst>
      <p:ext uri="{BB962C8B-B14F-4D97-AF65-F5344CB8AC3E}">
        <p14:creationId xmlns:p14="http://schemas.microsoft.com/office/powerpoint/2010/main" val="78260715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engineerplus.ir/Price/Construction-Material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4564" y="2404534"/>
            <a:ext cx="8089439" cy="1646302"/>
          </a:xfrm>
        </p:spPr>
        <p:txBody>
          <a:bodyPr/>
          <a:lstStyle/>
          <a:p>
            <a:r>
              <a:rPr lang="fa-IR" b="1" dirty="0">
                <a:cs typeface="B Nazanin" panose="00000400000000000000" pitchFamily="2" charset="-78"/>
              </a:rPr>
              <a:t>سیستم های ساختمانی و سازه ای</a:t>
            </a:r>
          </a:p>
        </p:txBody>
      </p:sp>
      <p:sp>
        <p:nvSpPr>
          <p:cNvPr id="3" name="Subtitle 2"/>
          <p:cNvSpPr>
            <a:spLocks noGrp="1"/>
          </p:cNvSpPr>
          <p:nvPr>
            <p:ph type="subTitle" idx="1"/>
          </p:nvPr>
        </p:nvSpPr>
        <p:spPr/>
        <p:txBody>
          <a:bodyPr/>
          <a:lstStyle/>
          <a:p>
            <a:endParaRPr lang="fa-IR"/>
          </a:p>
        </p:txBody>
      </p:sp>
    </p:spTree>
    <p:extLst>
      <p:ext uri="{BB962C8B-B14F-4D97-AF65-F5344CB8AC3E}">
        <p14:creationId xmlns:p14="http://schemas.microsoft.com/office/powerpoint/2010/main" val="25842827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cs typeface="B Nazanin" panose="00000400000000000000" pitchFamily="2" charset="-78"/>
              </a:rPr>
              <a:t>سیستم های ساختمانی</a:t>
            </a:r>
            <a:endParaRPr lang="fa-IR" b="1" dirty="0">
              <a:cs typeface="B Nazanin" panose="00000400000000000000" pitchFamily="2" charset="-78"/>
            </a:endParaRPr>
          </a:p>
        </p:txBody>
      </p:sp>
      <p:sp>
        <p:nvSpPr>
          <p:cNvPr id="3" name="Content Placeholder 2"/>
          <p:cNvSpPr>
            <a:spLocks noGrp="1"/>
          </p:cNvSpPr>
          <p:nvPr>
            <p:ph idx="1"/>
          </p:nvPr>
        </p:nvSpPr>
        <p:spPr/>
        <p:txBody>
          <a:bodyPr/>
          <a:lstStyle/>
          <a:p>
            <a:pPr algn="justLow"/>
            <a:r>
              <a:rPr lang="fa-IR" dirty="0">
                <a:cs typeface="B Nazanin" panose="00000400000000000000" pitchFamily="2" charset="-78"/>
              </a:rPr>
              <a:t>مجموعه ای از روشهای اجرایی هماهنگ شده است که برای طرح و احداث ساختمان یا یک بخش از ساختمان انتخاب یا تعریف می گردد.</a:t>
            </a:r>
            <a:endParaRPr lang="fa-IR" dirty="0">
              <a:cs typeface="B Nazanin" panose="00000400000000000000" pitchFamily="2" charset="-78"/>
            </a:endParaRPr>
          </a:p>
        </p:txBody>
      </p:sp>
    </p:spTree>
    <p:extLst>
      <p:ext uri="{BB962C8B-B14F-4D97-AF65-F5344CB8AC3E}">
        <p14:creationId xmlns:p14="http://schemas.microsoft.com/office/powerpoint/2010/main" val="25495186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4564" y="2404534"/>
            <a:ext cx="8089439" cy="1646302"/>
          </a:xfrm>
        </p:spPr>
        <p:txBody>
          <a:bodyPr/>
          <a:lstStyle/>
          <a:p>
            <a:pPr algn="justLow"/>
            <a:r>
              <a:rPr lang="fa-IR" b="1" dirty="0">
                <a:cs typeface="B Nazanin" panose="00000400000000000000" pitchFamily="2" charset="-78"/>
              </a:rPr>
              <a:t>گروه بندی سیستم های ساختمانی بر اساس تعاریف متفاوت شیوه های تولید و ساخت</a:t>
            </a:r>
          </a:p>
        </p:txBody>
      </p:sp>
      <p:sp>
        <p:nvSpPr>
          <p:cNvPr id="3" name="Subtitle 2"/>
          <p:cNvSpPr>
            <a:spLocks noGrp="1"/>
          </p:cNvSpPr>
          <p:nvPr>
            <p:ph type="subTitle" idx="1"/>
          </p:nvPr>
        </p:nvSpPr>
        <p:spPr/>
        <p:txBody>
          <a:bodyPr/>
          <a:lstStyle/>
          <a:p>
            <a:endParaRPr lang="fa-IR"/>
          </a:p>
        </p:txBody>
      </p:sp>
    </p:spTree>
    <p:extLst>
      <p:ext uri="{BB962C8B-B14F-4D97-AF65-F5344CB8AC3E}">
        <p14:creationId xmlns:p14="http://schemas.microsoft.com/office/powerpoint/2010/main" val="15219164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Low"/>
            <a:r>
              <a:rPr lang="fa-IR" b="1" dirty="0">
                <a:cs typeface="B Nazanin" panose="00000400000000000000" pitchFamily="2" charset="-78"/>
              </a:rPr>
              <a:t>شیوه های تولید ساختمان یا سیستم های ساختمانی با روش دستی یا بنایی بهبود یافته</a:t>
            </a:r>
            <a:r>
              <a:rPr lang="fa-IR" b="1" dirty="0"/>
              <a:t> </a:t>
            </a:r>
          </a:p>
        </p:txBody>
      </p:sp>
      <p:sp>
        <p:nvSpPr>
          <p:cNvPr id="3" name="Content Placeholder 2"/>
          <p:cNvSpPr>
            <a:spLocks noGrp="1"/>
          </p:cNvSpPr>
          <p:nvPr>
            <p:ph idx="1"/>
          </p:nvPr>
        </p:nvSpPr>
        <p:spPr/>
        <p:txBody>
          <a:bodyPr/>
          <a:lstStyle/>
          <a:p>
            <a:pPr algn="justLow"/>
            <a:r>
              <a:rPr lang="fa-IR" dirty="0">
                <a:cs typeface="B Nazanin" panose="00000400000000000000" pitchFamily="2" charset="-78"/>
              </a:rPr>
              <a:t>در این شیوه های ساخت وساز همچون شیوه های کاملا دستی از </a:t>
            </a:r>
            <a:r>
              <a:rPr lang="fa-IR" dirty="0">
                <a:cs typeface="B Nazanin" panose="00000400000000000000" pitchFamily="2" charset="-78"/>
                <a:hlinkClick r:id="rId2"/>
              </a:rPr>
              <a:t>مصالح ساختمانی</a:t>
            </a:r>
            <a:r>
              <a:rPr lang="fa-IR" dirty="0">
                <a:cs typeface="B Nazanin" panose="00000400000000000000" pitchFamily="2" charset="-78"/>
              </a:rPr>
              <a:t> ساده با پیوند نزدیکتر به طبیعت استفاده شده</a:t>
            </a:r>
            <a:r>
              <a:rPr lang="fa-IR" dirty="0">
                <a:cs typeface="B Nazanin" panose="00000400000000000000" pitchFamily="2" charset="-78"/>
              </a:rPr>
              <a:t/>
            </a:r>
            <a:br>
              <a:rPr lang="fa-IR" dirty="0">
                <a:cs typeface="B Nazanin" panose="00000400000000000000" pitchFamily="2" charset="-78"/>
              </a:rPr>
            </a:br>
            <a:r>
              <a:rPr lang="fa-IR" dirty="0">
                <a:cs typeface="B Nazanin" panose="00000400000000000000" pitchFamily="2" charset="-78"/>
              </a:rPr>
              <a:t>– بیشترین فعالیت برای آماده سازی </a:t>
            </a:r>
            <a:r>
              <a:rPr lang="fa-IR" dirty="0">
                <a:cs typeface="B Nazanin" panose="00000400000000000000" pitchFamily="2" charset="-78"/>
                <a:hlinkClick r:id="rId2"/>
              </a:rPr>
              <a:t>مصالح</a:t>
            </a:r>
            <a:r>
              <a:rPr lang="fa-IR" dirty="0">
                <a:cs typeface="B Nazanin" panose="00000400000000000000" pitchFamily="2" charset="-78"/>
              </a:rPr>
              <a:t> یا اجزای ساختمانی در کارگاه و به صورت دستی صورت می گیرد</a:t>
            </a:r>
            <a:r>
              <a:rPr lang="fa-IR" dirty="0">
                <a:cs typeface="B Nazanin" panose="00000400000000000000" pitchFamily="2" charset="-78"/>
              </a:rPr>
              <a:t/>
            </a:r>
            <a:br>
              <a:rPr lang="fa-IR" dirty="0">
                <a:cs typeface="B Nazanin" panose="00000400000000000000" pitchFamily="2" charset="-78"/>
              </a:rPr>
            </a:br>
            <a:r>
              <a:rPr lang="fa-IR" dirty="0">
                <a:cs typeface="B Nazanin" panose="00000400000000000000" pitchFamily="2" charset="-78"/>
              </a:rPr>
              <a:t>– روش های اجرایی در ان بیشتر متکی بر نیروی انسانی است تا ماشین الات</a:t>
            </a:r>
            <a:r>
              <a:rPr lang="fa-IR" dirty="0">
                <a:cs typeface="B Nazanin" panose="00000400000000000000" pitchFamily="2" charset="-78"/>
              </a:rPr>
              <a:t/>
            </a:r>
            <a:br>
              <a:rPr lang="fa-IR" dirty="0">
                <a:cs typeface="B Nazanin" panose="00000400000000000000" pitchFamily="2" charset="-78"/>
              </a:rPr>
            </a:br>
            <a:r>
              <a:rPr lang="fa-IR" dirty="0">
                <a:cs typeface="B Nazanin" panose="00000400000000000000" pitchFamily="2" charset="-78"/>
              </a:rPr>
              <a:t>– از ابزارهای مهندسی و وسایل کمکی اجا و نصب به صورت فردی و بسیار محدود بهره برداری می شود</a:t>
            </a:r>
            <a:endParaRPr lang="fa-IR" dirty="0">
              <a:cs typeface="B Nazanin" panose="00000400000000000000" pitchFamily="2" charset="-78"/>
            </a:endParaRPr>
          </a:p>
        </p:txBody>
      </p:sp>
    </p:spTree>
    <p:extLst>
      <p:ext uri="{BB962C8B-B14F-4D97-AF65-F5344CB8AC3E}">
        <p14:creationId xmlns:p14="http://schemas.microsoft.com/office/powerpoint/2010/main" val="29085937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Low"/>
            <a:r>
              <a:rPr lang="fa-IR" b="1" dirty="0">
                <a:cs typeface="B Nazanin" panose="00000400000000000000" pitchFamily="2" charset="-78"/>
              </a:rPr>
              <a:t>شیوه های تولید ساختمان یا سیستم های ساختمانی نیمه صنعتی</a:t>
            </a:r>
            <a:r>
              <a:rPr lang="fa-IR" b="1" dirty="0"/>
              <a:t> </a:t>
            </a:r>
          </a:p>
        </p:txBody>
      </p:sp>
      <p:sp>
        <p:nvSpPr>
          <p:cNvPr id="3" name="Content Placeholder 2"/>
          <p:cNvSpPr>
            <a:spLocks noGrp="1"/>
          </p:cNvSpPr>
          <p:nvPr>
            <p:ph idx="1"/>
          </p:nvPr>
        </p:nvSpPr>
        <p:spPr/>
        <p:txBody>
          <a:bodyPr/>
          <a:lstStyle/>
          <a:p>
            <a:pPr algn="justLow"/>
            <a:r>
              <a:rPr lang="fa-IR" dirty="0">
                <a:cs typeface="B Nazanin" panose="00000400000000000000" pitchFamily="2" charset="-78"/>
              </a:rPr>
              <a:t> در این شیوه های ساخت و ساز بخشی از فعالیت ها با به کار گرفتن مصالح ساختمانی اجرا و عناصر ساخته شده از چند جز به اجرا در می آیند</a:t>
            </a:r>
            <a:r>
              <a:rPr lang="fa-IR" dirty="0">
                <a:cs typeface="B Nazanin" panose="00000400000000000000" pitchFamily="2" charset="-78"/>
              </a:rPr>
              <a:t/>
            </a:r>
            <a:br>
              <a:rPr lang="fa-IR" dirty="0">
                <a:cs typeface="B Nazanin" panose="00000400000000000000" pitchFamily="2" charset="-78"/>
              </a:rPr>
            </a:br>
            <a:r>
              <a:rPr lang="fa-IR" dirty="0">
                <a:cs typeface="B Nazanin" panose="00000400000000000000" pitchFamily="2" charset="-78"/>
              </a:rPr>
              <a:t>– بخش قابل ملاحظه ای از فعالیت های اماده سازی مصالح در کارگاه انجام می پذیرد</a:t>
            </a:r>
            <a:r>
              <a:rPr lang="fa-IR" dirty="0">
                <a:cs typeface="B Nazanin" panose="00000400000000000000" pitchFamily="2" charset="-78"/>
              </a:rPr>
              <a:t/>
            </a:r>
            <a:br>
              <a:rPr lang="fa-IR" dirty="0">
                <a:cs typeface="B Nazanin" panose="00000400000000000000" pitchFamily="2" charset="-78"/>
              </a:rPr>
            </a:br>
            <a:r>
              <a:rPr lang="fa-IR" dirty="0">
                <a:cs typeface="B Nazanin" panose="00000400000000000000" pitchFamily="2" charset="-78"/>
              </a:rPr>
              <a:t>– روش های اجرایی در برخی فعالیت ها بر هر دومورد نیروی انسانی و ماشین الات متکی است</a:t>
            </a:r>
            <a:r>
              <a:rPr lang="fa-IR" dirty="0">
                <a:cs typeface="B Nazanin" panose="00000400000000000000" pitchFamily="2" charset="-78"/>
              </a:rPr>
              <a:t/>
            </a:r>
            <a:br>
              <a:rPr lang="fa-IR" dirty="0">
                <a:cs typeface="B Nazanin" panose="00000400000000000000" pitchFamily="2" charset="-78"/>
              </a:rPr>
            </a:br>
            <a:r>
              <a:rPr lang="fa-IR" dirty="0">
                <a:cs typeface="B Nazanin" panose="00000400000000000000" pitchFamily="2" charset="-78"/>
              </a:rPr>
              <a:t>– ابزار های مهندسی و وسایل کمکی اجرا و نصب کاربرد دارند</a:t>
            </a:r>
            <a:endParaRPr lang="fa-IR" dirty="0">
              <a:cs typeface="B Nazanin" panose="00000400000000000000" pitchFamily="2" charset="-78"/>
            </a:endParaRPr>
          </a:p>
        </p:txBody>
      </p:sp>
    </p:spTree>
    <p:extLst>
      <p:ext uri="{BB962C8B-B14F-4D97-AF65-F5344CB8AC3E}">
        <p14:creationId xmlns:p14="http://schemas.microsoft.com/office/powerpoint/2010/main" val="30982273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Low"/>
            <a:r>
              <a:rPr lang="fa-IR" b="1" dirty="0">
                <a:cs typeface="B Nazanin" panose="00000400000000000000" pitchFamily="2" charset="-78"/>
              </a:rPr>
              <a:t>شیوه های تولید ساختمان یا سیستم های ساختمانی صنعتی</a:t>
            </a:r>
            <a:r>
              <a:rPr lang="fa-IR" b="1" dirty="0"/>
              <a:t> </a:t>
            </a:r>
          </a:p>
        </p:txBody>
      </p:sp>
      <p:sp>
        <p:nvSpPr>
          <p:cNvPr id="3" name="Content Placeholder 2"/>
          <p:cNvSpPr>
            <a:spLocks noGrp="1"/>
          </p:cNvSpPr>
          <p:nvPr>
            <p:ph idx="1"/>
          </p:nvPr>
        </p:nvSpPr>
        <p:spPr/>
        <p:txBody>
          <a:bodyPr/>
          <a:lstStyle/>
          <a:p>
            <a:pPr algn="justLow"/>
            <a:r>
              <a:rPr lang="fa-IR" dirty="0">
                <a:cs typeface="B Nazanin" panose="00000400000000000000" pitchFamily="2" charset="-78"/>
              </a:rPr>
              <a:t>در این شیوه ها غالبا از مصالح ساختمانی مرکب و از عناصر یا قطعاتی که دارای چند جزو می باشند استفاده می شود</a:t>
            </a:r>
            <a:r>
              <a:rPr lang="fa-IR" dirty="0">
                <a:cs typeface="B Nazanin" panose="00000400000000000000" pitchFamily="2" charset="-78"/>
              </a:rPr>
              <a:t/>
            </a:r>
            <a:br>
              <a:rPr lang="fa-IR" dirty="0">
                <a:cs typeface="B Nazanin" panose="00000400000000000000" pitchFamily="2" charset="-78"/>
              </a:rPr>
            </a:br>
            <a:r>
              <a:rPr lang="fa-IR" dirty="0">
                <a:cs typeface="B Nazanin" panose="00000400000000000000" pitchFamily="2" charset="-78"/>
              </a:rPr>
              <a:t>– بخش قابل ملاحظه ای از عملیات آماده سازی و فراوری اجزا و عناصر پیش از رسیدن به کارگاه ساختمانی و طی یک فرایند نسبتا دقیق و با استفاده از ابزار های مهندسی و ماشین الات مشخص انجام می پذیرد</a:t>
            </a:r>
            <a:r>
              <a:rPr lang="fa-IR" dirty="0">
                <a:cs typeface="B Nazanin" panose="00000400000000000000" pitchFamily="2" charset="-78"/>
              </a:rPr>
              <a:t/>
            </a:r>
            <a:br>
              <a:rPr lang="fa-IR" dirty="0">
                <a:cs typeface="B Nazanin" panose="00000400000000000000" pitchFamily="2" charset="-78"/>
              </a:rPr>
            </a:br>
            <a:r>
              <a:rPr lang="fa-IR" dirty="0">
                <a:cs typeface="B Nazanin" panose="00000400000000000000" pitchFamily="2" charset="-78"/>
              </a:rPr>
              <a:t>– کاربرد ابزار کار کمکی و ماشین الات بیشتر از سایر شیوه ها مشاهده می شود.</a:t>
            </a:r>
            <a:r>
              <a:rPr lang="fa-IR" dirty="0">
                <a:cs typeface="B Nazanin" panose="00000400000000000000" pitchFamily="2" charset="-78"/>
              </a:rPr>
              <a:t/>
            </a:r>
            <a:br>
              <a:rPr lang="fa-IR" dirty="0">
                <a:cs typeface="B Nazanin" panose="00000400000000000000" pitchFamily="2" charset="-78"/>
              </a:rPr>
            </a:br>
            <a:r>
              <a:rPr lang="fa-IR" dirty="0">
                <a:cs typeface="B Nazanin" panose="00000400000000000000" pitchFamily="2" charset="-78"/>
              </a:rPr>
              <a:t>– استفاده از ابزار های دقیق و مهندسی در اجرا و نصب در حد قابل ملاحظه ای است.</a:t>
            </a:r>
            <a:endParaRPr lang="fa-IR" dirty="0">
              <a:cs typeface="B Nazanin" panose="00000400000000000000" pitchFamily="2" charset="-78"/>
            </a:endParaRPr>
          </a:p>
        </p:txBody>
      </p:sp>
    </p:spTree>
    <p:extLst>
      <p:ext uri="{BB962C8B-B14F-4D97-AF65-F5344CB8AC3E}">
        <p14:creationId xmlns:p14="http://schemas.microsoft.com/office/powerpoint/2010/main" val="32613487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cs typeface="B Nazanin" panose="00000400000000000000" pitchFamily="2" charset="-78"/>
              </a:rPr>
              <a:t>پیشینه ارزیابی سیستم های ساختمانی در ایران</a:t>
            </a:r>
          </a:p>
        </p:txBody>
      </p:sp>
      <p:sp>
        <p:nvSpPr>
          <p:cNvPr id="3" name="Content Placeholder 2"/>
          <p:cNvSpPr>
            <a:spLocks noGrp="1"/>
          </p:cNvSpPr>
          <p:nvPr>
            <p:ph idx="1"/>
          </p:nvPr>
        </p:nvSpPr>
        <p:spPr/>
        <p:txBody>
          <a:bodyPr/>
          <a:lstStyle/>
          <a:p>
            <a:pPr algn="justLow"/>
            <a:r>
              <a:rPr lang="fa-IR" dirty="0">
                <a:cs typeface="B Nazanin" panose="00000400000000000000" pitchFamily="2" charset="-78"/>
              </a:rPr>
              <a:t>بررسی ارزیابی و مقایسه سیستم های ساختمانی مجموعه ای از فعالیت های گسترده را شامل می شود که به صورت های متفاوت و توسط مراجع مختلف صورت می گیرد.اما انچه که در وضعیت موجود پیش روی ما قرار دارد غالبا فعالیت های غیر متمرکزی است که اگر چه می توانند در استقرار چنین نظامی مورد توجه قرار گیرند هنوز انسجام کافی نیافته اند قاعدتا همواره برنامه ریزی و طراحی برای هر پروژه عمرانی مستلزم انتخاب شیوه ساختمانی معینی است.</a:t>
            </a:r>
          </a:p>
          <a:p>
            <a:pPr algn="justLow"/>
            <a:r>
              <a:rPr lang="fa-IR" dirty="0">
                <a:cs typeface="B Nazanin" panose="00000400000000000000" pitchFamily="2" charset="-78"/>
              </a:rPr>
              <a:t>به بیان ساده نظریه فنی اعلام رسمی نتایج بررسی و ارزیابی کیفیت دوام و سایر ویژگی های یک فراورده یا سیستم ساختمانی با استفاده از مقررات ساختمانی استاندارد ها و دستورالعمل های معتبر است که از سوی یک سازمان و مطابق قانون برای مدتی محدود ارایه می گردد بدین ترتیب نظریه فنی رابطه بین تولید کننده طراح مدیر اجرایی یا کارفرما و مصرف کننده را در زمینه انتخاب و کاربرد ان فراورده یا سیستم ساختمانی انتظام می بخشد.</a:t>
            </a:r>
          </a:p>
        </p:txBody>
      </p:sp>
    </p:spTree>
    <p:extLst>
      <p:ext uri="{BB962C8B-B14F-4D97-AF65-F5344CB8AC3E}">
        <p14:creationId xmlns:p14="http://schemas.microsoft.com/office/powerpoint/2010/main" val="27695774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Low"/>
            <a:r>
              <a:rPr lang="fa-IR" b="1" dirty="0">
                <a:cs typeface="B Nazanin" panose="00000400000000000000" pitchFamily="2" charset="-78"/>
              </a:rPr>
              <a:t>فعالیت های انجام شده جهت رده بندی سیستم های ساختمانی</a:t>
            </a:r>
            <a:r>
              <a:rPr lang="fa-IR" b="1" dirty="0"/>
              <a:t> </a:t>
            </a:r>
          </a:p>
        </p:txBody>
      </p:sp>
      <p:sp>
        <p:nvSpPr>
          <p:cNvPr id="3" name="Content Placeholder 2"/>
          <p:cNvSpPr>
            <a:spLocks noGrp="1"/>
          </p:cNvSpPr>
          <p:nvPr>
            <p:ph idx="1"/>
          </p:nvPr>
        </p:nvSpPr>
        <p:spPr/>
        <p:txBody>
          <a:bodyPr/>
          <a:lstStyle/>
          <a:p>
            <a:pPr algn="justLow"/>
            <a:r>
              <a:rPr lang="fa-IR" dirty="0">
                <a:cs typeface="B Nazanin" panose="00000400000000000000" pitchFamily="2" charset="-78"/>
              </a:rPr>
              <a:t>نحوه پاسخگویی هر شیوه اجرایی یا سیستم ساختمانی به معیار های ارزیابی یا به عبارت دیگر ویژگی ها و قابلیت های سیستم ساختمانی بسته به انتظارات و شرایط مورد تقاضا متفاوت است بنابرین هدف اصلی از رده بندی شیوه های اجرایی و سیستم های ساختمانی نمایش دادن حاصل ارزیابی و مقایسه روش ها و سیستم های مختلف ساختمانی از دیدگاه فنی و تخصصی به منظور بیان وجوه تمایز و قابلیت های شیوه های مختلف در شرایط معین است از انجا که شیوه های ساختمانی طیفی گسترده را در بر می گیرد و می توان با اندکی تغییر در هر یک از مشخصات یک شیوه ساختمانی شیوه ای متفاوت را طرح نمود لذا رده بندی سیستم های ساختمانی معمولا مابین تعدادی گزینه مشخص و تعریف شده انجام می پذیرد تا امکان مقایسه انها با دیدگاه معینی فراهم آید.</a:t>
            </a:r>
            <a:endParaRPr lang="fa-IR" dirty="0">
              <a:cs typeface="B Nazanin" panose="00000400000000000000" pitchFamily="2" charset="-78"/>
            </a:endParaRPr>
          </a:p>
        </p:txBody>
      </p:sp>
    </p:spTree>
    <p:extLst>
      <p:ext uri="{BB962C8B-B14F-4D97-AF65-F5344CB8AC3E}">
        <p14:creationId xmlns:p14="http://schemas.microsoft.com/office/powerpoint/2010/main" val="265817397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42</TotalTime>
  <Words>431</Words>
  <Application>Microsoft Office PowerPoint</Application>
  <PresentationFormat>Widescreen</PresentationFormat>
  <Paragraphs>15</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B Nazanin</vt:lpstr>
      <vt:lpstr>Tahoma</vt:lpstr>
      <vt:lpstr>Trebuchet MS</vt:lpstr>
      <vt:lpstr>Wingdings 3</vt:lpstr>
      <vt:lpstr>Facet</vt:lpstr>
      <vt:lpstr>سیستم های ساختمانی و سازه ای</vt:lpstr>
      <vt:lpstr>سیستم های ساختمانی</vt:lpstr>
      <vt:lpstr>گروه بندی سیستم های ساختمانی بر اساس تعاریف متفاوت شیوه های تولید و ساخت</vt:lpstr>
      <vt:lpstr>شیوه های تولید ساختمان یا سیستم های ساختمانی با روش دستی یا بنایی بهبود یافته </vt:lpstr>
      <vt:lpstr>شیوه های تولید ساختمان یا سیستم های ساختمانی نیمه صنعتی </vt:lpstr>
      <vt:lpstr>شیوه های تولید ساختمان یا سیستم های ساختمانی صنعتی </vt:lpstr>
      <vt:lpstr>پیشینه ارزیابی سیستم های ساختمانی در ایران</vt:lpstr>
      <vt:lpstr>فعالیت های انجام شده جهت رده بندی سیستم های ساختمانی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بارهای وارد بر ساختمان</dc:title>
  <dc:creator>my system</dc:creator>
  <cp:lastModifiedBy>my system</cp:lastModifiedBy>
  <cp:revision>5</cp:revision>
  <dcterms:created xsi:type="dcterms:W3CDTF">2020-04-01T12:24:26Z</dcterms:created>
  <dcterms:modified xsi:type="dcterms:W3CDTF">2020-04-02T15:30:51Z</dcterms:modified>
</cp:coreProperties>
</file>