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8" r:id="rId1"/>
  </p:sldMasterIdLst>
  <p:sldIdLst>
    <p:sldId id="256" r:id="rId2"/>
    <p:sldId id="366" r:id="rId3"/>
    <p:sldId id="257" r:id="rId4"/>
    <p:sldId id="272" r:id="rId5"/>
    <p:sldId id="259" r:id="rId6"/>
    <p:sldId id="261" r:id="rId7"/>
    <p:sldId id="341" r:id="rId8"/>
    <p:sldId id="262" r:id="rId9"/>
    <p:sldId id="334" r:id="rId10"/>
    <p:sldId id="342" r:id="rId11"/>
    <p:sldId id="263" r:id="rId12"/>
    <p:sldId id="273" r:id="rId13"/>
    <p:sldId id="343" r:id="rId14"/>
    <p:sldId id="338" r:id="rId15"/>
    <p:sldId id="339" r:id="rId16"/>
    <p:sldId id="344" r:id="rId17"/>
    <p:sldId id="345" r:id="rId18"/>
    <p:sldId id="346" r:id="rId19"/>
    <p:sldId id="348" r:id="rId20"/>
    <p:sldId id="347"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6793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0185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855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223987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5503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10928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3290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2023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60659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72943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5281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11151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52430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886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5190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Tree>
    <p:extLst>
      <p:ext uri="{BB962C8B-B14F-4D97-AF65-F5344CB8AC3E}">
        <p14:creationId xmlns:p14="http://schemas.microsoft.com/office/powerpoint/2010/main" val="35277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21637860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2.pn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a:p>
        </p:txBody>
      </p:sp>
      <p:sp>
        <p:nvSpPr>
          <p:cNvPr id="5" name="Title 4"/>
          <p:cNvSpPr>
            <a:spLocks noGrp="1"/>
          </p:cNvSpPr>
          <p:nvPr>
            <p:ph type="ctrTitle"/>
          </p:nvPr>
        </p:nvSpPr>
        <p:spPr/>
        <p:txBody>
          <a:bodyPr/>
          <a:lstStyle/>
          <a:p>
            <a:endParaRPr lang="fa-IR"/>
          </a:p>
        </p:txBody>
      </p:sp>
      <p:pic>
        <p:nvPicPr>
          <p:cNvPr id="6"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0201"/>
    </mc:Choice>
    <mc:Fallback>
      <p:transition spd="slow" advTm="102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3" name="Content Placeholder 2"/>
          <p:cNvSpPr>
            <a:spLocks noGrp="1"/>
          </p:cNvSpPr>
          <p:nvPr>
            <p:ph idx="1"/>
          </p:nvPr>
        </p:nvSpPr>
        <p:spPr>
          <a:xfrm>
            <a:off x="677334" y="1270000"/>
            <a:ext cx="8596668" cy="3880773"/>
          </a:xfrm>
        </p:spPr>
        <p:txBody>
          <a:bodyPr>
            <a:normAutofit/>
          </a:bodyPr>
          <a:lstStyle/>
          <a:p>
            <a:r>
              <a:rPr lang="fa-IR" dirty="0">
                <a:cs typeface="B Nazanin" panose="00000400000000000000" pitchFamily="2" charset="-78"/>
              </a:rPr>
              <a:t>تفاوت در رنگ</a:t>
            </a:r>
          </a:p>
          <a:p>
            <a:r>
              <a:rPr lang="fa-IR" dirty="0">
                <a:cs typeface="B Nazanin" panose="00000400000000000000" pitchFamily="2" charset="-78"/>
              </a:rPr>
              <a:t>عدم وجود یکنواختی در شکل آجرها</a:t>
            </a:r>
          </a:p>
          <a:p>
            <a:r>
              <a:rPr lang="fa-IR" dirty="0">
                <a:cs typeface="B Nazanin" panose="00000400000000000000" pitchFamily="2" charset="-78"/>
              </a:rPr>
              <a:t>سطح نه چندان راحت و ناهموار</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273829"/>
      </p:ext>
    </p:extLst>
  </p:cSld>
  <p:clrMapOvr>
    <a:masterClrMapping/>
  </p:clrMapOvr>
  <mc:AlternateContent xmlns:mc="http://schemas.openxmlformats.org/markup-compatibility/2006">
    <mc:Choice xmlns:p14="http://schemas.microsoft.com/office/powerpoint/2010/main" Requires="p14">
      <p:transition spd="slow" p14:dur="2000" advTm="18383"/>
    </mc:Choice>
    <mc:Fallback>
      <p:transition spd="slow" advTm="1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smtClean="0">
                <a:cs typeface="B Nazanin" panose="00000400000000000000" pitchFamily="2" charset="-78"/>
              </a:rPr>
              <a:t>سنگفرش ها</a:t>
            </a:r>
            <a:endParaRPr lang="fa-IR" b="1" dirty="0">
              <a:cs typeface="B Nazanin" panose="00000400000000000000" pitchFamily="2" charset="-78"/>
            </a:endParaRPr>
          </a:p>
        </p:txBody>
      </p:sp>
      <p:sp>
        <p:nvSpPr>
          <p:cNvPr id="3" name="Content Placeholder 2"/>
          <p:cNvSpPr>
            <a:spLocks noGrp="1"/>
          </p:cNvSpPr>
          <p:nvPr>
            <p:ph idx="1"/>
          </p:nvPr>
        </p:nvSpPr>
        <p:spPr>
          <a:xfrm>
            <a:off x="677334" y="1433225"/>
            <a:ext cx="8596668" cy="3880773"/>
          </a:xfrm>
        </p:spPr>
        <p:txBody>
          <a:bodyPr/>
          <a:lstStyle/>
          <a:p>
            <a:pPr algn="justLow"/>
            <a:r>
              <a:rPr lang="fa-IR" dirty="0">
                <a:cs typeface="B Nazanin" panose="00000400000000000000" pitchFamily="2" charset="-78"/>
              </a:rPr>
              <a:t>سنگ‌فرش‌ها در واقع انواع مختلفی از سنگ‌های رسوبی، آذرین و دگرگونی را در بر می‌گیرند. هر یک از این قطعات سنگ فرش در راستای لایه‌بندی جدا می‌شوند. این نوع از مصالح در اندازه‌ها و شکل‌های مختلفی فرآوری‌ می‌شوند و به طور عمده در پیاده‌روها و خیابان‌ها مورد استفاده قرار‌ می‌گیرند.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410691"/>
            <a:ext cx="6675135" cy="444730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44636"/>
    </mc:Choice>
    <mc:Fallback>
      <p:transition spd="slow" advTm="4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r>
              <a:rPr lang="fa-IR" dirty="0">
                <a:cs typeface="B Nazanin" panose="00000400000000000000" pitchFamily="2" charset="-78"/>
              </a:rPr>
              <a:t>طبیعی بودن و عدم نیاز به فراوری خاص</a:t>
            </a:r>
          </a:p>
          <a:p>
            <a:r>
              <a:rPr lang="fa-IR" dirty="0">
                <a:cs typeface="B Nazanin" panose="00000400000000000000" pitchFamily="2" charset="-78"/>
              </a:rPr>
              <a:t>هزینه بسیار پایین تهیه و نصب</a:t>
            </a:r>
          </a:p>
          <a:p>
            <a:r>
              <a:rPr lang="fa-IR" dirty="0">
                <a:cs typeface="B Nazanin" panose="00000400000000000000" pitchFamily="2" charset="-78"/>
              </a:rPr>
              <a:t>مقاومت بالا در برابر فشار حاصل از ترافیک حاصل از ترافیک</a:t>
            </a:r>
          </a:p>
          <a:p>
            <a:r>
              <a:rPr lang="fa-IR" dirty="0">
                <a:cs typeface="B Nazanin" panose="00000400000000000000" pitchFamily="2" charset="-78"/>
              </a:rPr>
              <a:t>فراهم آوردن سطح زبر و خشن و لغزنده نبودن آن</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2029235"/>
      </p:ext>
    </p:extLst>
  </p:cSld>
  <p:clrMapOvr>
    <a:masterClrMapping/>
  </p:clrMapOvr>
  <mc:AlternateContent xmlns:mc="http://schemas.openxmlformats.org/markup-compatibility/2006">
    <mc:Choice xmlns:p14="http://schemas.microsoft.com/office/powerpoint/2010/main" Requires="p14">
      <p:transition spd="slow" p14:dur="2000" advTm="75304"/>
    </mc:Choice>
    <mc:Fallback>
      <p:transition spd="slow" advTm="7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r>
              <a:rPr lang="fa-IR" dirty="0">
                <a:cs typeface="B Nazanin" panose="00000400000000000000" pitchFamily="2" charset="-78"/>
              </a:rPr>
              <a:t>جلوه نه چندان مناسب فضا‌های عمومی و مسکونی</a:t>
            </a:r>
          </a:p>
          <a:p>
            <a:r>
              <a:rPr lang="fa-IR" dirty="0">
                <a:cs typeface="B Nazanin" panose="00000400000000000000" pitchFamily="2" charset="-78"/>
              </a:rPr>
              <a:t>تفاوت رنگ و عدم وجود یکنواختی در شکل و همواری سنگفرش‌ها</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6900157"/>
      </p:ext>
    </p:extLst>
  </p:cSld>
  <p:clrMapOvr>
    <a:masterClrMapping/>
  </p:clrMapOvr>
  <mc:AlternateContent xmlns:mc="http://schemas.openxmlformats.org/markup-compatibility/2006">
    <mc:Choice xmlns:p14="http://schemas.microsoft.com/office/powerpoint/2010/main" Requires="p14">
      <p:transition spd="slow" p14:dur="2000" advTm="27999"/>
    </mc:Choice>
    <mc:Fallback>
      <p:transition spd="slow" advTm="2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smtClean="0">
                <a:cs typeface="B Nazanin" panose="00000400000000000000" pitchFamily="2" charset="-78"/>
              </a:rPr>
              <a:t>مرمر</a:t>
            </a:r>
            <a:endParaRPr lang="fa-IR" b="1" dirty="0">
              <a:cs typeface="B Nazanin" panose="00000400000000000000" pitchFamily="2" charset="-78"/>
            </a:endParaRPr>
          </a:p>
        </p:txBody>
      </p:sp>
      <p:sp>
        <p:nvSpPr>
          <p:cNvPr id="3" name="Content Placeholder 2"/>
          <p:cNvSpPr>
            <a:spLocks noGrp="1"/>
          </p:cNvSpPr>
          <p:nvPr>
            <p:ph idx="1"/>
          </p:nvPr>
        </p:nvSpPr>
        <p:spPr>
          <a:xfrm>
            <a:off x="843589" y="1433225"/>
            <a:ext cx="8596668" cy="3880773"/>
          </a:xfrm>
        </p:spPr>
        <p:txBody>
          <a:bodyPr/>
          <a:lstStyle/>
          <a:p>
            <a:pPr algn="justLow"/>
            <a:r>
              <a:rPr lang="fa-IR" dirty="0">
                <a:cs typeface="B Nazanin" panose="00000400000000000000" pitchFamily="2" charset="-78"/>
              </a:rPr>
              <a:t>مرمر‌ها در واقع از دگرگون شدن سنگ‌های کربناته تحت فشار و حرارت بسیار بالا تشکیل‌ می‌شوند. این نوع از مصالح کف سازی به طور عمده در ساختمان‌های تجاری، فضاهای مهم در داخل خانه‌ها از جمله اتاق‌ها و سرویس‌های بهداشتی مورد استفاده قرار‌ می‌گیرند. مرمرها از جمله مصالح لوکس به کار رفته در محوطه سازی هستند که در طرح ها و رنگ های بسیار متنوع و زیبایی در دسترس هستند.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23" y="2619924"/>
            <a:ext cx="5650768" cy="42380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2626887"/>
      </p:ext>
    </p:extLst>
  </p:cSld>
  <p:clrMapOvr>
    <a:masterClrMapping/>
  </p:clrMapOvr>
  <mc:AlternateContent xmlns:mc="http://schemas.openxmlformats.org/markup-compatibility/2006">
    <mc:Choice xmlns:p14="http://schemas.microsoft.com/office/powerpoint/2010/main" Requires="p14">
      <p:transition spd="slow" p14:dur="2000" advTm="53376"/>
    </mc:Choice>
    <mc:Fallback>
      <p:transition spd="slow" advTm="5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6" name="Content Placeholder 2"/>
          <p:cNvSpPr>
            <a:spLocks noGrp="1"/>
          </p:cNvSpPr>
          <p:nvPr>
            <p:ph idx="1"/>
          </p:nvPr>
        </p:nvSpPr>
        <p:spPr>
          <a:xfrm>
            <a:off x="677334" y="2160589"/>
            <a:ext cx="8596668" cy="3880773"/>
          </a:xfrm>
        </p:spPr>
        <p:txBody>
          <a:bodyPr/>
          <a:lstStyle/>
          <a:p>
            <a:r>
              <a:rPr lang="fa-IR" dirty="0">
                <a:cs typeface="B Nazanin" panose="00000400000000000000" pitchFamily="2" charset="-78"/>
              </a:rPr>
              <a:t>ضد لک</a:t>
            </a:r>
          </a:p>
          <a:p>
            <a:r>
              <a:rPr lang="fa-IR" dirty="0">
                <a:cs typeface="B Nazanin" panose="00000400000000000000" pitchFamily="2" charset="-78"/>
              </a:rPr>
              <a:t>تمیز کردن ساده و کم هزینه</a:t>
            </a:r>
          </a:p>
          <a:p>
            <a:r>
              <a:rPr lang="fa-IR" dirty="0">
                <a:cs typeface="B Nazanin" panose="00000400000000000000" pitchFamily="2" charset="-78"/>
              </a:rPr>
              <a:t>در دسترس بودن به رنگ‌ها و طرح‌های مختلف</a:t>
            </a:r>
          </a:p>
          <a:p>
            <a:r>
              <a:rPr lang="fa-IR" dirty="0">
                <a:cs typeface="B Nazanin" panose="00000400000000000000" pitchFamily="2" charset="-78"/>
              </a:rPr>
              <a:t>ظاهر و نمای بسیار زیبا</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2515590"/>
      </p:ext>
    </p:extLst>
  </p:cSld>
  <p:clrMapOvr>
    <a:masterClrMapping/>
  </p:clrMapOvr>
  <mc:AlternateContent xmlns:mc="http://schemas.openxmlformats.org/markup-compatibility/2006">
    <mc:Choice xmlns:p14="http://schemas.microsoft.com/office/powerpoint/2010/main" Requires="p14">
      <p:transition spd="slow" p14:dur="2000" advTm="59520"/>
    </mc:Choice>
    <mc:Fallback>
      <p:transition spd="slow" advTm="5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r>
              <a:rPr lang="fa-IR" dirty="0">
                <a:cs typeface="B Nazanin" panose="00000400000000000000" pitchFamily="2" charset="-78"/>
              </a:rPr>
              <a:t>هزینه بالای فراوری و نصب که بستگی به طرح و رنگ مرمر نیز دارد</a:t>
            </a:r>
          </a:p>
          <a:p>
            <a:r>
              <a:rPr lang="fa-IR" dirty="0">
                <a:cs typeface="B Nazanin" panose="00000400000000000000" pitchFamily="2" charset="-78"/>
              </a:rPr>
              <a:t>لغزنده بودن در صورت تماس با رطوبت</a:t>
            </a:r>
          </a:p>
          <a:p>
            <a:r>
              <a:rPr lang="fa-IR" dirty="0">
                <a:cs typeface="B Nazanin" panose="00000400000000000000" pitchFamily="2" charset="-78"/>
              </a:rPr>
              <a:t>سرد بودن سطح آن</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0187324"/>
      </p:ext>
    </p:extLst>
  </p:cSld>
  <p:clrMapOvr>
    <a:masterClrMapping/>
  </p:clrMapOvr>
  <mc:AlternateContent xmlns:mc="http://schemas.openxmlformats.org/markup-compatibility/2006">
    <mc:Choice xmlns:p14="http://schemas.microsoft.com/office/powerpoint/2010/main" Requires="p14">
      <p:transition spd="slow" p14:dur="2000" advTm="43775"/>
    </mc:Choice>
    <mc:Fallback>
      <p:transition spd="slow" advTm="43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کف سازی محوطه با سنگ گرانیت</a:t>
            </a:r>
          </a:p>
        </p:txBody>
      </p:sp>
      <p:sp>
        <p:nvSpPr>
          <p:cNvPr id="3" name="Content Placeholder 2"/>
          <p:cNvSpPr>
            <a:spLocks noGrp="1"/>
          </p:cNvSpPr>
          <p:nvPr>
            <p:ph idx="1"/>
          </p:nvPr>
        </p:nvSpPr>
        <p:spPr>
          <a:xfrm>
            <a:off x="677334" y="1599480"/>
            <a:ext cx="8596668" cy="3880773"/>
          </a:xfrm>
        </p:spPr>
        <p:txBody>
          <a:bodyPr/>
          <a:lstStyle/>
          <a:p>
            <a:pPr algn="justLow"/>
            <a:r>
              <a:rPr lang="fa-IR" dirty="0">
                <a:cs typeface="B Nazanin" panose="00000400000000000000" pitchFamily="2" charset="-78"/>
              </a:rPr>
              <a:t>گرانیت یک سنگ آذرین است و به عنوان یک سنگ طبیعی برای کف‌پوشی در فضاهای داخلی و بیرونی بسیار ایده آل است. گرانیت‌ها در شکل‌ها، اندازه‌ها و رنگ‌های مختلفی در دسترس هستند. رنگ و طرح از عوامل مهم تعیین کننده قیمت گرانیت‌ها است. گرانیت‌هایی تیره رنگ با جذب نور خورشید بسیار گرم می شوند و گاهی حتی نمی‌توان روی آن‌ها راه رفت.</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274" y="2920280"/>
            <a:ext cx="3962400" cy="3962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1567630"/>
      </p:ext>
    </p:extLst>
  </p:cSld>
  <p:clrMapOvr>
    <a:masterClrMapping/>
  </p:clrMapOvr>
  <mc:AlternateContent xmlns:mc="http://schemas.openxmlformats.org/markup-compatibility/2006">
    <mc:Choice xmlns:p14="http://schemas.microsoft.com/office/powerpoint/2010/main" Requires="p14">
      <p:transition spd="slow" p14:dur="2000" advTm="49010"/>
    </mc:Choice>
    <mc:Fallback>
      <p:transition spd="slow" advTm="4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r>
              <a:rPr lang="fa-IR" dirty="0">
                <a:cs typeface="B Nazanin" panose="00000400000000000000" pitchFamily="2" charset="-78"/>
              </a:rPr>
              <a:t>مقاومت بسیار بالا</a:t>
            </a:r>
          </a:p>
          <a:p>
            <a:r>
              <a:rPr lang="fa-IR" dirty="0">
                <a:cs typeface="B Nazanin" panose="00000400000000000000" pitchFamily="2" charset="-78"/>
              </a:rPr>
              <a:t>تنوع رنگ و طرح بسیار بالا</a:t>
            </a:r>
          </a:p>
          <a:p>
            <a:r>
              <a:rPr lang="fa-IR" dirty="0">
                <a:cs typeface="B Nazanin" panose="00000400000000000000" pitchFamily="2" charset="-78"/>
              </a:rPr>
              <a:t>مقاومت در برابر رطوبت و آب</a:t>
            </a:r>
          </a:p>
          <a:p>
            <a:r>
              <a:rPr lang="fa-IR" dirty="0">
                <a:cs typeface="B Nazanin" panose="00000400000000000000" pitchFamily="2" charset="-78"/>
              </a:rPr>
              <a:t>ماندگاری بالا</a:t>
            </a:r>
          </a:p>
          <a:p>
            <a:r>
              <a:rPr lang="fa-IR" dirty="0">
                <a:cs typeface="B Nazanin" panose="00000400000000000000" pitchFamily="2" charset="-78"/>
              </a:rPr>
              <a:t>ظاهر و نمای زیبا</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9755281"/>
      </p:ext>
    </p:extLst>
  </p:cSld>
  <p:clrMapOvr>
    <a:masterClrMapping/>
  </p:clrMapOvr>
  <mc:AlternateContent xmlns:mc="http://schemas.openxmlformats.org/markup-compatibility/2006">
    <mc:Choice xmlns:p14="http://schemas.microsoft.com/office/powerpoint/2010/main" Requires="p14">
      <p:transition spd="slow" p14:dur="2000" advTm="30644"/>
    </mc:Choice>
    <mc:Fallback>
      <p:transition spd="slow" advTm="3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r>
              <a:rPr lang="fa-IR" dirty="0">
                <a:cs typeface="B Nazanin" panose="00000400000000000000" pitchFamily="2" charset="-78"/>
              </a:rPr>
              <a:t>سخت بودن نصب برخی از انواع گرانیت‌ها</a:t>
            </a:r>
          </a:p>
          <a:p>
            <a:r>
              <a:rPr lang="fa-IR" dirty="0">
                <a:cs typeface="B Nazanin" panose="00000400000000000000" pitchFamily="2" charset="-78"/>
              </a:rPr>
              <a:t>هزینه بالای تهیه و نصب برخی از انواع خاص گرانیت‌ها</a:t>
            </a:r>
          </a:p>
          <a:p>
            <a:r>
              <a:rPr lang="fa-IR" dirty="0">
                <a:cs typeface="B Nazanin" panose="00000400000000000000" pitchFamily="2" charset="-78"/>
              </a:rPr>
              <a:t>داغ شدن در اثر تابش نور خورشید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1289479"/>
      </p:ext>
    </p:extLst>
  </p:cSld>
  <p:clrMapOvr>
    <a:masterClrMapping/>
  </p:clrMapOvr>
  <mc:AlternateContent xmlns:mc="http://schemas.openxmlformats.org/markup-compatibility/2006">
    <mc:Choice xmlns:p14="http://schemas.microsoft.com/office/powerpoint/2010/main" Requires="p14">
      <p:transition spd="slow" p14:dur="2000" advTm="24518"/>
    </mc:Choice>
    <mc:Fallback>
      <p:transition spd="slow" advTm="2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justLow"/>
            <a:r>
              <a:rPr lang="fa-IR" b="1" dirty="0">
                <a:cs typeface="B Nazanin" panose="00000400000000000000" pitchFamily="2" charset="-78"/>
              </a:rPr>
              <a:t>کف سازى </a:t>
            </a:r>
            <a:r>
              <a:rPr lang="fa-IR" b="1" dirty="0" smtClean="0">
                <a:cs typeface="B Nazanin" panose="00000400000000000000" pitchFamily="2" charset="-78"/>
              </a:rPr>
              <a:t>محوطه</a:t>
            </a:r>
            <a:r>
              <a:rPr lang="fa-IR" b="1" dirty="0"/>
              <a:t/>
            </a:r>
            <a:br>
              <a:rPr lang="fa-IR" b="1" dirty="0"/>
            </a:br>
            <a:r>
              <a:rPr lang="fa-IR" b="1" dirty="0">
                <a:cs typeface="B Nazanin" panose="00000400000000000000" pitchFamily="2" charset="-78"/>
              </a:rPr>
              <a:t/>
            </a:r>
            <a:br>
              <a:rPr lang="fa-IR" b="1" dirty="0">
                <a:cs typeface="B Nazanin" panose="00000400000000000000" pitchFamily="2" charset="-78"/>
              </a:rPr>
            </a:b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251608"/>
      </p:ext>
    </p:extLst>
  </p:cSld>
  <p:clrMapOvr>
    <a:masterClrMapping/>
  </p:clrMapOvr>
  <mc:AlternateContent xmlns:mc="http://schemas.openxmlformats.org/markup-compatibility/2006">
    <mc:Choice xmlns:p14="http://schemas.microsoft.com/office/powerpoint/2010/main" Requires="p14">
      <p:transition spd="slow" p14:dur="2000" advTm="10201"/>
    </mc:Choice>
    <mc:Fallback>
      <p:transition spd="slow" advTm="1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شیشه</a:t>
            </a:r>
            <a:endParaRPr lang="fa-IR" b="1" dirty="0">
              <a:cs typeface="B Nazanin" panose="00000400000000000000" pitchFamily="2" charset="-78"/>
            </a:endParaRPr>
          </a:p>
        </p:txBody>
      </p:sp>
      <p:sp>
        <p:nvSpPr>
          <p:cNvPr id="3" name="Content Placeholder 2"/>
          <p:cNvSpPr>
            <a:spLocks noGrp="1"/>
          </p:cNvSpPr>
          <p:nvPr>
            <p:ph idx="1"/>
          </p:nvPr>
        </p:nvSpPr>
        <p:spPr>
          <a:xfrm>
            <a:off x="677334" y="1516352"/>
            <a:ext cx="8596668" cy="3880773"/>
          </a:xfrm>
        </p:spPr>
        <p:txBody>
          <a:bodyPr/>
          <a:lstStyle/>
          <a:p>
            <a:r>
              <a:rPr lang="fa-IR" dirty="0">
                <a:cs typeface="B Nazanin" panose="00000400000000000000" pitchFamily="2" charset="-78"/>
              </a:rPr>
              <a:t>در دنیای امروزه شیشه‌ها نیز کاربرد زیادی در کف سازی دارند و تحت شرایط خاص مانند نیاز به انتقال نور مورد استفاده قرار می‌گیرند. این نوع از مصالح کف سازی در اشکال و اندازه‌های مختلف در دسترس هستند و در قاب‌های نزدیک به هم نصب‌ می‌شوند. اگرچه تهیه و نصب کف‌پوش‌های شیشه‌‌ای بسیار پر هزینه است اما ظاهر و نمای بسیار زیبایی را در نوع خود به دست‌ می‌دهند.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759618"/>
            <a:ext cx="6151418" cy="40983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6812426"/>
      </p:ext>
    </p:extLst>
  </p:cSld>
  <p:clrMapOvr>
    <a:masterClrMapping/>
  </p:clrMapOvr>
  <mc:AlternateContent xmlns:mc="http://schemas.openxmlformats.org/markup-compatibility/2006">
    <mc:Choice xmlns:p14="http://schemas.microsoft.com/office/powerpoint/2010/main" Requires="p14">
      <p:transition spd="slow" p14:dur="2000" advTm="88389"/>
    </mc:Choice>
    <mc:Fallback>
      <p:transition spd="slow" advTm="8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3" name="Content Placeholder 2"/>
          <p:cNvSpPr>
            <a:spLocks noGrp="1"/>
          </p:cNvSpPr>
          <p:nvPr>
            <p:ph idx="1"/>
          </p:nvPr>
        </p:nvSpPr>
        <p:spPr>
          <a:xfrm>
            <a:off x="677334" y="1516352"/>
            <a:ext cx="8596668" cy="3880773"/>
          </a:xfrm>
        </p:spPr>
        <p:txBody>
          <a:bodyPr/>
          <a:lstStyle/>
          <a:p>
            <a:r>
              <a:rPr lang="fa-IR" dirty="0">
                <a:cs typeface="B Nazanin" panose="00000400000000000000" pitchFamily="2" charset="-78"/>
              </a:rPr>
              <a:t>ظاهر و نمای زیبا</a:t>
            </a:r>
          </a:p>
          <a:p>
            <a:r>
              <a:rPr lang="fa-IR" dirty="0">
                <a:cs typeface="B Nazanin" panose="00000400000000000000" pitchFamily="2" charset="-78"/>
              </a:rPr>
              <a:t>حفظ و نگهداری ساده</a:t>
            </a:r>
          </a:p>
          <a:p>
            <a:r>
              <a:rPr lang="fa-IR" dirty="0">
                <a:cs typeface="B Nazanin" panose="00000400000000000000" pitchFamily="2" charset="-78"/>
              </a:rPr>
              <a:t>یک ایده طراحی با کاربردهای بسیار زیاد</a:t>
            </a:r>
          </a:p>
          <a:p>
            <a:r>
              <a:rPr lang="fa-IR" dirty="0">
                <a:cs typeface="B Nazanin" panose="00000400000000000000" pitchFamily="2" charset="-78"/>
              </a:rPr>
              <a:t>مقاومت و ماندگاری بالا</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489763"/>
      </p:ext>
    </p:extLst>
  </p:cSld>
  <p:clrMapOvr>
    <a:masterClrMapping/>
  </p:clrMapOvr>
  <mc:AlternateContent xmlns:mc="http://schemas.openxmlformats.org/markup-compatibility/2006">
    <mc:Choice xmlns:p14="http://schemas.microsoft.com/office/powerpoint/2010/main" Requires="p14">
      <p:transition spd="slow" p14:dur="2000" advTm="96272"/>
    </mc:Choice>
    <mc:Fallback>
      <p:transition spd="slow" advTm="96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تهیه و نصب نسبتاً پیچیده و پرهزینه</a:t>
            </a:r>
          </a:p>
          <a:p>
            <a:r>
              <a:rPr lang="fa-IR" dirty="0">
                <a:cs typeface="B Nazanin" panose="00000400000000000000" pitchFamily="2" charset="-78"/>
              </a:rPr>
              <a:t>حساس بودن در برابر ضربه‌های شدید</a:t>
            </a:r>
          </a:p>
          <a:p>
            <a:r>
              <a:rPr lang="fa-IR" dirty="0">
                <a:cs typeface="B Nazanin" panose="00000400000000000000" pitchFamily="2" charset="-78"/>
              </a:rPr>
              <a:t>سرد بودن سطح آن</a:t>
            </a:r>
          </a:p>
          <a:p>
            <a:r>
              <a:rPr lang="fa-IR" dirty="0">
                <a:cs typeface="B Nazanin" panose="00000400000000000000" pitchFamily="2" charset="-78"/>
              </a:rPr>
              <a:t>لغزندگی بالا</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5050604"/>
      </p:ext>
    </p:extLst>
  </p:cSld>
  <p:clrMapOvr>
    <a:masterClrMapping/>
  </p:clrMapOvr>
  <mc:AlternateContent xmlns:mc="http://schemas.openxmlformats.org/markup-compatibility/2006">
    <mc:Choice xmlns:p14="http://schemas.microsoft.com/office/powerpoint/2010/main" Requires="p14">
      <p:transition spd="slow" p14:dur="2000" advTm="50801"/>
    </mc:Choice>
    <mc:Fallback>
      <p:transition spd="slow" advTm="5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سرامیک</a:t>
            </a:r>
            <a:endParaRPr lang="fa-IR" b="1" dirty="0">
              <a:cs typeface="B Nazanin" panose="00000400000000000000" pitchFamily="2" charset="-78"/>
            </a:endParaRPr>
          </a:p>
        </p:txBody>
      </p:sp>
      <p:sp>
        <p:nvSpPr>
          <p:cNvPr id="5" name="Content Placeholder 4"/>
          <p:cNvSpPr>
            <a:spLocks noGrp="1"/>
          </p:cNvSpPr>
          <p:nvPr>
            <p:ph idx="1"/>
          </p:nvPr>
        </p:nvSpPr>
        <p:spPr>
          <a:xfrm>
            <a:off x="677334" y="1599480"/>
            <a:ext cx="8596668" cy="3880773"/>
          </a:xfrm>
        </p:spPr>
        <p:txBody>
          <a:bodyPr/>
          <a:lstStyle/>
          <a:p>
            <a:pPr algn="justLow"/>
            <a:r>
              <a:rPr lang="fa-IR" dirty="0">
                <a:cs typeface="B Nazanin" panose="00000400000000000000" pitchFamily="2" charset="-78"/>
              </a:rPr>
              <a:t>سرامیک‌ها بدون شک معروف‌ترین و جذاب‌ترین مصالح به کار رفته برای کف سازی هستند. سرامیک با ترکیب کردن رس و آب ساخته‌ می‌شوند و از این رو غیر آلی هستند و از ویژگی‌هایی همچون مقاومت فشاری بالا، سختی بالا و درخشندگی خوب برخوردار هستند. این نوع از مصالح را‌ می‌توان آن در فضای بیرونی و همچنین فضای درونی ساختمان به کار گرفت.</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2740080"/>
            <a:ext cx="6180743" cy="411792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4268480"/>
      </p:ext>
    </p:extLst>
  </p:cSld>
  <p:clrMapOvr>
    <a:masterClrMapping/>
  </p:clrMapOvr>
  <mc:AlternateContent xmlns:mc="http://schemas.openxmlformats.org/markup-compatibility/2006">
    <mc:Choice xmlns:p14="http://schemas.microsoft.com/office/powerpoint/2010/main" Requires="p14">
      <p:transition spd="slow" p14:dur="2000" advTm="37631"/>
    </mc:Choice>
    <mc:Fallback>
      <p:transition spd="slow" advTm="3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ظاهر و نمای زیبا</a:t>
            </a:r>
          </a:p>
          <a:p>
            <a:r>
              <a:rPr lang="fa-IR" dirty="0">
                <a:cs typeface="B Nazanin" panose="00000400000000000000" pitchFamily="2" charset="-78"/>
              </a:rPr>
              <a:t>عدم جذب آب و مناسب برای فضاهای مرطوب</a:t>
            </a:r>
          </a:p>
          <a:p>
            <a:r>
              <a:rPr lang="fa-IR" dirty="0">
                <a:cs typeface="B Nazanin" panose="00000400000000000000" pitchFamily="2" charset="-78"/>
              </a:rPr>
              <a:t>ضد لک و تمیز کاری آسان</a:t>
            </a:r>
          </a:p>
          <a:p>
            <a:r>
              <a:rPr lang="fa-IR" dirty="0">
                <a:cs typeface="B Nazanin" panose="00000400000000000000" pitchFamily="2" charset="-78"/>
              </a:rPr>
              <a:t>مناسب برای اجرای طراحی‌های مختلف</a:t>
            </a:r>
          </a:p>
          <a:p>
            <a:r>
              <a:rPr lang="fa-IR" dirty="0">
                <a:cs typeface="B Nazanin" panose="00000400000000000000" pitchFamily="2" charset="-78"/>
              </a:rPr>
              <a:t>به صرفه بودن از لحاظ اقتصادی</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5737323"/>
      </p:ext>
    </p:extLst>
  </p:cSld>
  <p:clrMapOvr>
    <a:masterClrMapping/>
  </p:clrMapOvr>
  <mc:AlternateContent xmlns:mc="http://schemas.openxmlformats.org/markup-compatibility/2006">
    <mc:Choice xmlns:p14="http://schemas.microsoft.com/office/powerpoint/2010/main" Requires="p14">
      <p:transition spd="slow" p14:dur="2000" advTm="13131"/>
    </mc:Choice>
    <mc:Fallback>
      <p:transition spd="slow" advTm="1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لغزنده بودن در صورت تماس با رطوبت</a:t>
            </a:r>
          </a:p>
          <a:p>
            <a:r>
              <a:rPr lang="fa-IR" dirty="0">
                <a:cs typeface="B Nazanin" panose="00000400000000000000" pitchFamily="2" charset="-78"/>
              </a:rPr>
              <a:t>شکننده بودن در صورت وارد آمدن ضربه</a:t>
            </a:r>
          </a:p>
          <a:p>
            <a:r>
              <a:rPr lang="fa-IR" dirty="0">
                <a:cs typeface="B Nazanin" panose="00000400000000000000" pitchFamily="2" charset="-78"/>
              </a:rPr>
              <a:t>سرد بودن آن</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9490595"/>
      </p:ext>
    </p:extLst>
  </p:cSld>
  <p:clrMapOvr>
    <a:masterClrMapping/>
  </p:clrMapOvr>
  <mc:AlternateContent xmlns:mc="http://schemas.openxmlformats.org/markup-compatibility/2006">
    <mc:Choice xmlns:p14="http://schemas.microsoft.com/office/powerpoint/2010/main" Requires="p14">
      <p:transition spd="slow" p14:dur="2000" advTm="10512"/>
    </mc:Choice>
    <mc:Fallback>
      <p:transition spd="slow" advTm="1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موزاییک</a:t>
            </a:r>
            <a:endParaRPr lang="fa-IR" b="1" dirty="0">
              <a:cs typeface="B Nazanin" panose="00000400000000000000" pitchFamily="2" charset="-78"/>
            </a:endParaRPr>
          </a:p>
        </p:txBody>
      </p:sp>
      <p:sp>
        <p:nvSpPr>
          <p:cNvPr id="5" name="Content Placeholder 4"/>
          <p:cNvSpPr>
            <a:spLocks noGrp="1"/>
          </p:cNvSpPr>
          <p:nvPr>
            <p:ph idx="1"/>
          </p:nvPr>
        </p:nvSpPr>
        <p:spPr>
          <a:xfrm>
            <a:off x="677334" y="1599480"/>
            <a:ext cx="8596668" cy="3880773"/>
          </a:xfrm>
        </p:spPr>
        <p:txBody>
          <a:bodyPr/>
          <a:lstStyle/>
          <a:p>
            <a:pPr algn="justLow"/>
            <a:r>
              <a:rPr lang="fa-IR" dirty="0">
                <a:cs typeface="B Nazanin" panose="00000400000000000000" pitchFamily="2" charset="-78"/>
              </a:rPr>
              <a:t>موزاییک‌ها از آن دسته مصالح کف سازی در صنعت ساختمان‌سازی هستند که در کارخانه و با استفاده از ترکیب کردن مواد دانه‌‌ای از جمله شیشه و سنگ با مواد چسبنده مختلف ساخته‌ می‌شوند. این نوع از مصالح کف سازی در طرح‌ها و رنگ‌های متنوعی در دسترس هستند.</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2538158"/>
            <a:ext cx="5702762" cy="431984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1178463"/>
      </p:ext>
    </p:extLst>
  </p:cSld>
  <p:clrMapOvr>
    <a:masterClrMapping/>
  </p:clrMapOvr>
  <mc:AlternateContent xmlns:mc="http://schemas.openxmlformats.org/markup-compatibility/2006">
    <mc:Choice xmlns:p14="http://schemas.microsoft.com/office/powerpoint/2010/main" Requires="p14">
      <p:transition spd="slow" p14:dur="2000" advTm="24514"/>
    </mc:Choice>
    <mc:Fallback>
      <p:transition spd="slow" advTm="2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نما و ظاهر زیبا و خاص</a:t>
            </a:r>
          </a:p>
          <a:p>
            <a:r>
              <a:rPr lang="fa-IR" dirty="0">
                <a:cs typeface="B Nazanin" panose="00000400000000000000" pitchFamily="2" charset="-78"/>
              </a:rPr>
              <a:t>تمیز کاری و نگهداری آسان و کم هزینه</a:t>
            </a:r>
          </a:p>
          <a:p>
            <a:r>
              <a:rPr lang="fa-IR" dirty="0">
                <a:cs typeface="B Nazanin" panose="00000400000000000000" pitchFamily="2" charset="-78"/>
              </a:rPr>
              <a:t>مقاومت و ماندگاری خوب</a:t>
            </a:r>
          </a:p>
          <a:p>
            <a:r>
              <a:rPr lang="fa-IR" dirty="0">
                <a:cs typeface="B Nazanin" panose="00000400000000000000" pitchFamily="2" charset="-78"/>
              </a:rPr>
              <a:t>ساخته شدن با استفاده از مواد طبیعی</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4941345"/>
      </p:ext>
    </p:extLst>
  </p:cSld>
  <p:clrMapOvr>
    <a:masterClrMapping/>
  </p:clrMapOvr>
  <mc:AlternateContent xmlns:mc="http://schemas.openxmlformats.org/markup-compatibility/2006">
    <mc:Choice xmlns:p14="http://schemas.microsoft.com/office/powerpoint/2010/main" Requires="p14">
      <p:transition spd="slow" p14:dur="2000" advTm="15761"/>
    </mc:Choice>
    <mc:Fallback>
      <p:transition spd="slow" advTm="1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هزینه تهیه و نصب بالای برخی از انواع خاص موزاییک‌ها</a:t>
            </a:r>
          </a:p>
          <a:p>
            <a:r>
              <a:rPr lang="fa-IR" dirty="0">
                <a:cs typeface="B Nazanin" panose="00000400000000000000" pitchFamily="2" charset="-78"/>
              </a:rPr>
              <a:t>لغزنده شدن در اثر تماس با رطوبت</a:t>
            </a:r>
          </a:p>
          <a:p>
            <a:r>
              <a:rPr lang="fa-IR" dirty="0">
                <a:cs typeface="B Nazanin" panose="00000400000000000000" pitchFamily="2" charset="-78"/>
              </a:rPr>
              <a:t>سرد بودن سطح آن</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2794023"/>
      </p:ext>
    </p:extLst>
  </p:cSld>
  <p:clrMapOvr>
    <a:masterClrMapping/>
  </p:clrMapOvr>
  <mc:AlternateContent xmlns:mc="http://schemas.openxmlformats.org/markup-compatibility/2006">
    <mc:Choice xmlns:p14="http://schemas.microsoft.com/office/powerpoint/2010/main" Requires="p14">
      <p:transition spd="slow" p14:dur="2000" advTm="12259"/>
    </mc:Choice>
    <mc:Fallback>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کف سازی محوطه با پلاستیک</a:t>
            </a:r>
            <a:endParaRPr lang="fa-IR" b="1" dirty="0">
              <a:cs typeface="B Nazanin" panose="00000400000000000000" pitchFamily="2" charset="-78"/>
            </a:endParaRPr>
          </a:p>
        </p:txBody>
      </p:sp>
      <p:sp>
        <p:nvSpPr>
          <p:cNvPr id="5" name="Content Placeholder 4"/>
          <p:cNvSpPr>
            <a:spLocks noGrp="1"/>
          </p:cNvSpPr>
          <p:nvPr>
            <p:ph idx="1"/>
          </p:nvPr>
        </p:nvSpPr>
        <p:spPr>
          <a:xfrm>
            <a:off x="677334" y="1537135"/>
            <a:ext cx="8596668" cy="3880773"/>
          </a:xfrm>
        </p:spPr>
        <p:txBody>
          <a:bodyPr/>
          <a:lstStyle/>
          <a:p>
            <a:pPr algn="justLow"/>
            <a:r>
              <a:rPr lang="fa-IR" dirty="0">
                <a:cs typeface="B Nazanin" panose="00000400000000000000" pitchFamily="2" charset="-78"/>
              </a:rPr>
              <a:t>پلاستیک‌ها یا به عبارتی پلی وینیل کلرید نیز به طور گسترده در فضاهای مختلف به عنوان کف‌پوش مورد استفاده قرار‌ می‌گیرند. این نوع از مصالح باید بر روی یک بستر بتنی و سخت قرار بگیرند. پلاستیک‌ها در شکل‌ها، اندازه و رنگ‌های مختلفی در دسترس هستند. این کف‌پوش‌های پلاستیکی به دلیل ویژگی‌های ساختاری مقاومت بسیار پایینی در برابر حرارت و آتش دارد.</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2698542"/>
            <a:ext cx="6243089" cy="415945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2343919"/>
      </p:ext>
    </p:extLst>
  </p:cSld>
  <p:clrMapOvr>
    <a:masterClrMapping/>
  </p:clrMapOvr>
  <mc:AlternateContent xmlns:mc="http://schemas.openxmlformats.org/markup-compatibility/2006">
    <mc:Choice xmlns:p14="http://schemas.microsoft.com/office/powerpoint/2010/main" Requires="p14">
      <p:transition spd="slow" p14:dur="2000" advTm="28020"/>
    </mc:Choice>
    <mc:Fallback>
      <p:transition spd="slow" advTm="2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989" y="601953"/>
            <a:ext cx="8596668" cy="3880773"/>
          </a:xfrm>
        </p:spPr>
        <p:txBody>
          <a:bodyPr/>
          <a:lstStyle/>
          <a:p>
            <a:pPr algn="justLow"/>
            <a:r>
              <a:rPr lang="fa-IR" dirty="0">
                <a:cs typeface="B Nazanin" panose="00000400000000000000" pitchFamily="2" charset="-78"/>
              </a:rPr>
              <a:t>کف سازی محوطه قلب هر ساختمان و سازه‌‌ای است. کف‌پوش یک پوشش دائمی است و تغییر آن به راحتی صورت نخواهد گرفت و متعاقباً هزینه‌های زیادی را نیز در پی خواهد داشت. از این رو باید در انتخاب مصالح کف سازی محوطه از درک و دانش کافی برخوردار بود.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47259"/>
    </mc:Choice>
    <mc:Fallback>
      <p:transition spd="slow" advTm="4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فراهم آوردن سطح مناسب برای زمین‌های بازی</a:t>
            </a:r>
          </a:p>
          <a:p>
            <a:r>
              <a:rPr lang="fa-IR" dirty="0">
                <a:cs typeface="B Nazanin" panose="00000400000000000000" pitchFamily="2" charset="-78"/>
              </a:rPr>
              <a:t>سادگی و کم هزینه بودن نصب</a:t>
            </a:r>
          </a:p>
          <a:p>
            <a:r>
              <a:rPr lang="fa-IR" dirty="0">
                <a:cs typeface="B Nazanin" panose="00000400000000000000" pitchFamily="2" charset="-78"/>
              </a:rPr>
              <a:t>عدم نیاز به مواد چسبنده برای نصب</a:t>
            </a:r>
          </a:p>
          <a:p>
            <a:r>
              <a:rPr lang="fa-IR" dirty="0">
                <a:cs typeface="B Nazanin" panose="00000400000000000000" pitchFamily="2" charset="-78"/>
              </a:rPr>
              <a:t>در دسترس بودن به شکل‌ها و اندازه‌های مختلف</a:t>
            </a:r>
          </a:p>
          <a:p>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6265887"/>
      </p:ext>
    </p:extLst>
  </p:cSld>
  <p:clrMapOvr>
    <a:masterClrMapping/>
  </p:clrMapOvr>
  <mc:AlternateContent xmlns:mc="http://schemas.openxmlformats.org/markup-compatibility/2006">
    <mc:Choice xmlns:p14="http://schemas.microsoft.com/office/powerpoint/2010/main" Requires="p14">
      <p:transition spd="slow" p14:dur="2000" advTm="20165"/>
    </mc:Choice>
    <mc:Fallback>
      <p:transition spd="slow" advTm="2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ماندگاری و عمر پایین</a:t>
            </a:r>
          </a:p>
          <a:p>
            <a:r>
              <a:rPr lang="fa-IR" dirty="0">
                <a:cs typeface="B Nazanin" panose="00000400000000000000" pitchFamily="2" charset="-78"/>
              </a:rPr>
              <a:t>آسیب‌پذیر بودن در برابر حرارت به ویژه آتش</a:t>
            </a:r>
          </a:p>
          <a:p>
            <a:r>
              <a:rPr lang="fa-IR" dirty="0">
                <a:cs typeface="B Nazanin" panose="00000400000000000000" pitchFamily="2" charset="-78"/>
              </a:rPr>
              <a:t>محیط‌زیست دوست نبودن</a:t>
            </a:r>
          </a:p>
          <a:p>
            <a:r>
              <a:rPr lang="fa-IR" dirty="0">
                <a:cs typeface="B Nazanin" panose="00000400000000000000" pitchFamily="2" charset="-78"/>
              </a:rPr>
              <a:t>تغییر شکل در اثر استفاده و جدا شدن آن‌ها از یکدیگر</a:t>
            </a:r>
          </a:p>
          <a:p>
            <a:r>
              <a:rPr lang="fa-IR" dirty="0">
                <a:cs typeface="B Nazanin" panose="00000400000000000000" pitchFamily="2" charset="-78"/>
              </a:rPr>
              <a:t>نیاز به وجود یک بستر بتنی ساخت</a:t>
            </a:r>
          </a:p>
          <a:p>
            <a:r>
              <a:rPr lang="fa-IR" dirty="0">
                <a:cs typeface="B Nazanin" panose="00000400000000000000" pitchFamily="2" charset="-78"/>
              </a:rPr>
              <a:t>نفوذ و جمع شدن آب در زیر این پوشش‌های پلاستیکی</a:t>
            </a:r>
          </a:p>
          <a:p>
            <a:endParaRPr lang="fa-IR" dirty="0">
              <a:cs typeface="B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0746430"/>
      </p:ext>
    </p:extLst>
  </p:cSld>
  <p:clrMapOvr>
    <a:masterClrMapping/>
  </p:clrMapOvr>
  <mc:AlternateContent xmlns:mc="http://schemas.openxmlformats.org/markup-compatibility/2006">
    <mc:Choice xmlns:p14="http://schemas.microsoft.com/office/powerpoint/2010/main" Requires="p14">
      <p:transition spd="slow" p14:dur="2000" advTm="28013"/>
    </mc:Choice>
    <mc:Fallback>
      <p:transition spd="slow" advTm="2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کف سازی محوطه با چوب</a:t>
            </a:r>
            <a:endParaRPr lang="fa-IR" b="1" dirty="0">
              <a:cs typeface="B Nazanin" panose="00000400000000000000" pitchFamily="2" charset="-78"/>
            </a:endParaRPr>
          </a:p>
        </p:txBody>
      </p:sp>
      <p:sp>
        <p:nvSpPr>
          <p:cNvPr id="5" name="Content Placeholder 4"/>
          <p:cNvSpPr>
            <a:spLocks noGrp="1"/>
          </p:cNvSpPr>
          <p:nvPr>
            <p:ph idx="1"/>
          </p:nvPr>
        </p:nvSpPr>
        <p:spPr>
          <a:xfrm>
            <a:off x="677334" y="1537134"/>
            <a:ext cx="8596668" cy="3880773"/>
          </a:xfrm>
        </p:spPr>
        <p:txBody>
          <a:bodyPr/>
          <a:lstStyle/>
          <a:p>
            <a:pPr algn="justLow"/>
            <a:r>
              <a:rPr lang="fa-IR" dirty="0">
                <a:cs typeface="B Nazanin" panose="00000400000000000000" pitchFamily="2" charset="-78"/>
              </a:rPr>
              <a:t>چوب‌ها به دلیل طبیعی بودن و ظاهر بسیار زیبایی که دارند یکی از پرکاربردترین مصالح به کار رفته برای کف سازی فضاهای مختلف هستند. هزینه تهیه و نصب این نوع کف‌پوش‌ها به میزان در دسترس بودن چوب بستگی دارد. به طور کلی این کف‌پوش‌ها در مناطق جنگلی که هزینه تهیه آن به مراتب پایین‌تر است به طور گسترده مورد استفاده قرار می‌گیرند. قطعات این کف‌پوش‌ها در رنگ‌ها و اندازه‌های مختلفی در دسترس هستند.</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2767771"/>
            <a:ext cx="6139180" cy="409022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6351641"/>
      </p:ext>
    </p:extLst>
  </p:cSld>
  <p:clrMapOvr>
    <a:masterClrMapping/>
  </p:clrMapOvr>
  <mc:AlternateContent xmlns:mc="http://schemas.openxmlformats.org/markup-compatibility/2006">
    <mc:Choice xmlns:p14="http://schemas.microsoft.com/office/powerpoint/2010/main" Requires="p14">
      <p:transition spd="slow" p14:dur="2000" advTm="31523"/>
    </mc:Choice>
    <mc:Fallback>
      <p:transition spd="slow" advTm="3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ظاهر و نمای بسیار زیبا</a:t>
            </a:r>
          </a:p>
          <a:p>
            <a:r>
              <a:rPr lang="fa-IR" dirty="0">
                <a:cs typeface="B Nazanin" panose="00000400000000000000" pitchFamily="2" charset="-78"/>
              </a:rPr>
              <a:t>طبیعی و سالم بودن</a:t>
            </a:r>
          </a:p>
          <a:p>
            <a:r>
              <a:rPr lang="fa-IR" dirty="0">
                <a:cs typeface="B Nazanin" panose="00000400000000000000" pitchFamily="2" charset="-78"/>
              </a:rPr>
              <a:t>نصب ساده و سریع و بدون نیاز به دانش فنی خاص</a:t>
            </a:r>
          </a:p>
          <a:p>
            <a:r>
              <a:rPr lang="fa-IR" dirty="0">
                <a:cs typeface="B Nazanin" panose="00000400000000000000" pitchFamily="2" charset="-78"/>
              </a:rPr>
              <a:t>مقاومت و ماندگاری بالا</a:t>
            </a:r>
          </a:p>
          <a:p>
            <a:r>
              <a:rPr lang="fa-IR" dirty="0">
                <a:cs typeface="B Nazanin" panose="00000400000000000000" pitchFamily="2" charset="-78"/>
              </a:rPr>
              <a:t>تنوع بالا در رنگ، اندازه و شکل</a:t>
            </a:r>
          </a:p>
          <a:p>
            <a:r>
              <a:rPr lang="fa-IR" dirty="0">
                <a:cs typeface="B Nazanin" panose="00000400000000000000" pitchFamily="2" charset="-78"/>
              </a:rPr>
              <a:t>گرم بودن و عاری از هر گونه مواد حساسیت‌زا</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0504069"/>
      </p:ext>
    </p:extLst>
  </p:cSld>
  <p:clrMapOvr>
    <a:masterClrMapping/>
  </p:clrMapOvr>
  <mc:AlternateContent xmlns:mc="http://schemas.openxmlformats.org/markup-compatibility/2006">
    <mc:Choice xmlns:p14="http://schemas.microsoft.com/office/powerpoint/2010/main" Requires="p14">
      <p:transition spd="slow" p14:dur="2000" advTm="18396"/>
    </mc:Choice>
    <mc:Fallback>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هزینه بالای مصالح و نصب آن</a:t>
            </a:r>
          </a:p>
          <a:p>
            <a:r>
              <a:rPr lang="fa-IR" dirty="0">
                <a:cs typeface="B Nazanin" panose="00000400000000000000" pitchFamily="2" charset="-78"/>
              </a:rPr>
              <a:t>مقاومت پایین در برابر آب و رطوبت</a:t>
            </a:r>
          </a:p>
          <a:p>
            <a:r>
              <a:rPr lang="fa-IR" dirty="0">
                <a:cs typeface="B Nazanin" panose="00000400000000000000" pitchFamily="2" charset="-78"/>
              </a:rPr>
              <a:t>مقاومت پایین در مقابل خراشیدگی</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4773255"/>
      </p:ext>
    </p:extLst>
  </p:cSld>
  <p:clrMapOvr>
    <a:masterClrMapping/>
  </p:clrMapOvr>
  <mc:AlternateContent xmlns:mc="http://schemas.openxmlformats.org/markup-compatibility/2006">
    <mc:Choice xmlns:p14="http://schemas.microsoft.com/office/powerpoint/2010/main" Requires="p14">
      <p:transition spd="slow" p14:dur="2000" advTm="26281"/>
    </mc:Choice>
    <mc:Fallback>
      <p:transition spd="slow" advTm="2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کف سازی محوطه با آسفالت</a:t>
            </a:r>
            <a:endParaRPr lang="fa-IR" b="1" dirty="0">
              <a:cs typeface="B Nazanin" panose="00000400000000000000" pitchFamily="2" charset="-78"/>
            </a:endParaRPr>
          </a:p>
        </p:txBody>
      </p:sp>
      <p:sp>
        <p:nvSpPr>
          <p:cNvPr id="5" name="Content Placeholder 4"/>
          <p:cNvSpPr>
            <a:spLocks noGrp="1"/>
          </p:cNvSpPr>
          <p:nvPr>
            <p:ph idx="1"/>
          </p:nvPr>
        </p:nvSpPr>
        <p:spPr>
          <a:xfrm>
            <a:off x="677334" y="1599480"/>
            <a:ext cx="8596668" cy="3880773"/>
          </a:xfrm>
        </p:spPr>
        <p:txBody>
          <a:bodyPr/>
          <a:lstStyle/>
          <a:p>
            <a:pPr algn="justLow"/>
            <a:r>
              <a:rPr lang="fa-IR" dirty="0"/>
              <a:t>آسفالت یک ماده بسیار چگال به دست آمده از نفت خام است. این ماده به شیوه‌های مختلفی به عنوان یک ماده کف‌سازی مورد استفاده قرار‌ می‌گیرد. البته آنچه که در کشور ما آسفالت خطاب می‌شود در واقع ترکیبی از آسفالت با دانه‌های ماسه به نسبت ۱ به ۲ است. این نوع از مصالح کف‌سازی به صورت گرم و سرد مورد استفاده قرار می‌گیرند.</a:t>
            </a:r>
            <a:endParaRPr lang="fa-IR" dirty="0">
              <a:cs typeface="B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3016997"/>
            <a:ext cx="5765107" cy="384100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3991076"/>
      </p:ext>
    </p:extLst>
  </p:cSld>
  <p:clrMapOvr>
    <a:masterClrMapping/>
  </p:clrMapOvr>
  <mc:AlternateContent xmlns:mc="http://schemas.openxmlformats.org/markup-compatibility/2006">
    <mc:Choice xmlns:p14="http://schemas.microsoft.com/office/powerpoint/2010/main" Requires="p14">
      <p:transition spd="slow" p14:dur="2000" advTm="36770"/>
    </mc:Choice>
    <mc:Fallback>
      <p:transition spd="slow" advTm="3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هزینه پایین و به صرفه بودن از لحاظ اقتصادی</a:t>
            </a:r>
          </a:p>
          <a:p>
            <a:r>
              <a:rPr lang="fa-IR" dirty="0">
                <a:cs typeface="B Nazanin" panose="00000400000000000000" pitchFamily="2" charset="-78"/>
              </a:rPr>
              <a:t>مقاومت و ماندگاری نسبتاً بالا به خصوص در برابر فشار و بار‌های زیاد</a:t>
            </a:r>
          </a:p>
          <a:p>
            <a:r>
              <a:rPr lang="fa-IR" dirty="0">
                <a:cs typeface="B Nazanin" panose="00000400000000000000" pitchFamily="2" charset="-78"/>
              </a:rPr>
              <a:t>قابلیت بازیافت</a:t>
            </a:r>
          </a:p>
          <a:p>
            <a:r>
              <a:rPr lang="fa-IR" dirty="0">
                <a:cs typeface="B Nazanin" panose="00000400000000000000" pitchFamily="2" charset="-78"/>
              </a:rPr>
              <a:t>عدم نیاز به حفظ و نگهداری</a:t>
            </a:r>
          </a:p>
          <a:p>
            <a:r>
              <a:rPr lang="fa-IR" dirty="0">
                <a:cs typeface="B Nazanin" panose="00000400000000000000" pitchFamily="2" charset="-78"/>
              </a:rPr>
              <a:t>تعمیر و جایگزینی ساده</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0738810"/>
      </p:ext>
    </p:extLst>
  </p:cSld>
  <p:clrMapOvr>
    <a:masterClrMapping/>
  </p:clrMapOvr>
  <mc:AlternateContent xmlns:mc="http://schemas.openxmlformats.org/markup-compatibility/2006">
    <mc:Choice xmlns:p14="http://schemas.microsoft.com/office/powerpoint/2010/main" Requires="p14">
      <p:transition spd="slow" p14:dur="2000" advTm="22799"/>
    </mc:Choice>
    <mc:Fallback>
      <p:transition spd="slow" advTm="2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5" name="Content Placeholder 4"/>
          <p:cNvSpPr>
            <a:spLocks noGrp="1"/>
          </p:cNvSpPr>
          <p:nvPr>
            <p:ph idx="1"/>
          </p:nvPr>
        </p:nvSpPr>
        <p:spPr/>
        <p:txBody>
          <a:bodyPr/>
          <a:lstStyle/>
          <a:p>
            <a:r>
              <a:rPr lang="fa-IR" dirty="0">
                <a:cs typeface="B Nazanin" panose="00000400000000000000" pitchFamily="2" charset="-78"/>
              </a:rPr>
              <a:t>ترک‌خوردگی با گذشت زمان</a:t>
            </a:r>
          </a:p>
          <a:p>
            <a:r>
              <a:rPr lang="fa-IR" dirty="0">
                <a:cs typeface="B Nazanin" panose="00000400000000000000" pitchFamily="2" charset="-78"/>
              </a:rPr>
              <a:t>مشکلات محیط زیستی</a:t>
            </a:r>
          </a:p>
          <a:p>
            <a:r>
              <a:rPr lang="fa-IR" dirty="0">
                <a:cs typeface="B Nazanin" panose="00000400000000000000" pitchFamily="2" charset="-78"/>
              </a:rPr>
              <a:t>تجهیزات خواص مورد نیاز برای نصب آن</a:t>
            </a:r>
          </a:p>
          <a:p>
            <a:r>
              <a:rPr lang="fa-IR" dirty="0">
                <a:cs typeface="B Nazanin" panose="00000400000000000000" pitchFamily="2" charset="-78"/>
              </a:rPr>
              <a:t>خطرات همراه با تهیه و نصب آن</a:t>
            </a:r>
          </a:p>
          <a:p>
            <a:endParaRPr lang="fa-IR" dirty="0">
              <a:cs typeface="B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6267286"/>
      </p:ext>
    </p:extLst>
  </p:cSld>
  <p:clrMapOvr>
    <a:masterClrMapping/>
  </p:clrMapOvr>
  <mc:AlternateContent xmlns:mc="http://schemas.openxmlformats.org/markup-compatibility/2006">
    <mc:Choice xmlns:p14="http://schemas.microsoft.com/office/powerpoint/2010/main" Requires="p14">
      <p:transition spd="slow" p14:dur="2000" advTm="14893"/>
    </mc:Choice>
    <mc:Fallback>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عوامل مؤثر بر انتخاب مصالح کف سازی محوطه</a:t>
            </a:r>
          </a:p>
        </p:txBody>
      </p:sp>
      <p:sp>
        <p:nvSpPr>
          <p:cNvPr id="3" name="Content Placeholder 2"/>
          <p:cNvSpPr>
            <a:spLocks noGrp="1"/>
          </p:cNvSpPr>
          <p:nvPr>
            <p:ph idx="1"/>
          </p:nvPr>
        </p:nvSpPr>
        <p:spPr>
          <a:xfrm>
            <a:off x="677334" y="1744952"/>
            <a:ext cx="8596668" cy="4385684"/>
          </a:xfrm>
        </p:spPr>
        <p:txBody>
          <a:bodyPr>
            <a:normAutofit/>
          </a:bodyPr>
          <a:lstStyle/>
          <a:p>
            <a:pPr marL="0" indent="0">
              <a:buNone/>
            </a:pPr>
            <a:r>
              <a:rPr lang="fa-IR" dirty="0">
                <a:cs typeface="B Nazanin" panose="00000400000000000000" pitchFamily="2" charset="-78"/>
              </a:rPr>
              <a:t>صولاً انتخاب مصالح کف سازی به سلیقه شخصی و تشخیص فرد بستگی دارد. صرف‌نظر از این موضوع باید که در انتخاب خود موارد و معیار‌های زیر را مدنظر قرار داد:</a:t>
            </a:r>
          </a:p>
          <a:p>
            <a:r>
              <a:rPr lang="fa-IR" dirty="0">
                <a:cs typeface="B Nazanin" panose="00000400000000000000" pitchFamily="2" charset="-78"/>
              </a:rPr>
              <a:t>علایق شخصی و سبک زندگی</a:t>
            </a:r>
          </a:p>
          <a:p>
            <a:r>
              <a:rPr lang="fa-IR" dirty="0">
                <a:cs typeface="B Nazanin" panose="00000400000000000000" pitchFamily="2" charset="-78"/>
              </a:rPr>
              <a:t>مزایا و معایب مصالح کف سازی با توجه به کارکرد و استفاده آن‌ها</a:t>
            </a:r>
          </a:p>
          <a:p>
            <a:r>
              <a:rPr lang="fa-IR" dirty="0">
                <a:cs typeface="B Nazanin" panose="00000400000000000000" pitchFamily="2" charset="-78"/>
              </a:rPr>
              <a:t>کیفیت</a:t>
            </a:r>
          </a:p>
          <a:p>
            <a:r>
              <a:rPr lang="fa-IR" dirty="0">
                <a:cs typeface="B Nazanin" panose="00000400000000000000" pitchFamily="2" charset="-78"/>
              </a:rPr>
              <a:t>سادگی یا دشواری نصب آن</a:t>
            </a:r>
          </a:p>
          <a:p>
            <a:r>
              <a:rPr lang="fa-IR" dirty="0">
                <a:cs typeface="B Nazanin" panose="00000400000000000000" pitchFamily="2" charset="-78"/>
              </a:rPr>
              <a:t>میزان پرداخت کاری مورد نیاز</a:t>
            </a:r>
          </a:p>
          <a:p>
            <a:r>
              <a:rPr lang="fa-IR" dirty="0">
                <a:cs typeface="B Nazanin" panose="00000400000000000000" pitchFamily="2" charset="-78"/>
              </a:rPr>
              <a:t>نگهداری و تمیزکاری</a:t>
            </a:r>
          </a:p>
          <a:p>
            <a:r>
              <a:rPr lang="fa-IR" dirty="0">
                <a:cs typeface="B Nazanin" panose="00000400000000000000" pitchFamily="2" charset="-78"/>
              </a:rPr>
              <a:t>بودجه</a:t>
            </a:r>
          </a:p>
          <a:p>
            <a:r>
              <a:rPr lang="fa-IR" dirty="0">
                <a:cs typeface="B Nazanin" panose="00000400000000000000" pitchFamily="2" charset="-78"/>
              </a:rPr>
              <a:t>ترافیک و بار وارد شده بر کف</a:t>
            </a:r>
          </a:p>
          <a:p>
            <a:r>
              <a:rPr lang="fa-IR" dirty="0">
                <a:cs typeface="B Nazanin" panose="00000400000000000000" pitchFamily="2" charset="-78"/>
              </a:rPr>
              <a:t>انواع مختلف مصالح کف سازی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0375718"/>
      </p:ext>
    </p:extLst>
  </p:cSld>
  <p:clrMapOvr>
    <a:masterClrMapping/>
  </p:clrMapOvr>
  <mc:AlternateContent xmlns:mc="http://schemas.openxmlformats.org/markup-compatibility/2006">
    <mc:Choice xmlns:p14="http://schemas.microsoft.com/office/powerpoint/2010/main" Requires="p14">
      <p:transition spd="slow" p14:dur="2000" advTm="96278"/>
    </mc:Choice>
    <mc:Fallback>
      <p:transition spd="slow" advTm="9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سیمان برای کف سازی محوطه</a:t>
            </a:r>
            <a:endParaRPr lang="fa-IR" b="1" dirty="0">
              <a:cs typeface="B Nazanin" panose="00000400000000000000" pitchFamily="2" charset="-78"/>
            </a:endParaRPr>
          </a:p>
        </p:txBody>
      </p:sp>
      <p:sp>
        <p:nvSpPr>
          <p:cNvPr id="3" name="Content Placeholder 2"/>
          <p:cNvSpPr>
            <a:spLocks noGrp="1"/>
          </p:cNvSpPr>
          <p:nvPr>
            <p:ph idx="1"/>
          </p:nvPr>
        </p:nvSpPr>
        <p:spPr>
          <a:xfrm>
            <a:off x="677334" y="1457036"/>
            <a:ext cx="8596668" cy="3880773"/>
          </a:xfrm>
        </p:spPr>
        <p:txBody>
          <a:bodyPr/>
          <a:lstStyle/>
          <a:p>
            <a:pPr algn="justLow"/>
            <a:r>
              <a:rPr lang="fa-IR" dirty="0">
                <a:cs typeface="B Nazanin" panose="00000400000000000000" pitchFamily="2" charset="-78"/>
              </a:rPr>
              <a:t>سیمان یا بتن به طور گسترده در کف سازی محوطه‌ها مورد استفاده قرار‌ می‌گیرد. سیمان را‌ می‌توان در هر نوعی از سازه‌ها به کار گرفت و علی‌رغم اینکه نسبت به دیگر مصالح ارزان‌تر تمام‌ می‌شود از مقاومت قابل قبولی نیز برخوردار است.</a:t>
            </a:r>
          </a:p>
          <a:p>
            <a:pPr algn="justLow"/>
            <a:r>
              <a:rPr lang="fa-IR" dirty="0">
                <a:cs typeface="B Nazanin" panose="00000400000000000000" pitchFamily="2" charset="-78"/>
              </a:rPr>
              <a:t>در ساختمان‌های صنعتی پرداخت گرانولی یا دانه‌ای به منظور ایجاد یک سطح مقاوم در برابر خوردگی و فرسایش ایجاد می‌شود. این دو نوع از پرداخت را‌ می‌توان با به کار گرفتن مواد اولیه دانه درشت باکیفیت در تهیه سیمان یا بتن ایجاد کرد.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002" y="3113919"/>
            <a:ext cx="5619634" cy="37440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71756"/>
    </mc:Choice>
    <mc:Fallback>
      <p:transition spd="slow" advTm="7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3" name="Content Placeholder 2"/>
          <p:cNvSpPr>
            <a:spLocks noGrp="1"/>
          </p:cNvSpPr>
          <p:nvPr>
            <p:ph idx="1"/>
          </p:nvPr>
        </p:nvSpPr>
        <p:spPr>
          <a:xfrm>
            <a:off x="677334" y="1270000"/>
            <a:ext cx="8596668" cy="3880773"/>
          </a:xfrm>
        </p:spPr>
        <p:txBody>
          <a:bodyPr/>
          <a:lstStyle/>
          <a:p>
            <a:r>
              <a:rPr lang="fa-IR" dirty="0">
                <a:cs typeface="B Nazanin" panose="00000400000000000000" pitchFamily="2" charset="-78"/>
              </a:rPr>
              <a:t>تهیه و نصب آسان</a:t>
            </a:r>
          </a:p>
          <a:p>
            <a:r>
              <a:rPr lang="fa-IR" dirty="0">
                <a:cs typeface="B Nazanin" panose="00000400000000000000" pitchFamily="2" charset="-78"/>
              </a:rPr>
              <a:t>کم هزینه بودن</a:t>
            </a:r>
          </a:p>
          <a:p>
            <a:r>
              <a:rPr lang="fa-IR" dirty="0">
                <a:cs typeface="B Nazanin" panose="00000400000000000000" pitchFamily="2" charset="-78"/>
              </a:rPr>
              <a:t>حفظ و نگهداری حداقلی</a:t>
            </a:r>
          </a:p>
          <a:p>
            <a:r>
              <a:rPr lang="fa-IR" dirty="0">
                <a:cs typeface="B Nazanin" panose="00000400000000000000" pitchFamily="2" charset="-78"/>
              </a:rPr>
              <a:t>تعمیر کم هزینه و ساده در صورت آسیب دیدن</a:t>
            </a:r>
          </a:p>
          <a:p>
            <a:r>
              <a:rPr lang="fa-IR" dirty="0">
                <a:cs typeface="B Nazanin" panose="00000400000000000000" pitchFamily="2" charset="-78"/>
              </a:rPr>
              <a:t>سطح مقاوم و سخت مناسب کاربردهای صنعتی</a:t>
            </a:r>
          </a:p>
          <a:p>
            <a:r>
              <a:rPr lang="fa-IR" dirty="0">
                <a:cs typeface="B Nazanin" panose="00000400000000000000" pitchFamily="2" charset="-78"/>
              </a:rPr>
              <a:t>سرعت بالای نصب</a:t>
            </a:r>
          </a:p>
          <a:p>
            <a:r>
              <a:rPr lang="fa-IR" dirty="0">
                <a:cs typeface="B Nazanin" panose="00000400000000000000" pitchFamily="2" charset="-78"/>
              </a:rPr>
              <a:t>مقاومت در برابر حرارت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35002"/>
    </mc:Choice>
    <mc:Fallback>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معایب</a:t>
            </a:r>
            <a:endParaRPr lang="fa-IR" b="1" dirty="0">
              <a:cs typeface="B Nazanin" panose="00000400000000000000" pitchFamily="2" charset="-78"/>
            </a:endParaRPr>
          </a:p>
        </p:txBody>
      </p:sp>
      <p:sp>
        <p:nvSpPr>
          <p:cNvPr id="3" name="Content Placeholder 2"/>
          <p:cNvSpPr>
            <a:spLocks noGrp="1"/>
          </p:cNvSpPr>
          <p:nvPr>
            <p:ph idx="1"/>
          </p:nvPr>
        </p:nvSpPr>
        <p:spPr>
          <a:xfrm>
            <a:off x="677334" y="1270000"/>
            <a:ext cx="8596668" cy="3880773"/>
          </a:xfrm>
        </p:spPr>
        <p:txBody>
          <a:bodyPr/>
          <a:lstStyle/>
          <a:p>
            <a:r>
              <a:rPr lang="fa-IR" dirty="0">
                <a:cs typeface="B Nazanin" panose="00000400000000000000" pitchFamily="2" charset="-78"/>
              </a:rPr>
              <a:t>جلوه و نمای نه چنان مناسب برای فضاهای مسکونی</a:t>
            </a:r>
          </a:p>
          <a:p>
            <a:r>
              <a:rPr lang="fa-IR" dirty="0">
                <a:cs typeface="B Nazanin" panose="00000400000000000000" pitchFamily="2" charset="-78"/>
              </a:rPr>
              <a:t>راحت نبودن سطح آن</a:t>
            </a:r>
          </a:p>
          <a:p>
            <a:r>
              <a:rPr lang="fa-IR" dirty="0">
                <a:cs typeface="B Nazanin" panose="00000400000000000000" pitchFamily="2" charset="-78"/>
              </a:rPr>
              <a:t>سرد بودن سطح آن</a:t>
            </a:r>
          </a:p>
          <a:p>
            <a:r>
              <a:rPr lang="fa-IR" dirty="0">
                <a:cs typeface="B Nazanin" panose="00000400000000000000" pitchFamily="2" charset="-78"/>
              </a:rPr>
              <a:t>حساس به رطوبت و آب</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2005973"/>
      </p:ext>
    </p:extLst>
  </p:cSld>
  <p:clrMapOvr>
    <a:masterClrMapping/>
  </p:clrMapOvr>
  <mc:AlternateContent xmlns:mc="http://schemas.openxmlformats.org/markup-compatibility/2006">
    <mc:Choice xmlns:p14="http://schemas.microsoft.com/office/powerpoint/2010/main" Requires="p14">
      <p:transition spd="slow" p14:dur="2000" advTm="19261"/>
    </mc:Choice>
    <mc:Fallback>
      <p:transition spd="slow" advTm="1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آجر</a:t>
            </a:r>
            <a:endParaRPr lang="fa-IR" b="1" dirty="0">
              <a:cs typeface="B Nazanin" panose="00000400000000000000" pitchFamily="2" charset="-78"/>
            </a:endParaRPr>
          </a:p>
        </p:txBody>
      </p:sp>
      <p:sp>
        <p:nvSpPr>
          <p:cNvPr id="3" name="Content Placeholder 2"/>
          <p:cNvSpPr>
            <a:spLocks noGrp="1"/>
          </p:cNvSpPr>
          <p:nvPr>
            <p:ph idx="1"/>
          </p:nvPr>
        </p:nvSpPr>
        <p:spPr>
          <a:xfrm>
            <a:off x="677334" y="1495571"/>
            <a:ext cx="8596668" cy="3880773"/>
          </a:xfrm>
        </p:spPr>
        <p:txBody>
          <a:bodyPr>
            <a:normAutofit/>
          </a:bodyPr>
          <a:lstStyle/>
          <a:p>
            <a:pPr algn="justLow"/>
            <a:r>
              <a:rPr lang="fa-IR" dirty="0">
                <a:cs typeface="B Nazanin" panose="00000400000000000000" pitchFamily="2" charset="-78"/>
              </a:rPr>
              <a:t>از جمله مصالح ساختمانی رایج که به هدف کف سازی مورد استفاده قرار می‌گیرند، آجر‌ها هستند. اگرچه آجرها کاربرد وسیعی در انواع مختلفی از سازه‌ها و فضاها دارند اما با این حال به دلیل ویژگی‌هایی که دارند مناسب ساختمان‌های مسکونی نیستند. از آجرها به طور معمول برای کف سازی محوطه و فضاهایی که از اهمیت چندانی برخوردار نیستند استفاده‌ می‌شود. برای استفاده از آجر در کف سازی باید دقت داشت که آجر‌ها اندازه و رنگ یکسانی داشته باشند.</a:t>
            </a:r>
            <a:endParaRPr lang="ar-SA"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819" y="2828848"/>
            <a:ext cx="6047508" cy="402915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57801"/>
    </mc:Choice>
    <mc:Fallback>
      <p:transition spd="slow" advTm="5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cs typeface="B Nazanin" panose="00000400000000000000" pitchFamily="2" charset="-78"/>
              </a:rPr>
              <a:t>مزایا</a:t>
            </a:r>
            <a:endParaRPr lang="fa-IR" b="1" dirty="0">
              <a:cs typeface="B Nazanin" panose="00000400000000000000" pitchFamily="2" charset="-78"/>
            </a:endParaRPr>
          </a:p>
        </p:txBody>
      </p:sp>
      <p:sp>
        <p:nvSpPr>
          <p:cNvPr id="3" name="Content Placeholder 2"/>
          <p:cNvSpPr>
            <a:spLocks noGrp="1"/>
          </p:cNvSpPr>
          <p:nvPr>
            <p:ph idx="1"/>
          </p:nvPr>
        </p:nvSpPr>
        <p:spPr>
          <a:xfrm>
            <a:off x="677334" y="1270000"/>
            <a:ext cx="8596668" cy="3880773"/>
          </a:xfrm>
        </p:spPr>
        <p:txBody>
          <a:bodyPr>
            <a:normAutofit/>
          </a:bodyPr>
          <a:lstStyle/>
          <a:p>
            <a:r>
              <a:rPr lang="fa-IR" dirty="0">
                <a:cs typeface="B Nazanin" panose="00000400000000000000" pitchFamily="2" charset="-78"/>
              </a:rPr>
              <a:t>نصب ساده و سریع</a:t>
            </a:r>
          </a:p>
          <a:p>
            <a:r>
              <a:rPr lang="fa-IR" dirty="0">
                <a:cs typeface="B Nazanin" panose="00000400000000000000" pitchFamily="2" charset="-78"/>
              </a:rPr>
              <a:t>حفظ و نگهداری حداقلی</a:t>
            </a:r>
          </a:p>
          <a:p>
            <a:r>
              <a:rPr lang="fa-IR" dirty="0">
                <a:cs typeface="B Nazanin" panose="00000400000000000000" pitchFamily="2" charset="-78"/>
              </a:rPr>
              <a:t>هزینه نسبتاً پایین</a:t>
            </a:r>
          </a:p>
          <a:p>
            <a:r>
              <a:rPr lang="fa-IR" dirty="0">
                <a:cs typeface="B Nazanin" panose="00000400000000000000" pitchFamily="2" charset="-78"/>
              </a:rPr>
              <a:t>تعمیر و جایگزینی کم هزینه و ساده</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6714206"/>
      </p:ext>
    </p:extLst>
  </p:cSld>
  <p:clrMapOvr>
    <a:masterClrMapping/>
  </p:clrMapOvr>
  <mc:AlternateContent xmlns:mc="http://schemas.openxmlformats.org/markup-compatibility/2006">
    <mc:Choice xmlns:p14="http://schemas.microsoft.com/office/powerpoint/2010/main" Requires="p14">
      <p:transition spd="slow" p14:dur="2000" advTm="32394"/>
    </mc:Choice>
    <mc:Fallback>
      <p:transition spd="slow" advTm="3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147</TotalTime>
  <Words>1507</Words>
  <Application>Microsoft Office PowerPoint</Application>
  <PresentationFormat>Widescreen</PresentationFormat>
  <Paragraphs>148</Paragraphs>
  <Slides>37</Slides>
  <Notes>0</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B Nazanin</vt:lpstr>
      <vt:lpstr>Tahoma</vt:lpstr>
      <vt:lpstr>Trebuchet MS</vt:lpstr>
      <vt:lpstr>Wingdings 3</vt:lpstr>
      <vt:lpstr>Facet</vt:lpstr>
      <vt:lpstr>PowerPoint Presentation</vt:lpstr>
      <vt:lpstr>کف سازى محوطه  </vt:lpstr>
      <vt:lpstr>PowerPoint Presentation</vt:lpstr>
      <vt:lpstr>عوامل مؤثر بر انتخاب مصالح کف سازی محوطه</vt:lpstr>
      <vt:lpstr>سیمان برای کف سازی محوطه</vt:lpstr>
      <vt:lpstr>مزایا</vt:lpstr>
      <vt:lpstr>معایب</vt:lpstr>
      <vt:lpstr>آجر</vt:lpstr>
      <vt:lpstr>مزایا</vt:lpstr>
      <vt:lpstr>معایب</vt:lpstr>
      <vt:lpstr>سنگفرش ها</vt:lpstr>
      <vt:lpstr>مزایا</vt:lpstr>
      <vt:lpstr>معایب</vt:lpstr>
      <vt:lpstr>مرمر</vt:lpstr>
      <vt:lpstr>مزایا</vt:lpstr>
      <vt:lpstr>معایب</vt:lpstr>
      <vt:lpstr>کف سازی محوطه با سنگ گرانیت</vt:lpstr>
      <vt:lpstr>مزایا</vt:lpstr>
      <vt:lpstr>معایب</vt:lpstr>
      <vt:lpstr>شیشه</vt:lpstr>
      <vt:lpstr>مزایا</vt:lpstr>
      <vt:lpstr>معایب</vt:lpstr>
      <vt:lpstr>سرامیک</vt:lpstr>
      <vt:lpstr>مزایا</vt:lpstr>
      <vt:lpstr>معایب</vt:lpstr>
      <vt:lpstr>موزاییک</vt:lpstr>
      <vt:lpstr>مزایا</vt:lpstr>
      <vt:lpstr>معایب</vt:lpstr>
      <vt:lpstr>کف سازی محوطه با پلاستیک</vt:lpstr>
      <vt:lpstr>مزایا</vt:lpstr>
      <vt:lpstr>معایب</vt:lpstr>
      <vt:lpstr>کف سازی محوطه با چوب</vt:lpstr>
      <vt:lpstr>مزایا</vt:lpstr>
      <vt:lpstr>معایب</vt:lpstr>
      <vt:lpstr>کف سازی محوطه با آسفالت</vt:lpstr>
      <vt:lpstr>مزایا</vt:lpstr>
      <vt:lpstr>معایب</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18</cp:revision>
  <dcterms:created xsi:type="dcterms:W3CDTF">2020-04-01T12:24:26Z</dcterms:created>
  <dcterms:modified xsi:type="dcterms:W3CDTF">2020-04-11T09:15:19Z</dcterms:modified>
</cp:coreProperties>
</file>