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11" r:id="rId1"/>
  </p:sldMasterIdLst>
  <p:sldIdLst>
    <p:sldId id="274" r:id="rId2"/>
    <p:sldId id="256" r:id="rId3"/>
    <p:sldId id="273" r:id="rId4"/>
    <p:sldId id="277" r:id="rId5"/>
    <p:sldId id="278"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91" r:id="rId19"/>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22/08/1441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497710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22/08/1441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597872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22/08/1441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13065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22/08/1441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689180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22/08/1441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3799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22/08/1441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703661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22/08/1441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68554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22/08/1441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331431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22/08/1441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249850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22/08/1441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53287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A5F4377-F719-4891-845D-DE5815E48D9E}" type="datetimeFigureOut">
              <a:rPr lang="fa-IR" smtClean="0"/>
              <a:t>22/08/1441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183948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A5F4377-F719-4891-845D-DE5815E48D9E}" type="datetimeFigureOut">
              <a:rPr lang="fa-IR" smtClean="0"/>
              <a:t>22/08/1441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4243226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A5F4377-F719-4891-845D-DE5815E48D9E}" type="datetimeFigureOut">
              <a:rPr lang="fa-IR" smtClean="0"/>
              <a:t>22/08/1441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997855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F4377-F719-4891-845D-DE5815E48D9E}" type="datetimeFigureOut">
              <a:rPr lang="fa-IR" smtClean="0"/>
              <a:t>22/08/1441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2887613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F4377-F719-4891-845D-DE5815E48D9E}" type="datetimeFigureOut">
              <a:rPr lang="fa-IR" smtClean="0"/>
              <a:t>22/08/1441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381068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F4377-F719-4891-845D-DE5815E48D9E}" type="datetimeFigureOut">
              <a:rPr lang="fa-IR" smtClean="0"/>
              <a:t>22/08/1441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512248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5F4377-F719-4891-845D-DE5815E48D9E}" type="datetimeFigureOut">
              <a:rPr lang="fa-IR" smtClean="0"/>
              <a:t>22/08/1441</a:t>
            </a:fld>
            <a:endParaRPr lang="fa-I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E69865BE-B685-42E3-820C-B6ABF3361C1F}" type="slidenum">
              <a:rPr lang="fa-IR" smtClean="0"/>
              <a:t>‹#›</a:t>
            </a:fld>
            <a:endParaRPr lang="fa-IR"/>
          </a:p>
        </p:txBody>
      </p:sp>
    </p:spTree>
    <p:extLst>
      <p:ext uri="{BB962C8B-B14F-4D97-AF65-F5344CB8AC3E}">
        <p14:creationId xmlns:p14="http://schemas.microsoft.com/office/powerpoint/2010/main" val="78260715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audio" Target="../media/media2.wm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2.pn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2.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2.pn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2.png"/><Relationship Id="rId4" Type="http://schemas.openxmlformats.org/officeDocument/2006/relationships/image" Target="../media/image10.gi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2.png"/><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2.png"/><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2.png"/><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2.png"/><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2.pn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2.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2.pn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2.pn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sApp Video 2020-04-08 at 6.07.29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65088"/>
            <a:ext cx="12192000" cy="6727825"/>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94930168"/>
      </p:ext>
    </p:extLst>
  </p:cSld>
  <p:clrMapOvr>
    <a:masterClrMapping/>
  </p:clrMapOvr>
  <mc:AlternateContent xmlns:mc="http://schemas.openxmlformats.org/markup-compatibility/2006" xmlns:p14="http://schemas.microsoft.com/office/powerpoint/2010/main">
    <mc:Choice Requires="p14">
      <p:transition spd="slow" p14:dur="2000" advTm="18650"/>
    </mc:Choice>
    <mc:Fallback xmlns="">
      <p:transition spd="slow" advTm="18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4850" objId="5"/>
        <p14:stopEvt time="13318"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عناصر تزیینی و تجهیزات چوبی</a:t>
            </a:r>
            <a:endParaRPr lang="fa-IR" b="1" cap="all" dirty="0">
              <a:cs typeface="B Nazanin" panose="00000400000000000000"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392" y="1377618"/>
            <a:ext cx="7630911" cy="548038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80023814"/>
      </p:ext>
    </p:extLst>
  </p:cSld>
  <p:clrMapOvr>
    <a:masterClrMapping/>
  </p:clrMapOvr>
  <mc:AlternateContent xmlns:mc="http://schemas.openxmlformats.org/markup-compatibility/2006" xmlns:p14="http://schemas.microsoft.com/office/powerpoint/2010/main">
    <mc:Choice Requires="p14">
      <p:transition spd="slow" p14:dur="2000" advTm="71780"/>
    </mc:Choice>
    <mc:Fallback xmlns="">
      <p:transition spd="slow" advTm="71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سطوح چوبی رنگ آمیزی شده</a:t>
            </a:r>
            <a:endParaRPr lang="fa-IR" b="1" cap="all" dirty="0">
              <a:cs typeface="B Nazanin" panose="00000400000000000000" pitchFamily="2" charset="-78"/>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7612" y="-51"/>
            <a:ext cx="4584878" cy="685805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55292512"/>
      </p:ext>
    </p:extLst>
  </p:cSld>
  <p:clrMapOvr>
    <a:masterClrMapping/>
  </p:clrMapOvr>
  <mc:AlternateContent xmlns:mc="http://schemas.openxmlformats.org/markup-compatibility/2006" xmlns:p14="http://schemas.microsoft.com/office/powerpoint/2010/main">
    <mc:Choice Requires="p14">
      <p:transition spd="slow" p14:dur="2000" advTm="106783"/>
    </mc:Choice>
    <mc:Fallback xmlns="">
      <p:transition spd="slow" advTm="106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استفاده از چوب با ظاهر طبیعی خود در طراحی داخلی</a:t>
            </a:r>
            <a:endParaRPr lang="fa-IR" b="1" cap="all" dirty="0">
              <a:cs typeface="B Nazanin" panose="00000400000000000000"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45" y="1461030"/>
            <a:ext cx="7931910" cy="539697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91766990"/>
      </p:ext>
    </p:extLst>
  </p:cSld>
  <p:clrMapOvr>
    <a:masterClrMapping/>
  </p:clrMapOvr>
  <mc:AlternateContent xmlns:mc="http://schemas.openxmlformats.org/markup-compatibility/2006" xmlns:p14="http://schemas.microsoft.com/office/powerpoint/2010/main">
    <mc:Choice Requires="p14">
      <p:transition spd="slow" p14:dur="2000" advTm="146191"/>
    </mc:Choice>
    <mc:Fallback xmlns="">
      <p:transition spd="slow" advTm="146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کابینت های کلاسیک چوبی</a:t>
            </a:r>
            <a:endParaRPr lang="fa-IR" b="1" cap="all" dirty="0">
              <a:cs typeface="B Nazanin" panose="00000400000000000000" pitchFamily="2" charset="-78"/>
            </a:endParaRPr>
          </a:p>
        </p:txBody>
      </p:sp>
      <p:sp>
        <p:nvSpPr>
          <p:cNvPr id="3" name="Rectangle 2"/>
          <p:cNvSpPr/>
          <p:nvPr/>
        </p:nvSpPr>
        <p:spPr>
          <a:xfrm>
            <a:off x="746975" y="1492189"/>
            <a:ext cx="8397025" cy="2308324"/>
          </a:xfrm>
          <a:prstGeom prst="rect">
            <a:avLst/>
          </a:prstGeom>
        </p:spPr>
        <p:txBody>
          <a:bodyPr wrap="square">
            <a:spAutoFit/>
          </a:bodyPr>
          <a:lstStyle/>
          <a:p>
            <a:pPr algn="justLow"/>
            <a:r>
              <a:rPr lang="fa-IR" dirty="0">
                <a:solidFill>
                  <a:srgbClr val="000000"/>
                </a:solidFill>
                <a:latin typeface="IRANSans"/>
                <a:cs typeface="B Nazanin" panose="00000400000000000000" pitchFamily="2" charset="-78"/>
              </a:rPr>
              <a:t>این نوع از کابینت های چوبی، با دارا بودن تزئینات و جزئیات زیاد، بیشتر مناسب آشپزخانه های بزرگ بوده، و برای آشپزخانه های کوچک توصیه نمی شوند. البته فراموش نکنید، و به این مسئله دقت داشته باشید که کابینت کلاسیک چوبی شما می بایست باسایر وسایل موجود در آشپزخانه هماهنگی و هم خوانی کافی داشته </a:t>
            </a:r>
            <a:r>
              <a:rPr lang="fa-IR" dirty="0" smtClean="0">
                <a:solidFill>
                  <a:srgbClr val="000000"/>
                </a:solidFill>
                <a:latin typeface="IRANSans"/>
                <a:cs typeface="B Nazanin" panose="00000400000000000000" pitchFamily="2" charset="-78"/>
              </a:rPr>
              <a:t>باشد. هر </a:t>
            </a:r>
            <a:r>
              <a:rPr lang="fa-IR" dirty="0">
                <a:solidFill>
                  <a:srgbClr val="000000"/>
                </a:solidFill>
                <a:latin typeface="IRANSans"/>
                <a:cs typeface="B Nazanin" panose="00000400000000000000" pitchFamily="2" charset="-78"/>
              </a:rPr>
              <a:t>آیتمِ موجود در آشپزخانه می تواند زیبایی کابینت ها را تحت تاثیر قرار بدهد، از نقش، طرح و رنگ دیوارها گرفته تا حتی کفپوش آشپزخانه..در صورتی که هرکدام از این اجزا با کابینت ها هم خوانی لازم را نداشته باشند، می توانند از زیبایی کار بکاهند.</a:t>
            </a:r>
          </a:p>
          <a:p>
            <a:pPr algn="justLow"/>
            <a:r>
              <a:rPr lang="fa-IR" dirty="0">
                <a:solidFill>
                  <a:srgbClr val="000000"/>
                </a:solidFill>
                <a:latin typeface="IRANSans"/>
                <a:cs typeface="B Nazanin" panose="00000400000000000000" pitchFamily="2" charset="-78"/>
              </a:rPr>
              <a:t>در مورد انتخاب رنگ این نوع کابینت ها نیز شما می توانید با توجه میزان نور آشپزخانه رنگ روشن و یا تیره انتخاب کنید.</a:t>
            </a:r>
            <a:endParaRPr lang="fa-IR" b="0" i="0" dirty="0">
              <a:solidFill>
                <a:srgbClr val="000000"/>
              </a:solidFill>
              <a:effectLst/>
              <a:latin typeface="IRANSans"/>
              <a:cs typeface="B Nazanin" panose="00000400000000000000" pitchFamily="2" charset="-78"/>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001" y="3503053"/>
            <a:ext cx="4148040" cy="3258097"/>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00804938"/>
      </p:ext>
    </p:extLst>
  </p:cSld>
  <p:clrMapOvr>
    <a:masterClrMapping/>
  </p:clrMapOvr>
  <mc:AlternateContent xmlns:mc="http://schemas.openxmlformats.org/markup-compatibility/2006" xmlns:p14="http://schemas.microsoft.com/office/powerpoint/2010/main">
    <mc:Choice Requires="p14">
      <p:transition spd="slow" p14:dur="2000" advTm="103304"/>
    </mc:Choice>
    <mc:Fallback xmlns="">
      <p:transition spd="slow" advTm="103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کابینت های چوبی مدرن</a:t>
            </a:r>
            <a:endParaRPr lang="fa-IR" b="1" cap="all" dirty="0">
              <a:cs typeface="B Nazanin" panose="00000400000000000000" pitchFamily="2" charset="-78"/>
            </a:endParaRPr>
          </a:p>
        </p:txBody>
      </p:sp>
      <p:sp>
        <p:nvSpPr>
          <p:cNvPr id="3" name="Rectangle 2"/>
          <p:cNvSpPr/>
          <p:nvPr/>
        </p:nvSpPr>
        <p:spPr>
          <a:xfrm>
            <a:off x="746975" y="1492189"/>
            <a:ext cx="8397025" cy="923330"/>
          </a:xfrm>
          <a:prstGeom prst="rect">
            <a:avLst/>
          </a:prstGeom>
        </p:spPr>
        <p:txBody>
          <a:bodyPr wrap="square">
            <a:spAutoFit/>
          </a:bodyPr>
          <a:lstStyle/>
          <a:p>
            <a:pPr algn="justLow"/>
            <a:r>
              <a:rPr lang="fa-IR" dirty="0">
                <a:cs typeface="B Nazanin" panose="00000400000000000000" pitchFamily="2" charset="-78"/>
              </a:rPr>
              <a:t>این نوع از کابینت های چوبی در مقابل کابینت های کلاسیک قرار گرفته و با دارا بودنِ طرح ها و رنگ های مختلف از تنوع بالایی برخوردارهستند. کابینت های چوبی مدرن، با دارا بودن جزئیات و تزئینات کمتر، هم برای آشپزخانه های کوچک و هم برای آشپزخانه های بزرگ مناسب </a:t>
            </a:r>
            <a:r>
              <a:rPr lang="fa-IR" dirty="0" smtClean="0">
                <a:cs typeface="B Nazanin" panose="00000400000000000000" pitchFamily="2" charset="-78"/>
              </a:rPr>
              <a:t>هستند.</a:t>
            </a:r>
            <a:endParaRPr lang="fa-IR" b="0" i="0" dirty="0">
              <a:solidFill>
                <a:srgbClr val="000000"/>
              </a:solidFill>
              <a:effectLst/>
              <a:latin typeface="IRANSans"/>
              <a:cs typeface="B Nazanin" panose="00000400000000000000"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975" y="2389030"/>
            <a:ext cx="4468969" cy="4468969"/>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72535112"/>
      </p:ext>
    </p:extLst>
  </p:cSld>
  <p:clrMapOvr>
    <a:masterClrMapping/>
  </p:clrMapOvr>
  <mc:AlternateContent xmlns:mc="http://schemas.openxmlformats.org/markup-compatibility/2006" xmlns:p14="http://schemas.microsoft.com/office/powerpoint/2010/main">
    <mc:Choice Requires="p14">
      <p:transition spd="slow" p14:dur="2000" advTm="110639"/>
    </mc:Choice>
    <mc:Fallback xmlns="">
      <p:transition spd="slow" advTm="110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درب چوبی کلاسیک</a:t>
            </a:r>
            <a:endParaRPr lang="fa-IR" b="1" cap="all" dirty="0">
              <a:cs typeface="B Nazanin" panose="00000400000000000000" pitchFamily="2" charset="-78"/>
            </a:endParaRPr>
          </a:p>
        </p:txBody>
      </p:sp>
      <p:sp>
        <p:nvSpPr>
          <p:cNvPr id="3" name="Rectangle 2"/>
          <p:cNvSpPr/>
          <p:nvPr/>
        </p:nvSpPr>
        <p:spPr>
          <a:xfrm>
            <a:off x="746975" y="1492189"/>
            <a:ext cx="8397025" cy="2031325"/>
          </a:xfrm>
          <a:prstGeom prst="rect">
            <a:avLst/>
          </a:prstGeom>
        </p:spPr>
        <p:txBody>
          <a:bodyPr wrap="square">
            <a:spAutoFit/>
          </a:bodyPr>
          <a:lstStyle/>
          <a:p>
            <a:pPr algn="justLow"/>
            <a:r>
              <a:rPr lang="fa-IR" dirty="0">
                <a:cs typeface="B Nazanin" panose="00000400000000000000" pitchFamily="2" charset="-78"/>
              </a:rPr>
              <a:t>این نوع از درب ها از از جمله پرکاربردترین مصارف چوب در دکوراسیون هستند. اما هم خوانی این درب ها با سایر آیتم های طراحی دکوراسیون داخلی منزل، از اهمیت ویژه ای برخوردار است. به همین خاطر برای اینکه بتوانید بهترین انتخاب را داشته باشید، باید با این نوع درب ها، کلاسیک و مدرن، آشنایی کامل داشته باشید. همانطور که پیش تر نیز گفته شد درب های کلاسیک دارای جزئیات و تزئینات زیادی هستند، مانند سایر وسایل و مبلمان که با همین سبک در بازار می بینیم، به همین دلیل </a:t>
            </a:r>
            <a:r>
              <a:rPr lang="fa-IR" dirty="0" smtClean="0">
                <a:cs typeface="B Nazanin" panose="00000400000000000000" pitchFamily="2" charset="-78"/>
              </a:rPr>
              <a:t>استفاده </a:t>
            </a:r>
            <a:r>
              <a:rPr lang="fa-IR" dirty="0">
                <a:cs typeface="B Nazanin" panose="00000400000000000000" pitchFamily="2" charset="-78"/>
              </a:rPr>
              <a:t>از این نوع درب </a:t>
            </a:r>
            <a:r>
              <a:rPr lang="fa-IR">
                <a:cs typeface="B Nazanin" panose="00000400000000000000" pitchFamily="2" charset="-78"/>
              </a:rPr>
              <a:t>ها </a:t>
            </a:r>
            <a:r>
              <a:rPr lang="fa-IR" smtClean="0">
                <a:cs typeface="B Nazanin" panose="00000400000000000000" pitchFamily="2" charset="-78"/>
              </a:rPr>
              <a:t>حتما باید </a:t>
            </a:r>
            <a:r>
              <a:rPr lang="fa-IR" dirty="0">
                <a:cs typeface="B Nazanin" panose="00000400000000000000" pitchFamily="2" charset="-78"/>
              </a:rPr>
              <a:t>با سایر اجزای دکوراسیون هماهنگی و هم خوانی داشته باشد، به عنوان مثال می توانید از اجزایی مثل گچ بری های خانه ایده بگیرید و آن را در طراحی درب به کار ببندید.</a:t>
            </a:r>
            <a:endParaRPr lang="fa-IR" b="0" i="0" dirty="0">
              <a:solidFill>
                <a:srgbClr val="000000"/>
              </a:solidFill>
              <a:effectLst/>
              <a:latin typeface="IRANSans"/>
              <a:cs typeface="B Nazanin" panose="00000400000000000000" pitchFamily="2" charset="-78"/>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8018" y="3237720"/>
            <a:ext cx="3517439" cy="3634687"/>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80106998"/>
      </p:ext>
    </p:extLst>
  </p:cSld>
  <p:clrMapOvr>
    <a:masterClrMapping/>
  </p:clrMapOvr>
  <mc:AlternateContent xmlns:mc="http://schemas.openxmlformats.org/markup-compatibility/2006" xmlns:p14="http://schemas.microsoft.com/office/powerpoint/2010/main">
    <mc:Choice Requires="p14">
      <p:transition spd="slow" p14:dur="2000" advTm="149704"/>
    </mc:Choice>
    <mc:Fallback xmlns="">
      <p:transition spd="slow" advTm="149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درب چوبی مدرن</a:t>
            </a:r>
            <a:endParaRPr lang="fa-IR" b="1" cap="all" dirty="0">
              <a:cs typeface="B Nazanin" panose="00000400000000000000" pitchFamily="2" charset="-78"/>
            </a:endParaRPr>
          </a:p>
        </p:txBody>
      </p:sp>
      <p:sp>
        <p:nvSpPr>
          <p:cNvPr id="3" name="Rectangle 2"/>
          <p:cNvSpPr/>
          <p:nvPr/>
        </p:nvSpPr>
        <p:spPr>
          <a:xfrm>
            <a:off x="746975" y="1492189"/>
            <a:ext cx="8397025" cy="1200329"/>
          </a:xfrm>
          <a:prstGeom prst="rect">
            <a:avLst/>
          </a:prstGeom>
        </p:spPr>
        <p:txBody>
          <a:bodyPr wrap="square">
            <a:spAutoFit/>
          </a:bodyPr>
          <a:lstStyle/>
          <a:p>
            <a:pPr algn="justLow"/>
            <a:r>
              <a:rPr lang="fa-IR" dirty="0">
                <a:cs typeface="B Nazanin" panose="00000400000000000000" pitchFamily="2" charset="-78"/>
              </a:rPr>
              <a:t>درب های چوبی مدرن هرچقدر ساده تر باشند، و یا هرچقدر دارای خطوط صاف تری باشند، زیباتر هستند. به دلیل تنوع بالایی که درب های مدرن دارند، شما قدرت بالاتری برای انتخاب طرح و رنگ آنها دارید، و حتی می توانید از دستگیره های متنوعی که موجود هست برای ست کردن با این نوع درب ها استفاده کنید. و نیز هماهنگ بودن درب با چوب قرنیز و چهارچوب یک هارمونی زیبا را ایجاد کرده و کار شما را مدرن تر می کند.</a:t>
            </a:r>
            <a:endParaRPr lang="fa-IR" b="0" i="0" dirty="0">
              <a:solidFill>
                <a:srgbClr val="000000"/>
              </a:solidFill>
              <a:effectLst/>
              <a:latin typeface="IRANSans"/>
              <a:cs typeface="B Nazanin" panose="00000400000000000000"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5084" y="2692518"/>
            <a:ext cx="3332386" cy="416548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71939192"/>
      </p:ext>
    </p:extLst>
  </p:cSld>
  <p:clrMapOvr>
    <a:masterClrMapping/>
  </p:clrMapOvr>
  <mc:AlternateContent xmlns:mc="http://schemas.openxmlformats.org/markup-compatibility/2006" xmlns:p14="http://schemas.microsoft.com/office/powerpoint/2010/main">
    <mc:Choice Requires="p14">
      <p:transition spd="slow" p14:dur="2000" advTm="62156"/>
    </mc:Choice>
    <mc:Fallback xmlns="">
      <p:transition spd="slow" advTm="62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طراحی سقف چوبی</a:t>
            </a:r>
            <a:endParaRPr lang="fa-IR" b="1" cap="all" dirty="0">
              <a:cs typeface="B Nazanin" panose="00000400000000000000" pitchFamily="2" charset="-78"/>
            </a:endParaRPr>
          </a:p>
        </p:txBody>
      </p:sp>
      <p:sp>
        <p:nvSpPr>
          <p:cNvPr id="3" name="Rectangle 2"/>
          <p:cNvSpPr/>
          <p:nvPr/>
        </p:nvSpPr>
        <p:spPr>
          <a:xfrm>
            <a:off x="746975" y="1492189"/>
            <a:ext cx="8397025" cy="1477328"/>
          </a:xfrm>
          <a:prstGeom prst="rect">
            <a:avLst/>
          </a:prstGeom>
        </p:spPr>
        <p:txBody>
          <a:bodyPr wrap="square">
            <a:spAutoFit/>
          </a:bodyPr>
          <a:lstStyle/>
          <a:p>
            <a:pPr algn="justLow"/>
            <a:r>
              <a:rPr lang="fa-IR" dirty="0">
                <a:cs typeface="B Nazanin" panose="00000400000000000000" pitchFamily="2" charset="-78"/>
              </a:rPr>
              <a:t>سقف چوبی، مثل تمامی وسایل چوبی دیگر، می تواند یک حس صمیمیت و گرمای فوق العاده به فضا بدهد، به خصوص برای استفاده در فضای سالن غذاخوری و یا نشیمن. ترکیب کردن فرم های چوبی بر روی دیوار سقف، می تواند یک هارمونی زیبا را به وجود آورده و باعث می شود طراحی شما خیلی خاص جلوه کند. به علاوه در فضاهایی که نیاز به تفکیک هست، بدون نیاز به پارتیشن و یا دیوار به خوبی عمل می کند. شما می توانید سقف چوبی خود را با اضافه کردن یک نورپردازی صحیح، و آویزهای مناسب کامل تر کنید.</a:t>
            </a:r>
            <a:endParaRPr lang="fa-IR" b="0" i="0" dirty="0">
              <a:solidFill>
                <a:srgbClr val="000000"/>
              </a:solidFill>
              <a:effectLst/>
              <a:latin typeface="IRANSans"/>
              <a:cs typeface="B Nazanin" panose="00000400000000000000" pitchFamily="2" charset="-78"/>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617" y="2969517"/>
            <a:ext cx="5630523" cy="388848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79749376"/>
      </p:ext>
    </p:extLst>
  </p:cSld>
  <p:clrMapOvr>
    <a:masterClrMapping/>
  </p:clrMapOvr>
  <mc:AlternateContent xmlns:mc="http://schemas.openxmlformats.org/markup-compatibility/2006" xmlns:p14="http://schemas.microsoft.com/office/powerpoint/2010/main">
    <mc:Choice Requires="p14">
      <p:transition spd="slow" p14:dur="2000" advTm="59572"/>
    </mc:Choice>
    <mc:Fallback xmlns="">
      <p:transition spd="slow" advTm="59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94704" y="2274838"/>
            <a:ext cx="8049296" cy="1754326"/>
          </a:xfrm>
          <a:prstGeom prst="rect">
            <a:avLst/>
          </a:prstGeom>
        </p:spPr>
        <p:txBody>
          <a:bodyPr wrap="square">
            <a:spAutoFit/>
          </a:bodyPr>
          <a:lstStyle/>
          <a:p>
            <a:pPr algn="justLow"/>
            <a:r>
              <a:rPr lang="fa-IR" dirty="0">
                <a:latin typeface="IRANYekan"/>
                <a:cs typeface="B Nazanin" panose="00000400000000000000" pitchFamily="2" charset="-78"/>
              </a:rPr>
              <a:t>درکل ویژگی‌های چوب از قبیل طبیعی بودن ، قابلیت شکل‌دهی، مقاومت کافی، ظاهر زیبا، گرم و صمیمی، آن را به مصالحی پرکاربرد در طراحی داخلی تبدیل کرده است. در ضمن امکان استفاده آن در فضاهای مختلف و به شکل‌های مختلف وجود دارد.</a:t>
            </a:r>
          </a:p>
          <a:p>
            <a:pPr algn="justLow"/>
            <a:r>
              <a:rPr lang="fa-IR" dirty="0">
                <a:latin typeface="IRANYekan"/>
                <a:cs typeface="B Nazanin" panose="00000400000000000000" pitchFamily="2" charset="-78"/>
              </a:rPr>
              <a:t> </a:t>
            </a:r>
          </a:p>
          <a:p>
            <a:pPr algn="justLow"/>
            <a:r>
              <a:rPr lang="fa-IR" dirty="0">
                <a:latin typeface="IRANYekan"/>
                <a:cs typeface="B Nazanin" panose="00000400000000000000" pitchFamily="2" charset="-78"/>
              </a:rPr>
              <a:t>چوب از جمله مصالحی است که با سایر مواد و مصالح ترکیب خوبی ایجاد می </a:t>
            </a:r>
            <a:r>
              <a:rPr lang="fa-IR" dirty="0" smtClean="0">
                <a:latin typeface="IRANYekan"/>
                <a:cs typeface="B Nazanin" panose="00000400000000000000" pitchFamily="2" charset="-78"/>
              </a:rPr>
              <a:t>کند. </a:t>
            </a:r>
            <a:r>
              <a:rPr lang="fa-IR" dirty="0" smtClean="0">
                <a:cs typeface="B Nazanin" panose="00000400000000000000" pitchFamily="2" charset="-78"/>
              </a:rPr>
              <a:t>ترکیب </a:t>
            </a:r>
            <a:r>
              <a:rPr lang="fa-IR" dirty="0">
                <a:cs typeface="B Nazanin" panose="00000400000000000000" pitchFamily="2" charset="-78"/>
              </a:rPr>
              <a:t>چوب با سنگ، شیشه، فولاد ، رنگ سفید و … برای طراحی داخلی مناسب و جذاب است.</a:t>
            </a:r>
            <a:endParaRPr lang="fa-IR" b="0" i="0" dirty="0">
              <a:effectLst/>
              <a:latin typeface="IRANYekan"/>
              <a:cs typeface="B Nazanin"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79285670"/>
      </p:ext>
    </p:extLst>
  </p:cSld>
  <p:clrMapOvr>
    <a:masterClrMapping/>
  </p:clrMapOvr>
  <mc:AlternateContent xmlns:mc="http://schemas.openxmlformats.org/markup-compatibility/2006" xmlns:p14="http://schemas.microsoft.com/office/powerpoint/2010/main">
    <mc:Choice Requires="p14">
      <p:transition spd="slow" p14:dur="2000" advTm="56932"/>
    </mc:Choice>
    <mc:Fallback xmlns="">
      <p:transition spd="slow" advTm="56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4564" y="2404534"/>
            <a:ext cx="8089439" cy="1646302"/>
          </a:xfrm>
        </p:spPr>
        <p:txBody>
          <a:bodyPr/>
          <a:lstStyle/>
          <a:p>
            <a:pPr algn="ctr"/>
            <a:r>
              <a:rPr lang="fa-IR" b="1" dirty="0" smtClean="0">
                <a:cs typeface="B Nazanin" panose="00000400000000000000" pitchFamily="2" charset="-78"/>
              </a:rPr>
              <a:t>بسمه تعالی</a:t>
            </a:r>
            <a:endParaRPr lang="fa-IR" b="1" dirty="0">
              <a:cs typeface="B Nazanin" panose="00000400000000000000" pitchFamily="2" charset="-78"/>
            </a:endParaRPr>
          </a:p>
        </p:txBody>
      </p:sp>
      <p:sp>
        <p:nvSpPr>
          <p:cNvPr id="3" name="Subtitle 2"/>
          <p:cNvSpPr>
            <a:spLocks noGrp="1"/>
          </p:cNvSpPr>
          <p:nvPr>
            <p:ph type="subTitle" idx="1"/>
          </p:nvPr>
        </p:nvSpPr>
        <p:spPr/>
        <p:txBody>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84282722"/>
      </p:ext>
    </p:extLst>
  </p:cSld>
  <p:clrMapOvr>
    <a:masterClrMapping/>
  </p:clrMapOvr>
  <mc:AlternateContent xmlns:mc="http://schemas.openxmlformats.org/markup-compatibility/2006" xmlns:p14="http://schemas.microsoft.com/office/powerpoint/2010/main">
    <mc:Choice Requires="p14">
      <p:transition spd="slow" p14:dur="2000" advTm="9553"/>
    </mc:Choice>
    <mc:Fallback xmlns="">
      <p:transition spd="slow" advTm="9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4564" y="2404534"/>
            <a:ext cx="8089439" cy="1646302"/>
          </a:xfrm>
        </p:spPr>
        <p:txBody>
          <a:bodyPr/>
          <a:lstStyle/>
          <a:p>
            <a:r>
              <a:rPr lang="fa-IR" b="1" dirty="0" smtClean="0">
                <a:cs typeface="B Nazanin" panose="00000400000000000000" pitchFamily="2" charset="-78"/>
              </a:rPr>
              <a:t>کارگاه فناوری و ساخت 1</a:t>
            </a:r>
            <a:endParaRPr lang="fa-IR" b="1" dirty="0">
              <a:cs typeface="B Nazanin" panose="00000400000000000000" pitchFamily="2" charset="-78"/>
            </a:endParaRPr>
          </a:p>
        </p:txBody>
      </p:sp>
      <p:sp>
        <p:nvSpPr>
          <p:cNvPr id="3" name="Subtitle 2"/>
          <p:cNvSpPr>
            <a:spLocks noGrp="1"/>
          </p:cNvSpPr>
          <p:nvPr>
            <p:ph type="subTitle" idx="1"/>
          </p:nvPr>
        </p:nvSpPr>
        <p:spPr/>
        <p:txBody>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96792041"/>
      </p:ext>
    </p:extLst>
  </p:cSld>
  <p:clrMapOvr>
    <a:masterClrMapping/>
  </p:clrMapOvr>
  <mc:AlternateContent xmlns:mc="http://schemas.openxmlformats.org/markup-compatibility/2006" xmlns:p14="http://schemas.microsoft.com/office/powerpoint/2010/main">
    <mc:Choice Requires="p14">
      <p:transition spd="slow" p14:dur="2000" advTm="13146"/>
    </mc:Choice>
    <mc:Fallback xmlns="">
      <p:transition spd="slow" advTm="13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777286" y="2031047"/>
            <a:ext cx="7509598" cy="1948525"/>
          </a:xfrm>
        </p:spPr>
        <p:txBody>
          <a:bodyPr/>
          <a:lstStyle/>
          <a:p>
            <a:pPr algn="justLow"/>
            <a:r>
              <a:rPr lang="fa-IR" sz="4400" b="1" dirty="0">
                <a:cs typeface="B Nazanin" panose="00000400000000000000" pitchFamily="2" charset="-78"/>
              </a:rPr>
              <a:t>آشنایي با خصوصیات چوب و کاربرد آن در معماري داخلي و تزیینات</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7478647"/>
      </p:ext>
    </p:extLst>
  </p:cSld>
  <p:clrMapOvr>
    <a:masterClrMapping/>
  </p:clrMapOvr>
  <mc:AlternateContent xmlns:mc="http://schemas.openxmlformats.org/markup-compatibility/2006" xmlns:p14="http://schemas.microsoft.com/office/powerpoint/2010/main">
    <mc:Choice Requires="p14">
      <p:transition spd="slow" p14:dur="2000" advTm="27153"/>
    </mc:Choice>
    <mc:Fallback xmlns="">
      <p:transition spd="slow" advTm="27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cap="all" dirty="0" smtClean="0">
                <a:cs typeface="B Nazanin" panose="00000400000000000000" pitchFamily="2" charset="-78"/>
              </a:rPr>
              <a:t>کاربردهای چوب در طراحی داخلی</a:t>
            </a:r>
            <a:endParaRPr lang="fa-IR" b="1" cap="all" dirty="0">
              <a:cs typeface="B Nazanin" panose="00000400000000000000" pitchFamily="2" charset="-78"/>
            </a:endParaRPr>
          </a:p>
        </p:txBody>
      </p:sp>
      <p:sp>
        <p:nvSpPr>
          <p:cNvPr id="3" name="Content Placeholder 2"/>
          <p:cNvSpPr>
            <a:spLocks noGrp="1"/>
          </p:cNvSpPr>
          <p:nvPr>
            <p:ph idx="1"/>
          </p:nvPr>
        </p:nvSpPr>
        <p:spPr/>
        <p:txBody>
          <a:bodyPr>
            <a:normAutofit/>
          </a:bodyPr>
          <a:lstStyle/>
          <a:p>
            <a:pPr marL="0" indent="0" algn="justLow">
              <a:buNone/>
            </a:pPr>
            <a:r>
              <a:rPr lang="fa-IR" dirty="0" smtClean="0">
                <a:cs typeface="B Nazanin" panose="00000400000000000000" pitchFamily="2" charset="-78"/>
              </a:rPr>
              <a:t>چوب ماده ای است که کاربرد گسترده ای در معماری و طراحی داخلی دارد. سازه ساختمان، درها و پنجره ها، مبلمان، کمدها و کابینت ها، نرده و دستگیره، کف پله ها، عناصر تزیینی کوچک، پوشش دیوار، کف و سقف، برخی از کاربردهای چوب در معماری است. </a:t>
            </a:r>
          </a:p>
          <a:p>
            <a:pPr marL="0" indent="0" algn="justLow">
              <a:buNone/>
            </a:pPr>
            <a:r>
              <a:rPr lang="fa-IR" dirty="0" smtClean="0">
                <a:cs typeface="B Nazanin" panose="00000400000000000000" pitchFamily="2" charset="-78"/>
              </a:rPr>
              <a:t>چوب به عنوان پوشش نهایی عناصر فضا (کف، دیوار و سقف) </a:t>
            </a:r>
          </a:p>
          <a:p>
            <a:pPr marL="0" indent="0" algn="justLow">
              <a:buNone/>
            </a:pPr>
            <a:r>
              <a:rPr lang="fa-IR" dirty="0" smtClean="0">
                <a:cs typeface="B Nazanin" panose="00000400000000000000" pitchFamily="2" charset="-78"/>
              </a:rPr>
              <a:t>یکی از مهم ترین کاربردهای چوب، پوشش عناصر فضای داخلی است.</a:t>
            </a:r>
            <a:endParaRPr lang="fa-IR" dirty="0">
              <a:cs typeface="B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72328843"/>
      </p:ext>
    </p:extLst>
  </p:cSld>
  <p:clrMapOvr>
    <a:masterClrMapping/>
  </p:clrMapOvr>
  <mc:AlternateContent xmlns:mc="http://schemas.openxmlformats.org/markup-compatibility/2006" xmlns:p14="http://schemas.microsoft.com/office/powerpoint/2010/main">
    <mc:Choice Requires="p14">
      <p:transition spd="slow" p14:dur="2000" advTm="85799"/>
    </mc:Choice>
    <mc:Fallback xmlns="">
      <p:transition spd="slow" advTm="85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cap="all" dirty="0" smtClean="0">
                <a:cs typeface="B Nazanin" panose="00000400000000000000" pitchFamily="2" charset="-78"/>
              </a:rPr>
              <a:t>چوب به عنوان مصالح کف</a:t>
            </a:r>
            <a:endParaRPr lang="fa-IR" b="1" cap="all" dirty="0">
              <a:cs typeface="B Nazanin" panose="00000400000000000000" pitchFamily="2" charset="-78"/>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188" y="1442434"/>
            <a:ext cx="5442780" cy="541556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83003644"/>
      </p:ext>
    </p:extLst>
  </p:cSld>
  <p:clrMapOvr>
    <a:masterClrMapping/>
  </p:clrMapOvr>
  <mc:AlternateContent xmlns:mc="http://schemas.openxmlformats.org/markup-compatibility/2006" xmlns:p14="http://schemas.microsoft.com/office/powerpoint/2010/main">
    <mc:Choice Requires="p14">
      <p:transition spd="slow" p14:dur="2000" advTm="84072"/>
    </mc:Choice>
    <mc:Fallback xmlns="">
      <p:transition spd="slow" advTm="84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cap="all" dirty="0" smtClean="0">
                <a:cs typeface="B Nazanin" panose="00000400000000000000" pitchFamily="2" charset="-78"/>
              </a:rPr>
              <a:t>چوب به عنوان پوشش دیوار</a:t>
            </a:r>
            <a:endParaRPr lang="fa-IR" b="1" cap="all" dirty="0">
              <a:cs typeface="B Nazanin" panose="00000400000000000000" pitchFamily="2" charset="-78"/>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7777" y="4060"/>
            <a:ext cx="4764714" cy="685394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07708316"/>
      </p:ext>
    </p:extLst>
  </p:cSld>
  <p:clrMapOvr>
    <a:masterClrMapping/>
  </p:clrMapOvr>
  <mc:AlternateContent xmlns:mc="http://schemas.openxmlformats.org/markup-compatibility/2006" xmlns:p14="http://schemas.microsoft.com/office/powerpoint/2010/main">
    <mc:Choice Requires="p14">
      <p:transition spd="slow" p14:dur="2000" advTm="42019"/>
    </mc:Choice>
    <mc:Fallback xmlns="">
      <p:transition spd="slow" advTm="42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cap="all" dirty="0" smtClean="0">
                <a:cs typeface="B Nazanin" panose="00000400000000000000" pitchFamily="2" charset="-78"/>
              </a:rPr>
              <a:t>پله هایی از جنس چوب</a:t>
            </a:r>
            <a:endParaRPr lang="fa-IR" b="1" cap="all" dirty="0">
              <a:cs typeface="B Nazanin" panose="00000400000000000000"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333" y="1373684"/>
            <a:ext cx="8273483" cy="548431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34349758"/>
      </p:ext>
    </p:extLst>
  </p:cSld>
  <p:clrMapOvr>
    <a:masterClrMapping/>
  </p:clrMapOvr>
  <mc:AlternateContent xmlns:mc="http://schemas.openxmlformats.org/markup-compatibility/2006" xmlns:p14="http://schemas.microsoft.com/office/powerpoint/2010/main">
    <mc:Choice Requires="p14">
      <p:transition spd="slow" p14:dur="2000" advTm="64816"/>
    </mc:Choice>
    <mc:Fallback xmlns="">
      <p:transition spd="slow" advTm="64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cap="all" dirty="0" smtClean="0">
                <a:cs typeface="B Nazanin" panose="00000400000000000000" pitchFamily="2" charset="-78"/>
              </a:rPr>
              <a:t>کمدهای دیواری از جنس چوب</a:t>
            </a:r>
            <a:endParaRPr lang="fa-IR" b="1" cap="all" dirty="0">
              <a:cs typeface="B Nazanin" panose="00000400000000000000" pitchFamily="2" charset="-78"/>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2606" y="1"/>
            <a:ext cx="5738912" cy="68580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42135364"/>
      </p:ext>
    </p:extLst>
  </p:cSld>
  <p:clrMapOvr>
    <a:masterClrMapping/>
  </p:clrMapOvr>
  <mc:AlternateContent xmlns:mc="http://schemas.openxmlformats.org/markup-compatibility/2006" xmlns:p14="http://schemas.microsoft.com/office/powerpoint/2010/main">
    <mc:Choice Requires="p14">
      <p:transition spd="slow" p14:dur="2000" advTm="49025"/>
    </mc:Choice>
    <mc:Fallback xmlns="">
      <p:transition spd="slow" advTm="49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acet">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Facet</Template>
  <TotalTime>179</TotalTime>
  <Words>747</Words>
  <Application>Microsoft Office PowerPoint</Application>
  <PresentationFormat>Widescreen</PresentationFormat>
  <Paragraphs>28</Paragraphs>
  <Slides>18</Slides>
  <Notes>0</Notes>
  <HiddenSlides>0</HiddenSlides>
  <MMClips>19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B Nazanin</vt:lpstr>
      <vt:lpstr>IRANSans</vt:lpstr>
      <vt:lpstr>IRANYekan</vt:lpstr>
      <vt:lpstr>Tahoma</vt:lpstr>
      <vt:lpstr>Trebuchet MS</vt:lpstr>
      <vt:lpstr>Wingdings 3</vt:lpstr>
      <vt:lpstr>Facet</vt:lpstr>
      <vt:lpstr>PowerPoint Presentation</vt:lpstr>
      <vt:lpstr>بسمه تعالی</vt:lpstr>
      <vt:lpstr>کارگاه فناوری و ساخت 1</vt:lpstr>
      <vt:lpstr>آشنایي با خصوصیات چوب و کاربرد آن در معماري داخلي و تزیینات</vt:lpstr>
      <vt:lpstr>کاربردهای چوب در طراحی داخلی</vt:lpstr>
      <vt:lpstr>چوب به عنوان مصالح کف</vt:lpstr>
      <vt:lpstr>چوب به عنوان پوشش دیوار</vt:lpstr>
      <vt:lpstr>پله هایی از جنس چوب</vt:lpstr>
      <vt:lpstr>کمدهای دیواری از جنس چوب</vt:lpstr>
      <vt:lpstr>عناصر تزیینی و تجهیزات چوبی</vt:lpstr>
      <vt:lpstr>سطوح چوبی رنگ آمیزی شده</vt:lpstr>
      <vt:lpstr>استفاده از چوب با ظاهر طبیعی خود در طراحی داخلی</vt:lpstr>
      <vt:lpstr>کابینت های کلاسیک چوبی</vt:lpstr>
      <vt:lpstr>کابینت های چوبی مدرن</vt:lpstr>
      <vt:lpstr>درب چوبی کلاسیک</vt:lpstr>
      <vt:lpstr>درب چوبی مدرن</vt:lpstr>
      <vt:lpstr>طراحی سقف چوبی</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بارهای وارد بر ساختمان</dc:title>
  <dc:creator>my system</dc:creator>
  <cp:lastModifiedBy>my system</cp:lastModifiedBy>
  <cp:revision>21</cp:revision>
  <dcterms:created xsi:type="dcterms:W3CDTF">2020-04-01T12:24:26Z</dcterms:created>
  <dcterms:modified xsi:type="dcterms:W3CDTF">2020-04-15T14:22:17Z</dcterms:modified>
</cp:coreProperties>
</file>