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4" r:id="rId1"/>
  </p:sldMasterIdLst>
  <p:sldIdLst>
    <p:sldId id="256" r:id="rId2"/>
    <p:sldId id="257" r:id="rId3"/>
    <p:sldId id="271" r:id="rId4"/>
    <p:sldId id="259" r:id="rId5"/>
    <p:sldId id="276" r:id="rId6"/>
    <p:sldId id="273" r:id="rId7"/>
    <p:sldId id="272" r:id="rId8"/>
    <p:sldId id="277" r:id="rId9"/>
    <p:sldId id="278" r:id="rId10"/>
    <p:sldId id="279" r:id="rId11"/>
    <p:sldId id="262" r:id="rId12"/>
    <p:sldId id="274" r:id="rId13"/>
    <p:sldId id="275" r:id="rId14"/>
    <p:sldId id="280" r:id="rId15"/>
    <p:sldId id="281" r:id="rId16"/>
    <p:sldId id="263" r:id="rId17"/>
    <p:sldId id="282" r:id="rId18"/>
    <p:sldId id="264" r:id="rId19"/>
    <p:sldId id="283" r:id="rId20"/>
    <p:sldId id="284" r:id="rId21"/>
    <p:sldId id="266" r:id="rId22"/>
    <p:sldId id="285" r:id="rId23"/>
    <p:sldId id="286" r:id="rId24"/>
    <p:sldId id="287" r:id="rId25"/>
    <p:sldId id="288" r:id="rId26"/>
    <p:sldId id="289" r:id="rId27"/>
    <p:sldId id="290" r:id="rId28"/>
    <p:sldId id="291" r:id="rId29"/>
  </p:sldIdLst>
  <p:sldSz cx="12192000" cy="6858000"/>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0" autoAdjust="0"/>
    <p:restoredTop sz="94660"/>
  </p:normalViewPr>
  <p:slideViewPr>
    <p:cSldViewPr snapToGrid="0">
      <p:cViewPr varScale="1">
        <p:scale>
          <a:sx n="46" d="100"/>
          <a:sy n="46" d="100"/>
        </p:scale>
        <p:origin x="78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A5F4377-F719-4891-845D-DE5815E48D9E}" type="datetimeFigureOut">
              <a:rPr lang="fa-IR" smtClean="0"/>
              <a:t>08/08/1441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69865BE-B685-42E3-820C-B6ABF3361C1F}" type="slidenum">
              <a:rPr lang="fa-IR" smtClean="0"/>
              <a:t>‹#›</a:t>
            </a:fld>
            <a:endParaRPr lang="fa-IR"/>
          </a:p>
        </p:txBody>
      </p:sp>
    </p:spTree>
    <p:extLst>
      <p:ext uri="{BB962C8B-B14F-4D97-AF65-F5344CB8AC3E}">
        <p14:creationId xmlns:p14="http://schemas.microsoft.com/office/powerpoint/2010/main" val="2972993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A5F4377-F719-4891-845D-DE5815E48D9E}" type="datetimeFigureOut">
              <a:rPr lang="fa-IR" smtClean="0"/>
              <a:t>08/08/1441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69865BE-B685-42E3-820C-B6ABF3361C1F}" type="slidenum">
              <a:rPr lang="fa-IR" smtClean="0"/>
              <a:t>‹#›</a:t>
            </a:fld>
            <a:endParaRPr lang="fa-IR"/>
          </a:p>
        </p:txBody>
      </p:sp>
    </p:spTree>
    <p:extLst>
      <p:ext uri="{BB962C8B-B14F-4D97-AF65-F5344CB8AC3E}">
        <p14:creationId xmlns:p14="http://schemas.microsoft.com/office/powerpoint/2010/main" val="986459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A5F4377-F719-4891-845D-DE5815E48D9E}" type="datetimeFigureOut">
              <a:rPr lang="fa-IR" smtClean="0"/>
              <a:t>08/08/1441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69865BE-B685-42E3-820C-B6ABF3361C1F}" type="slidenum">
              <a:rPr lang="fa-IR" smtClean="0"/>
              <a:t>‹#›</a:t>
            </a:fld>
            <a:endParaRPr lang="fa-I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1807506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A5F4377-F719-4891-845D-DE5815E48D9E}" type="datetimeFigureOut">
              <a:rPr lang="fa-IR" smtClean="0"/>
              <a:t>08/08/1441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69865BE-B685-42E3-820C-B6ABF3361C1F}" type="slidenum">
              <a:rPr lang="fa-IR" smtClean="0"/>
              <a:t>‹#›</a:t>
            </a:fld>
            <a:endParaRPr lang="fa-IR"/>
          </a:p>
        </p:txBody>
      </p:sp>
    </p:spTree>
    <p:extLst>
      <p:ext uri="{BB962C8B-B14F-4D97-AF65-F5344CB8AC3E}">
        <p14:creationId xmlns:p14="http://schemas.microsoft.com/office/powerpoint/2010/main" val="16930154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A5F4377-F719-4891-845D-DE5815E48D9E}" type="datetimeFigureOut">
              <a:rPr lang="fa-IR" smtClean="0"/>
              <a:t>08/08/1441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69865BE-B685-42E3-820C-B6ABF3361C1F}" type="slidenum">
              <a:rPr lang="fa-IR" smtClean="0"/>
              <a:t>‹#›</a:t>
            </a:fld>
            <a:endParaRPr lang="fa-I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5636575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A5F4377-F719-4891-845D-DE5815E48D9E}" type="datetimeFigureOut">
              <a:rPr lang="fa-IR" smtClean="0"/>
              <a:t>08/08/1441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69865BE-B685-42E3-820C-B6ABF3361C1F}" type="slidenum">
              <a:rPr lang="fa-IR" smtClean="0"/>
              <a:t>‹#›</a:t>
            </a:fld>
            <a:endParaRPr lang="fa-IR"/>
          </a:p>
        </p:txBody>
      </p:sp>
    </p:spTree>
    <p:extLst>
      <p:ext uri="{BB962C8B-B14F-4D97-AF65-F5344CB8AC3E}">
        <p14:creationId xmlns:p14="http://schemas.microsoft.com/office/powerpoint/2010/main" val="14798646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A5F4377-F719-4891-845D-DE5815E48D9E}" type="datetimeFigureOut">
              <a:rPr lang="fa-IR" smtClean="0"/>
              <a:t>08/08/1441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69865BE-B685-42E3-820C-B6ABF3361C1F}" type="slidenum">
              <a:rPr lang="fa-IR" smtClean="0"/>
              <a:t>‹#›</a:t>
            </a:fld>
            <a:endParaRPr lang="fa-IR"/>
          </a:p>
        </p:txBody>
      </p:sp>
    </p:spTree>
    <p:extLst>
      <p:ext uri="{BB962C8B-B14F-4D97-AF65-F5344CB8AC3E}">
        <p14:creationId xmlns:p14="http://schemas.microsoft.com/office/powerpoint/2010/main" val="651174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A5F4377-F719-4891-845D-DE5815E48D9E}" type="datetimeFigureOut">
              <a:rPr lang="fa-IR" smtClean="0"/>
              <a:t>08/08/1441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69865BE-B685-42E3-820C-B6ABF3361C1F}" type="slidenum">
              <a:rPr lang="fa-IR" smtClean="0"/>
              <a:t>‹#›</a:t>
            </a:fld>
            <a:endParaRPr lang="fa-IR"/>
          </a:p>
        </p:txBody>
      </p:sp>
    </p:spTree>
    <p:extLst>
      <p:ext uri="{BB962C8B-B14F-4D97-AF65-F5344CB8AC3E}">
        <p14:creationId xmlns:p14="http://schemas.microsoft.com/office/powerpoint/2010/main" val="1675371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A5F4377-F719-4891-845D-DE5815E48D9E}" type="datetimeFigureOut">
              <a:rPr lang="fa-IR" smtClean="0"/>
              <a:t>08/08/1441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69865BE-B685-42E3-820C-B6ABF3361C1F}" type="slidenum">
              <a:rPr lang="fa-IR" smtClean="0"/>
              <a:t>‹#›</a:t>
            </a:fld>
            <a:endParaRPr lang="fa-IR"/>
          </a:p>
        </p:txBody>
      </p:sp>
    </p:spTree>
    <p:extLst>
      <p:ext uri="{BB962C8B-B14F-4D97-AF65-F5344CB8AC3E}">
        <p14:creationId xmlns:p14="http://schemas.microsoft.com/office/powerpoint/2010/main" val="9226008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A5F4377-F719-4891-845D-DE5815E48D9E}" type="datetimeFigureOut">
              <a:rPr lang="fa-IR" smtClean="0"/>
              <a:t>08/08/1441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69865BE-B685-42E3-820C-B6ABF3361C1F}" type="slidenum">
              <a:rPr lang="fa-IR" smtClean="0"/>
              <a:t>‹#›</a:t>
            </a:fld>
            <a:endParaRPr lang="fa-IR"/>
          </a:p>
        </p:txBody>
      </p:sp>
    </p:spTree>
    <p:extLst>
      <p:ext uri="{BB962C8B-B14F-4D97-AF65-F5344CB8AC3E}">
        <p14:creationId xmlns:p14="http://schemas.microsoft.com/office/powerpoint/2010/main" val="7700936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A5F4377-F719-4891-845D-DE5815E48D9E}" type="datetimeFigureOut">
              <a:rPr lang="fa-IR" smtClean="0"/>
              <a:t>08/08/1441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E69865BE-B685-42E3-820C-B6ABF3361C1F}" type="slidenum">
              <a:rPr lang="fa-IR" smtClean="0"/>
              <a:t>‹#›</a:t>
            </a:fld>
            <a:endParaRPr lang="fa-IR"/>
          </a:p>
        </p:txBody>
      </p:sp>
    </p:spTree>
    <p:extLst>
      <p:ext uri="{BB962C8B-B14F-4D97-AF65-F5344CB8AC3E}">
        <p14:creationId xmlns:p14="http://schemas.microsoft.com/office/powerpoint/2010/main" val="1056480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A5F4377-F719-4891-845D-DE5815E48D9E}" type="datetimeFigureOut">
              <a:rPr lang="fa-IR" smtClean="0"/>
              <a:t>08/08/1441</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E69865BE-B685-42E3-820C-B6ABF3361C1F}" type="slidenum">
              <a:rPr lang="fa-IR" smtClean="0"/>
              <a:t>‹#›</a:t>
            </a:fld>
            <a:endParaRPr lang="fa-IR"/>
          </a:p>
        </p:txBody>
      </p:sp>
    </p:spTree>
    <p:extLst>
      <p:ext uri="{BB962C8B-B14F-4D97-AF65-F5344CB8AC3E}">
        <p14:creationId xmlns:p14="http://schemas.microsoft.com/office/powerpoint/2010/main" val="25209462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A5F4377-F719-4891-845D-DE5815E48D9E}" type="datetimeFigureOut">
              <a:rPr lang="fa-IR" smtClean="0"/>
              <a:t>08/08/1441</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E69865BE-B685-42E3-820C-B6ABF3361C1F}" type="slidenum">
              <a:rPr lang="fa-IR" smtClean="0"/>
              <a:t>‹#›</a:t>
            </a:fld>
            <a:endParaRPr lang="fa-IR"/>
          </a:p>
        </p:txBody>
      </p:sp>
    </p:spTree>
    <p:extLst>
      <p:ext uri="{BB962C8B-B14F-4D97-AF65-F5344CB8AC3E}">
        <p14:creationId xmlns:p14="http://schemas.microsoft.com/office/powerpoint/2010/main" val="13294761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5F4377-F719-4891-845D-DE5815E48D9E}" type="datetimeFigureOut">
              <a:rPr lang="fa-IR" smtClean="0"/>
              <a:t>08/08/1441</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E69865BE-B685-42E3-820C-B6ABF3361C1F}" type="slidenum">
              <a:rPr lang="fa-IR" smtClean="0"/>
              <a:t>‹#›</a:t>
            </a:fld>
            <a:endParaRPr lang="fa-IR"/>
          </a:p>
        </p:txBody>
      </p:sp>
    </p:spTree>
    <p:extLst>
      <p:ext uri="{BB962C8B-B14F-4D97-AF65-F5344CB8AC3E}">
        <p14:creationId xmlns:p14="http://schemas.microsoft.com/office/powerpoint/2010/main" val="23590508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A5F4377-F719-4891-845D-DE5815E48D9E}" type="datetimeFigureOut">
              <a:rPr lang="fa-IR" smtClean="0"/>
              <a:t>08/08/1441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E69865BE-B685-42E3-820C-B6ABF3361C1F}" type="slidenum">
              <a:rPr lang="fa-IR" smtClean="0"/>
              <a:t>‹#›</a:t>
            </a:fld>
            <a:endParaRPr lang="fa-IR"/>
          </a:p>
        </p:txBody>
      </p:sp>
    </p:spTree>
    <p:extLst>
      <p:ext uri="{BB962C8B-B14F-4D97-AF65-F5344CB8AC3E}">
        <p14:creationId xmlns:p14="http://schemas.microsoft.com/office/powerpoint/2010/main" val="2872921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A5F4377-F719-4891-845D-DE5815E48D9E}" type="datetimeFigureOut">
              <a:rPr lang="fa-IR" smtClean="0"/>
              <a:t>08/08/1441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E69865BE-B685-42E3-820C-B6ABF3361C1F}" type="slidenum">
              <a:rPr lang="fa-IR" smtClean="0"/>
              <a:t>‹#›</a:t>
            </a:fld>
            <a:endParaRPr lang="fa-IR"/>
          </a:p>
        </p:txBody>
      </p:sp>
    </p:spTree>
    <p:extLst>
      <p:ext uri="{BB962C8B-B14F-4D97-AF65-F5344CB8AC3E}">
        <p14:creationId xmlns:p14="http://schemas.microsoft.com/office/powerpoint/2010/main" val="16827689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A5F4377-F719-4891-845D-DE5815E48D9E}" type="datetimeFigureOut">
              <a:rPr lang="fa-IR" smtClean="0"/>
              <a:t>08/08/1441</a:t>
            </a:fld>
            <a:endParaRPr lang="fa-I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69865BE-B685-42E3-820C-B6ABF3361C1F}" type="slidenum">
              <a:rPr lang="fa-IR" smtClean="0"/>
              <a:t>‹#›</a:t>
            </a:fld>
            <a:endParaRPr lang="fa-IR"/>
          </a:p>
        </p:txBody>
      </p:sp>
    </p:spTree>
    <p:extLst>
      <p:ext uri="{BB962C8B-B14F-4D97-AF65-F5344CB8AC3E}">
        <p14:creationId xmlns:p14="http://schemas.microsoft.com/office/powerpoint/2010/main" val="3003672557"/>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Lst>
  <p:txStyles>
    <p:titleStyle>
      <a:lvl1pPr algn="l" defTabSz="457200" rtl="1" eaLnBrk="1" latinLnBrk="0" hangingPunct="1">
        <a:spcBef>
          <a:spcPct val="0"/>
        </a:spcBef>
        <a:buNone/>
        <a:defRPr sz="36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8.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9.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b="1" dirty="0">
                <a:cs typeface="B Nazanin" panose="00000400000000000000" pitchFamily="2" charset="-78"/>
              </a:rPr>
              <a:t>شناسایی دیوارها ( انواع دیوار باربر و غیر باربر )</a:t>
            </a:r>
          </a:p>
        </p:txBody>
      </p:sp>
      <p:sp>
        <p:nvSpPr>
          <p:cNvPr id="3" name="Subtitle 2"/>
          <p:cNvSpPr>
            <a:spLocks noGrp="1"/>
          </p:cNvSpPr>
          <p:nvPr>
            <p:ph type="subTitle" idx="1"/>
          </p:nvPr>
        </p:nvSpPr>
        <p:spPr/>
        <p:txBody>
          <a:bodyPr/>
          <a:lstStyle/>
          <a:p>
            <a:endParaRPr lang="fa-IR" dirty="0"/>
          </a:p>
        </p:txBody>
      </p:sp>
    </p:spTree>
    <p:extLst>
      <p:ext uri="{BB962C8B-B14F-4D97-AF65-F5344CB8AC3E}">
        <p14:creationId xmlns:p14="http://schemas.microsoft.com/office/powerpoint/2010/main" val="25842827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Low"/>
            <a:r>
              <a:rPr lang="fa-IR" b="1" dirty="0">
                <a:cs typeface="B Nazanin" panose="00000400000000000000" pitchFamily="2" charset="-78"/>
              </a:rPr>
              <a:t>دیوار حائل وزنی </a:t>
            </a:r>
            <a:r>
              <a:rPr lang="en-US" b="1" dirty="0" smtClean="0">
                <a:cs typeface="B Nazanin" panose="00000400000000000000" pitchFamily="2" charset="-78"/>
              </a:rPr>
              <a:t>Gravity </a:t>
            </a:r>
            <a:r>
              <a:rPr lang="en-US" b="1" dirty="0">
                <a:cs typeface="B Nazanin" panose="00000400000000000000" pitchFamily="2" charset="-78"/>
              </a:rPr>
              <a:t>Retaining </a:t>
            </a:r>
            <a:r>
              <a:rPr lang="en-US" b="1" dirty="0" smtClean="0">
                <a:cs typeface="B Nazanin" panose="00000400000000000000" pitchFamily="2" charset="-78"/>
              </a:rPr>
              <a:t>Wall</a:t>
            </a:r>
            <a:endParaRPr lang="en-US" b="1" dirty="0">
              <a:cs typeface="B Nazanin" panose="00000400000000000000" pitchFamily="2" charset="-78"/>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06923" y="1637433"/>
            <a:ext cx="5537489" cy="4897601"/>
          </a:xfrm>
          <a:prstGeom prst="rect">
            <a:avLst/>
          </a:prstGeom>
        </p:spPr>
      </p:pic>
    </p:spTree>
    <p:extLst>
      <p:ext uri="{BB962C8B-B14F-4D97-AF65-F5344CB8AC3E}">
        <p14:creationId xmlns:p14="http://schemas.microsoft.com/office/powerpoint/2010/main" val="39495672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cs typeface="B Nazanin" panose="00000400000000000000" pitchFamily="2" charset="-78"/>
              </a:rPr>
              <a:t>دیوار حائل گهواره ای </a:t>
            </a:r>
            <a:r>
              <a:rPr lang="en-US" b="1" dirty="0" smtClean="0">
                <a:cs typeface="B Nazanin" panose="00000400000000000000" pitchFamily="2" charset="-78"/>
              </a:rPr>
              <a:t>Crib </a:t>
            </a:r>
            <a:r>
              <a:rPr lang="en-US" b="1" dirty="0">
                <a:cs typeface="B Nazanin" panose="00000400000000000000" pitchFamily="2" charset="-78"/>
              </a:rPr>
              <a:t>Retaining </a:t>
            </a:r>
            <a:r>
              <a:rPr lang="en-US" b="1" dirty="0" smtClean="0">
                <a:cs typeface="B Nazanin" panose="00000400000000000000" pitchFamily="2" charset="-78"/>
              </a:rPr>
              <a:t>Wall</a:t>
            </a:r>
            <a:endParaRPr lang="en-US" b="1" dirty="0">
              <a:cs typeface="B Nazanin" panose="00000400000000000000" pitchFamily="2" charset="-78"/>
            </a:endParaRPr>
          </a:p>
        </p:txBody>
      </p:sp>
      <p:sp>
        <p:nvSpPr>
          <p:cNvPr id="3" name="Content Placeholder 2"/>
          <p:cNvSpPr>
            <a:spLocks noGrp="1"/>
          </p:cNvSpPr>
          <p:nvPr>
            <p:ph idx="1"/>
          </p:nvPr>
        </p:nvSpPr>
        <p:spPr>
          <a:xfrm>
            <a:off x="677334" y="1505181"/>
            <a:ext cx="8596668" cy="3880773"/>
          </a:xfrm>
        </p:spPr>
        <p:txBody>
          <a:bodyPr/>
          <a:lstStyle/>
          <a:p>
            <a:pPr algn="justLow"/>
            <a:r>
              <a:rPr lang="fa-IR" dirty="0">
                <a:cs typeface="B Nazanin" panose="00000400000000000000" pitchFamily="2" charset="-78"/>
              </a:rPr>
              <a:t>دیوارهای حائل نگهدارنده گهواره ای از نوع دیوار حائل وزنی می باشد.</a:t>
            </a:r>
          </a:p>
          <a:p>
            <a:pPr algn="justLow"/>
            <a:r>
              <a:rPr lang="fa-IR" dirty="0">
                <a:cs typeface="B Nazanin" panose="00000400000000000000" pitchFamily="2" charset="-78"/>
              </a:rPr>
              <a:t>این نوع دیوارها از جعبه های جداگانه ی ساخته شده از چوب یا بتن پیش ساخته یا فلزی، ساخته شده اند، سپس جعبه ها را با سنگ خرد شده یا سایر مواد دانه ای درشت پر می کنند تا یک ساختار زهکشی آزاد ایجاد شود.</a:t>
            </a:r>
          </a:p>
          <a:p>
            <a:pPr algn="justLow"/>
            <a:r>
              <a:rPr lang="fa-IR" dirty="0">
                <a:cs typeface="B Nazanin" panose="00000400000000000000" pitchFamily="2" charset="-78"/>
              </a:rPr>
              <a:t>انواع اصلی دیوارهای نگهداره گهواره ای شامل دیوارهای تقویت شده و دیوارهای نگهدارنده چوب است.</a:t>
            </a:r>
          </a:p>
          <a:p>
            <a:pPr algn="justLow"/>
            <a:r>
              <a:rPr lang="fa-IR" dirty="0">
                <a:cs typeface="B Nazanin" panose="00000400000000000000" pitchFamily="2" charset="-78"/>
              </a:rPr>
              <a:t>این نوع دیوارها برای استفاده در سازه و دامنه ها توصیه نمی شوند.</a:t>
            </a:r>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b="22727"/>
          <a:stretch/>
        </p:blipFill>
        <p:spPr>
          <a:xfrm>
            <a:off x="-1" y="3402173"/>
            <a:ext cx="5590309" cy="3455827"/>
          </a:xfrm>
          <a:prstGeom prst="rect">
            <a:avLst/>
          </a:prstGeom>
        </p:spPr>
      </p:pic>
    </p:spTree>
    <p:extLst>
      <p:ext uri="{BB962C8B-B14F-4D97-AF65-F5344CB8AC3E}">
        <p14:creationId xmlns:p14="http://schemas.microsoft.com/office/powerpoint/2010/main" val="32613487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cs typeface="B Nazanin" panose="00000400000000000000" pitchFamily="2" charset="-78"/>
              </a:rPr>
              <a:t>دیوار حائل گابیون </a:t>
            </a:r>
            <a:r>
              <a:rPr lang="en-US" b="1" dirty="0" smtClean="0">
                <a:cs typeface="B Nazanin" panose="00000400000000000000" pitchFamily="2" charset="-78"/>
              </a:rPr>
              <a:t>Gabion</a:t>
            </a:r>
            <a:r>
              <a:rPr lang="en-US" b="1" dirty="0">
                <a:cs typeface="B Nazanin" panose="00000400000000000000" pitchFamily="2" charset="-78"/>
              </a:rPr>
              <a:t> Retaining </a:t>
            </a:r>
            <a:r>
              <a:rPr lang="en-US" b="1" dirty="0" smtClean="0">
                <a:cs typeface="B Nazanin" panose="00000400000000000000" pitchFamily="2" charset="-78"/>
              </a:rPr>
              <a:t>Wall</a:t>
            </a:r>
            <a:endParaRPr lang="en-US" b="1" dirty="0">
              <a:cs typeface="B Nazanin" panose="00000400000000000000" pitchFamily="2" charset="-78"/>
            </a:endParaRPr>
          </a:p>
        </p:txBody>
      </p:sp>
      <p:sp>
        <p:nvSpPr>
          <p:cNvPr id="3" name="Content Placeholder 2"/>
          <p:cNvSpPr>
            <a:spLocks noGrp="1"/>
          </p:cNvSpPr>
          <p:nvPr>
            <p:ph idx="1"/>
          </p:nvPr>
        </p:nvSpPr>
        <p:spPr/>
        <p:txBody>
          <a:bodyPr/>
          <a:lstStyle/>
          <a:p>
            <a:pPr algn="justLow"/>
            <a:r>
              <a:rPr lang="fa-IR" dirty="0">
                <a:cs typeface="B Nazanin" panose="00000400000000000000" pitchFamily="2" charset="-78"/>
              </a:rPr>
              <a:t>این نوع دیوارها از نوع دیوارحائل وزنی می باشد.</a:t>
            </a:r>
          </a:p>
          <a:p>
            <a:pPr algn="justLow"/>
            <a:r>
              <a:rPr lang="fa-IR" dirty="0">
                <a:cs typeface="B Nazanin" panose="00000400000000000000" pitchFamily="2" charset="-78"/>
              </a:rPr>
              <a:t>دیوارهای نگهدارنده گابیون جعبه هایمستطیلی چند سلولی، تورهای پلیمری، تسمه های فلزی گالوانیزه تشکیل می شوند که از سنگ ها یا مواد مناسب دیگر مثل شن و ماسه درشت پر می شود.</a:t>
            </a:r>
          </a:p>
          <a:p>
            <a:pPr algn="justLow"/>
            <a:r>
              <a:rPr lang="fa-IR" dirty="0">
                <a:cs typeface="B Nazanin" panose="00000400000000000000" pitchFamily="2" charset="-78"/>
              </a:rPr>
              <a:t>خصوصا برای تثبیت مکان های شیبدار استفاده می شود.</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347662"/>
            <a:ext cx="4530436" cy="3510338"/>
          </a:xfrm>
          <a:prstGeom prst="rect">
            <a:avLst/>
          </a:prstGeom>
        </p:spPr>
      </p:pic>
    </p:spTree>
    <p:extLst>
      <p:ext uri="{BB962C8B-B14F-4D97-AF65-F5344CB8AC3E}">
        <p14:creationId xmlns:p14="http://schemas.microsoft.com/office/powerpoint/2010/main" val="17781077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Low"/>
            <a:r>
              <a:rPr lang="fa-IR" b="1" dirty="0">
                <a:cs typeface="B Nazanin" panose="00000400000000000000" pitchFamily="2" charset="-78"/>
              </a:rPr>
              <a:t>دیوار حائل طره ای </a:t>
            </a:r>
            <a:r>
              <a:rPr lang="en-US" b="1" dirty="0" smtClean="0">
                <a:cs typeface="B Nazanin" panose="00000400000000000000" pitchFamily="2" charset="-78"/>
              </a:rPr>
              <a:t>Cantilever </a:t>
            </a:r>
            <a:r>
              <a:rPr lang="en-US" b="1" dirty="0">
                <a:cs typeface="B Nazanin" panose="00000400000000000000" pitchFamily="2" charset="-78"/>
              </a:rPr>
              <a:t>Retaining </a:t>
            </a:r>
            <a:r>
              <a:rPr lang="en-US" b="1" dirty="0" smtClean="0">
                <a:cs typeface="B Nazanin" panose="00000400000000000000" pitchFamily="2" charset="-78"/>
              </a:rPr>
              <a:t>Wall</a:t>
            </a:r>
            <a:endParaRPr lang="en-US" b="1" dirty="0">
              <a:cs typeface="B Nazanin" panose="00000400000000000000" pitchFamily="2" charset="-78"/>
            </a:endParaRPr>
          </a:p>
        </p:txBody>
      </p:sp>
      <p:sp>
        <p:nvSpPr>
          <p:cNvPr id="3" name="Content Placeholder 2"/>
          <p:cNvSpPr>
            <a:spLocks noGrp="1"/>
          </p:cNvSpPr>
          <p:nvPr>
            <p:ph idx="1"/>
          </p:nvPr>
        </p:nvSpPr>
        <p:spPr>
          <a:xfrm>
            <a:off x="677334" y="1724171"/>
            <a:ext cx="8596668" cy="3880773"/>
          </a:xfrm>
        </p:spPr>
        <p:txBody>
          <a:bodyPr/>
          <a:lstStyle/>
          <a:p>
            <a:pPr algn="justLow"/>
            <a:r>
              <a:rPr lang="fa-IR" dirty="0">
                <a:cs typeface="B Nazanin" panose="00000400000000000000" pitchFamily="2" charset="-78"/>
              </a:rPr>
              <a:t>این نوع دیوار نگهدارنده متشکل از اسلب ساقه و پایه بتن مسلح، بتن پیش ساخته، ساخته می شود.</a:t>
            </a:r>
          </a:p>
          <a:p>
            <a:pPr algn="justLow"/>
            <a:r>
              <a:rPr lang="fa-IR" dirty="0">
                <a:cs typeface="B Nazanin" panose="00000400000000000000" pitchFamily="2" charset="-78"/>
              </a:rPr>
              <a:t>دیوار حائل طره ای رایج ترین نوع از دیوارهای نگهدارنده مورد استفاده می باشد.</a:t>
            </a:r>
          </a:p>
          <a:p>
            <a:pPr algn="justLow"/>
            <a:r>
              <a:rPr lang="fa-IR" dirty="0">
                <a:cs typeface="B Nazanin" panose="00000400000000000000" pitchFamily="2" charset="-78"/>
              </a:rPr>
              <a:t>این نوع دیوار یا در محل ساخته می شود یا در کارگاه ساخته شده و به محل مورد نظر حمل می شوند.</a:t>
            </a:r>
          </a:p>
          <a:p>
            <a:pPr algn="justLow"/>
            <a:r>
              <a:rPr lang="fa-IR" dirty="0">
                <a:cs typeface="B Nazanin" panose="00000400000000000000" pitchFamily="2" charset="-78"/>
              </a:rPr>
              <a:t>قسمت دال پایه زیر مواد پشتی را پاشنه پا می نامند و قسمت دیگر آن، پا نامیده می شود، عموما این نوع دیوارها شبیه </a:t>
            </a:r>
            <a:r>
              <a:rPr lang="en-US" dirty="0">
                <a:cs typeface="B Nazanin" panose="00000400000000000000" pitchFamily="2" charset="-78"/>
              </a:rPr>
              <a:t>T </a:t>
            </a:r>
            <a:r>
              <a:rPr lang="fa-IR" dirty="0">
                <a:cs typeface="B Nazanin" panose="00000400000000000000" pitchFamily="2" charset="-78"/>
              </a:rPr>
              <a:t>یا </a:t>
            </a:r>
            <a:r>
              <a:rPr lang="en-US" dirty="0">
                <a:cs typeface="B Nazanin" panose="00000400000000000000" pitchFamily="2" charset="-78"/>
              </a:rPr>
              <a:t>L </a:t>
            </a:r>
            <a:r>
              <a:rPr lang="fa-IR" dirty="0">
                <a:cs typeface="B Nazanin" panose="00000400000000000000" pitchFamily="2" charset="-78"/>
              </a:rPr>
              <a:t>ساخته می شوند.</a:t>
            </a:r>
          </a:p>
          <a:p>
            <a:pPr algn="justLow"/>
            <a:r>
              <a:rPr lang="fa-IR" dirty="0">
                <a:cs typeface="B Nazanin" panose="00000400000000000000" pitchFamily="2" charset="-78"/>
              </a:rPr>
              <a:t>دیوار حائل طره ای تا ارتفاع ۱۰ متر هم اقتصادی می باشد.</a:t>
            </a:r>
          </a:p>
          <a:p>
            <a:pPr algn="justLow"/>
            <a:r>
              <a:rPr lang="fa-IR" dirty="0">
                <a:cs typeface="B Nazanin" panose="00000400000000000000" pitchFamily="2" charset="-78"/>
              </a:rPr>
              <a:t>در مقایسه با دیوارهای حائل وزنی به مقدار کمتری از بتن احتیاج دارد اما طراحی و ساخت آن باید با دقت انجام شود.</a:t>
            </a:r>
          </a:p>
        </p:txBody>
      </p:sp>
    </p:spTree>
    <p:extLst>
      <p:ext uri="{BB962C8B-B14F-4D97-AF65-F5344CB8AC3E}">
        <p14:creationId xmlns:p14="http://schemas.microsoft.com/office/powerpoint/2010/main" val="155809180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20358" y="1597891"/>
            <a:ext cx="6880641" cy="4999217"/>
          </a:xfrm>
        </p:spPr>
      </p:pic>
      <p:sp>
        <p:nvSpPr>
          <p:cNvPr id="5" name="Title 4"/>
          <p:cNvSpPr>
            <a:spLocks noGrp="1"/>
          </p:cNvSpPr>
          <p:nvPr>
            <p:ph type="title"/>
          </p:nvPr>
        </p:nvSpPr>
        <p:spPr/>
        <p:txBody>
          <a:bodyPr/>
          <a:lstStyle/>
          <a:p>
            <a:r>
              <a:rPr lang="fa-IR" b="1" dirty="0">
                <a:cs typeface="B Nazanin" panose="00000400000000000000" pitchFamily="2" charset="-78"/>
              </a:rPr>
              <a:t>دیوار حائل طره ای </a:t>
            </a:r>
            <a:r>
              <a:rPr lang="en-US" b="1" dirty="0">
                <a:cs typeface="B Nazanin" panose="00000400000000000000" pitchFamily="2" charset="-78"/>
              </a:rPr>
              <a:t>Cantilever Retaining Wall</a:t>
            </a:r>
            <a:endParaRPr lang="fa-IR" dirty="0"/>
          </a:p>
        </p:txBody>
      </p:sp>
    </p:spTree>
    <p:extLst>
      <p:ext uri="{BB962C8B-B14F-4D97-AF65-F5344CB8AC3E}">
        <p14:creationId xmlns:p14="http://schemas.microsoft.com/office/powerpoint/2010/main" val="15848079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fa-IR" b="1" dirty="0">
                <a:cs typeface="B Nazanin" panose="00000400000000000000" pitchFamily="2" charset="-78"/>
              </a:rPr>
              <a:t>دیوار حائل طره ای </a:t>
            </a:r>
            <a:r>
              <a:rPr lang="en-US" b="1" dirty="0">
                <a:cs typeface="B Nazanin" panose="00000400000000000000" pitchFamily="2" charset="-78"/>
              </a:rPr>
              <a:t>Cantilever Retaining Wall</a:t>
            </a:r>
            <a:endParaRPr lang="fa-IR" dirty="0"/>
          </a:p>
        </p:txBody>
      </p:sp>
      <p:pic>
        <p:nvPicPr>
          <p:cNvPr id="3" name="Content Placeholder 2"/>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80374" y="1581728"/>
            <a:ext cx="6390587" cy="2481624"/>
          </a:xfr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86779" y="4063352"/>
            <a:ext cx="6875128" cy="2545702"/>
          </a:xfrm>
          <a:prstGeom prst="rect">
            <a:avLst/>
          </a:prstGeom>
        </p:spPr>
      </p:pic>
    </p:spTree>
    <p:extLst>
      <p:ext uri="{BB962C8B-B14F-4D97-AF65-F5344CB8AC3E}">
        <p14:creationId xmlns:p14="http://schemas.microsoft.com/office/powerpoint/2010/main" val="39980192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b="1" dirty="0"/>
              <a:t>دیوار حائل طره ای جلوبند دار و پشت بند دار </a:t>
            </a:r>
            <a:r>
              <a:rPr lang="en-US" b="1" dirty="0" smtClean="0"/>
              <a:t>Counterfort </a:t>
            </a:r>
            <a:r>
              <a:rPr lang="en-US" b="1" dirty="0"/>
              <a:t>Retaining Wall </a:t>
            </a:r>
            <a:r>
              <a:rPr lang="en-US" b="1" dirty="0" err="1" smtClean="0"/>
              <a:t>Butterssed</a:t>
            </a:r>
            <a:endParaRPr lang="en-US" b="1" dirty="0"/>
          </a:p>
        </p:txBody>
      </p:sp>
      <p:sp>
        <p:nvSpPr>
          <p:cNvPr id="3" name="Content Placeholder 2"/>
          <p:cNvSpPr>
            <a:spLocks noGrp="1"/>
          </p:cNvSpPr>
          <p:nvPr>
            <p:ph idx="1"/>
          </p:nvPr>
        </p:nvSpPr>
        <p:spPr>
          <a:xfrm>
            <a:off x="855750" y="1930400"/>
            <a:ext cx="8596668" cy="4200236"/>
          </a:xfrm>
        </p:spPr>
        <p:txBody>
          <a:bodyPr>
            <a:normAutofit/>
          </a:bodyPr>
          <a:lstStyle/>
          <a:p>
            <a:r>
              <a:rPr lang="fa-IR" dirty="0">
                <a:cs typeface="B Nazanin" panose="00000400000000000000" pitchFamily="2" charset="-78"/>
              </a:rPr>
              <a:t>این نوع دیوارها عموما در مکان هایی استفاده می شود که ۱. امکان اجرای پشت بندها به درون خاکریز وجود داشته باشد و ۲. دیوار مرتفع (معمولا بین ۸ تا ۱۲ متر) و ۳. فشار جانبی خاک زیاد باشد.</a:t>
            </a:r>
          </a:p>
          <a:p>
            <a:r>
              <a:rPr lang="fa-IR" dirty="0">
                <a:cs typeface="B Nazanin" panose="00000400000000000000" pitchFamily="2" charset="-78"/>
              </a:rPr>
              <a:t>پشت بند های این نواع دیوار حائل معمولا تحت کشش قرار می گیرند.</a:t>
            </a:r>
          </a:p>
          <a:p>
            <a:r>
              <a:rPr lang="fa-IR" dirty="0">
                <a:cs typeface="B Nazanin" panose="00000400000000000000" pitchFamily="2" charset="-78"/>
              </a:rPr>
              <a:t>برای ارتفاع های بیشتر از ۶ متر اقتصادی می باشد.</a:t>
            </a:r>
          </a:p>
          <a:p>
            <a:r>
              <a:rPr lang="fa-IR" dirty="0">
                <a:cs typeface="B Nazanin" panose="00000400000000000000" pitchFamily="2" charset="-78"/>
              </a:rPr>
              <a:t>تعیین فواصل قرارگیری پشت بند ها از روش آزمون و خطا باید تعیین شوند تا در نهایت اقتصادی ترین حالت ممکن اجرا شود.</a:t>
            </a:r>
          </a:p>
          <a:p>
            <a:r>
              <a:rPr lang="fa-IR" dirty="0">
                <a:cs typeface="B Nazanin" panose="00000400000000000000" pitchFamily="2" charset="-78"/>
              </a:rPr>
              <a:t>معمولا اقتصادی ترین حالت ممکن برای فواصل بین پشت بندها چیزی حدود یک دوم تا یک سوم ارتفاع کل دیوار حائل می باشد. بهتر است اولین پشت بند نیز تقریبا در ابتدای دیوار تعبیه شود.</a:t>
            </a:r>
          </a:p>
          <a:p>
            <a:r>
              <a:rPr lang="fa-IR" dirty="0">
                <a:cs typeface="B Nazanin" panose="00000400000000000000" pitchFamily="2" charset="-78"/>
              </a:rPr>
              <a:t>در مواردی هم که نیاز به فضای بیشتری در جلوی دیوار نگهدارنده داشته باشیم در صورتی که مشکلی از نظر تعادل دیوار به وجود نیاید، می توان دیوار نگهدارنده با پشت بند را بدون پنجه طرح و اجرا کرد.</a:t>
            </a:r>
          </a:p>
          <a:p>
            <a:r>
              <a:rPr lang="fa-IR" dirty="0">
                <a:cs typeface="B Nazanin" panose="00000400000000000000" pitchFamily="2" charset="-78"/>
              </a:rPr>
              <a:t>دیوار های طره ای جلوبند دار بسیار شبیه دیوار طراه ای پشت بند دار هستند با این تفاوت که مهاربندی آن ها به کمک تیغه های مهاری بتنی در جلوی دیوار انجام می شود.</a:t>
            </a:r>
          </a:p>
        </p:txBody>
      </p:sp>
    </p:spTree>
    <p:extLst>
      <p:ext uri="{BB962C8B-B14F-4D97-AF65-F5344CB8AC3E}">
        <p14:creationId xmlns:p14="http://schemas.microsoft.com/office/powerpoint/2010/main" val="27695774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b="1" dirty="0"/>
              <a:t>دیوار حائل طره ای جلوبند دار و پشت بند دار </a:t>
            </a:r>
            <a:r>
              <a:rPr lang="en-US" b="1" dirty="0" smtClean="0"/>
              <a:t>Counterfort </a:t>
            </a:r>
            <a:r>
              <a:rPr lang="en-US" b="1" dirty="0"/>
              <a:t>Retaining Wall </a:t>
            </a:r>
            <a:r>
              <a:rPr lang="en-US" b="1" dirty="0" err="1" smtClean="0"/>
              <a:t>Butterssed</a:t>
            </a:r>
            <a:endParaRPr lang="en-US" b="1" dirty="0"/>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05826" y="1729974"/>
            <a:ext cx="7015956" cy="5128026"/>
          </a:xfrm>
        </p:spPr>
      </p:pic>
    </p:spTree>
    <p:extLst>
      <p:ext uri="{BB962C8B-B14F-4D97-AF65-F5344CB8AC3E}">
        <p14:creationId xmlns:p14="http://schemas.microsoft.com/office/powerpoint/2010/main" val="281558998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115" y="318654"/>
            <a:ext cx="8596668" cy="1320800"/>
          </a:xfrm>
        </p:spPr>
        <p:txBody>
          <a:bodyPr/>
          <a:lstStyle/>
          <a:p>
            <a:r>
              <a:rPr lang="fa-IR" b="1" dirty="0"/>
              <a:t> دیوارهای حائل سپری مهار شده </a:t>
            </a:r>
            <a:r>
              <a:rPr lang="en-US" b="1" dirty="0" smtClean="0"/>
              <a:t>Anchored </a:t>
            </a:r>
            <a:r>
              <a:rPr lang="en-US" b="1" dirty="0"/>
              <a:t>Sheet-pile Retaining </a:t>
            </a:r>
            <a:r>
              <a:rPr lang="en-US" b="1" dirty="0" smtClean="0"/>
              <a:t>wall</a:t>
            </a:r>
            <a:endParaRPr lang="en-US" b="1" dirty="0"/>
          </a:p>
        </p:txBody>
      </p:sp>
      <p:sp>
        <p:nvSpPr>
          <p:cNvPr id="3" name="Content Placeholder 2"/>
          <p:cNvSpPr>
            <a:spLocks noGrp="1"/>
          </p:cNvSpPr>
          <p:nvPr>
            <p:ph idx="1"/>
          </p:nvPr>
        </p:nvSpPr>
        <p:spPr>
          <a:xfrm>
            <a:off x="698115" y="1639454"/>
            <a:ext cx="8596668" cy="3880773"/>
          </a:xfrm>
        </p:spPr>
        <p:txBody>
          <a:bodyPr/>
          <a:lstStyle/>
          <a:p>
            <a:pPr algn="justLow"/>
            <a:r>
              <a:rPr lang="fa-IR" dirty="0">
                <a:cs typeface="B Nazanin" panose="00000400000000000000" pitchFamily="2" charset="-78"/>
              </a:rPr>
              <a:t>این نوع دیوار نگهدارنده زمانی استفاده می شود که فضا محدود باشد یا به دیوار نگهدارنده نازک نیاز باشد.</a:t>
            </a:r>
          </a:p>
          <a:p>
            <a:pPr algn="justLow"/>
            <a:r>
              <a:rPr lang="fa-IR" dirty="0">
                <a:cs typeface="B Nazanin" panose="00000400000000000000" pitchFamily="2" charset="-78"/>
              </a:rPr>
              <a:t>این نوع دیوار نگهدارنده گاهی برای خاک شل شده و سست بر روی صخره ها مناسب می باشد.</a:t>
            </a:r>
          </a:p>
          <a:p>
            <a:pPr algn="justLow"/>
            <a:r>
              <a:rPr lang="fa-IR" dirty="0">
                <a:cs typeface="B Nazanin" panose="00000400000000000000" pitchFamily="2" charset="-78"/>
              </a:rPr>
              <a:t>میله های کابل یا سیم های عمیق در قسمت های عمیق زمین، به داخل زمین رانده می شوند، سپس انتهای آن با بتن پر می شود تا کاملا به داخل زمین چفت شوند.</a:t>
            </a:r>
          </a:p>
          <a:p>
            <a:pPr algn="justLow"/>
            <a:r>
              <a:rPr lang="fa-IR" dirty="0">
                <a:cs typeface="B Nazanin" panose="00000400000000000000" pitchFamily="2" charset="-78"/>
              </a:rPr>
              <a:t>این نوع دیوار در برابر انواع نیروها مقاوم می باشد.</a:t>
            </a:r>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b="18939"/>
          <a:stretch/>
        </p:blipFill>
        <p:spPr>
          <a:xfrm>
            <a:off x="0" y="3459346"/>
            <a:ext cx="5590309" cy="3398654"/>
          </a:xfrm>
          <a:prstGeom prst="rect">
            <a:avLst/>
          </a:prstGeom>
        </p:spPr>
      </p:pic>
    </p:spTree>
    <p:extLst>
      <p:ext uri="{BB962C8B-B14F-4D97-AF65-F5344CB8AC3E}">
        <p14:creationId xmlns:p14="http://schemas.microsoft.com/office/powerpoint/2010/main" val="26581739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115" y="318654"/>
            <a:ext cx="8596668" cy="1320800"/>
          </a:xfrm>
        </p:spPr>
        <p:txBody>
          <a:bodyPr/>
          <a:lstStyle/>
          <a:p>
            <a:r>
              <a:rPr lang="fa-IR" b="1" dirty="0"/>
              <a:t> دیوارهای حائل سپری مهار شده </a:t>
            </a:r>
            <a:r>
              <a:rPr lang="en-US" b="1" dirty="0" smtClean="0"/>
              <a:t>Anchored </a:t>
            </a:r>
            <a:r>
              <a:rPr lang="en-US" b="1" dirty="0"/>
              <a:t>Sheet-pile Retaining </a:t>
            </a:r>
            <a:r>
              <a:rPr lang="en-US" b="1" dirty="0" smtClean="0"/>
              <a:t>wall</a:t>
            </a:r>
            <a:endParaRPr lang="en-US" b="1" dirty="0"/>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78380" y="2074646"/>
            <a:ext cx="8236137" cy="4104342"/>
          </a:xfrm>
        </p:spPr>
      </p:pic>
    </p:spTree>
    <p:extLst>
      <p:ext uri="{BB962C8B-B14F-4D97-AF65-F5344CB8AC3E}">
        <p14:creationId xmlns:p14="http://schemas.microsoft.com/office/powerpoint/2010/main" val="18808600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cs typeface="B Nazanin" panose="00000400000000000000" pitchFamily="2" charset="-78"/>
              </a:rPr>
              <a:t>انواع دیوارها</a:t>
            </a:r>
            <a:endParaRPr lang="fa-IR" b="1" dirty="0">
              <a:cs typeface="B Nazanin" panose="00000400000000000000" pitchFamily="2" charset="-78"/>
            </a:endParaRPr>
          </a:p>
        </p:txBody>
      </p:sp>
      <p:sp>
        <p:nvSpPr>
          <p:cNvPr id="3" name="Content Placeholder 2"/>
          <p:cNvSpPr>
            <a:spLocks noGrp="1"/>
          </p:cNvSpPr>
          <p:nvPr>
            <p:ph idx="1"/>
          </p:nvPr>
        </p:nvSpPr>
        <p:spPr/>
        <p:txBody>
          <a:bodyPr>
            <a:normAutofit fontScale="92500" lnSpcReduction="10000"/>
          </a:bodyPr>
          <a:lstStyle/>
          <a:p>
            <a:pPr marL="0" indent="0">
              <a:buNone/>
            </a:pPr>
            <a:r>
              <a:rPr lang="fa-IR" dirty="0" smtClean="0">
                <a:cs typeface="B Nazanin" panose="00000400000000000000" pitchFamily="2" charset="-78"/>
              </a:rPr>
              <a:t>به </a:t>
            </a:r>
            <a:r>
              <a:rPr lang="fa-IR" dirty="0">
                <a:cs typeface="B Nazanin" panose="00000400000000000000" pitchFamily="2" charset="-78"/>
              </a:rPr>
              <a:t>طور کلی دیوار به سازه ای گفته می شود که در ساختمان سازی در جهت مشخص کردن محیط اتاق یا ساختمان مورد استفاده قرار می گیرد.</a:t>
            </a:r>
            <a:endParaRPr lang="fa-IR" dirty="0" smtClean="0">
              <a:cs typeface="B Nazanin" panose="00000400000000000000" pitchFamily="2" charset="-78"/>
            </a:endParaRPr>
          </a:p>
          <a:p>
            <a:r>
              <a:rPr lang="fa-IR" dirty="0" smtClean="0">
                <a:cs typeface="B Nazanin" panose="00000400000000000000" pitchFamily="2" charset="-78"/>
              </a:rPr>
              <a:t>دیوارها </a:t>
            </a:r>
            <a:r>
              <a:rPr lang="fa-IR" dirty="0">
                <a:cs typeface="B Nazanin" panose="00000400000000000000" pitchFamily="2" charset="-78"/>
              </a:rPr>
              <a:t>به دو گروه دیوارهای باربر و غیر باربر تقسیم میشوند .</a:t>
            </a:r>
          </a:p>
          <a:p>
            <a:pPr marL="0" indent="0">
              <a:buNone/>
            </a:pPr>
            <a:r>
              <a:rPr lang="fa-IR" dirty="0">
                <a:cs typeface="B Nazanin" panose="00000400000000000000" pitchFamily="2" charset="-78"/>
              </a:rPr>
              <a:t>انواع دیوارهای باربر :</a:t>
            </a:r>
          </a:p>
          <a:p>
            <a:r>
              <a:rPr lang="fa-IR" dirty="0">
                <a:cs typeface="B Nazanin" panose="00000400000000000000" pitchFamily="2" charset="-78"/>
              </a:rPr>
              <a:t>1-دیوارهای حائل</a:t>
            </a:r>
          </a:p>
          <a:p>
            <a:r>
              <a:rPr lang="fa-IR" dirty="0">
                <a:cs typeface="B Nazanin" panose="00000400000000000000" pitchFamily="2" charset="-78"/>
              </a:rPr>
              <a:t>2- دیوارهای برشی</a:t>
            </a:r>
          </a:p>
          <a:p>
            <a:r>
              <a:rPr lang="fa-IR" dirty="0">
                <a:cs typeface="B Nazanin" panose="00000400000000000000" pitchFamily="2" charset="-78"/>
              </a:rPr>
              <a:t>3- دیوارهای بنایی</a:t>
            </a:r>
          </a:p>
          <a:p>
            <a:pPr marL="0" indent="0">
              <a:buNone/>
            </a:pPr>
            <a:r>
              <a:rPr lang="fa-IR" dirty="0">
                <a:cs typeface="B Nazanin" panose="00000400000000000000" pitchFamily="2" charset="-78"/>
              </a:rPr>
              <a:t>انواع دیوارهای غیر باربر :</a:t>
            </a:r>
          </a:p>
          <a:p>
            <a:r>
              <a:rPr lang="fa-IR" dirty="0">
                <a:cs typeface="B Nazanin" panose="00000400000000000000" pitchFamily="2" charset="-78"/>
              </a:rPr>
              <a:t>1-دیوار های جداگر داخلی</a:t>
            </a:r>
          </a:p>
          <a:p>
            <a:r>
              <a:rPr lang="fa-IR" dirty="0">
                <a:cs typeface="B Nazanin" panose="00000400000000000000" pitchFamily="2" charset="-78"/>
              </a:rPr>
              <a:t>2-دیوار بیرونی ( نما )</a:t>
            </a:r>
          </a:p>
          <a:p>
            <a:r>
              <a:rPr lang="fa-IR" dirty="0">
                <a:cs typeface="B Nazanin" panose="00000400000000000000" pitchFamily="2" charset="-78"/>
              </a:rPr>
              <a:t>3- دیوار جان پناه</a:t>
            </a:r>
          </a:p>
        </p:txBody>
      </p:sp>
    </p:spTree>
    <p:extLst>
      <p:ext uri="{BB962C8B-B14F-4D97-AF65-F5344CB8AC3E}">
        <p14:creationId xmlns:p14="http://schemas.microsoft.com/office/powerpoint/2010/main" val="254951862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115" y="318654"/>
            <a:ext cx="8596668" cy="1320800"/>
          </a:xfrm>
        </p:spPr>
        <p:txBody>
          <a:bodyPr/>
          <a:lstStyle/>
          <a:p>
            <a:r>
              <a:rPr lang="fa-IR" b="1" dirty="0"/>
              <a:t> دیوارهای حائل سپری مهار شده </a:t>
            </a:r>
            <a:r>
              <a:rPr lang="en-US" b="1" dirty="0" smtClean="0"/>
              <a:t>Anchored </a:t>
            </a:r>
            <a:r>
              <a:rPr lang="en-US" b="1" dirty="0"/>
              <a:t>Sheet-pile Retaining </a:t>
            </a:r>
            <a:r>
              <a:rPr lang="en-US" b="1" dirty="0" smtClean="0"/>
              <a:t>wall</a:t>
            </a:r>
            <a:endParaRPr lang="en-US" b="1"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88473" y="1580804"/>
            <a:ext cx="6089072" cy="5277196"/>
          </a:xfrm>
        </p:spPr>
      </p:pic>
    </p:spTree>
    <p:extLst>
      <p:ext uri="{BB962C8B-B14F-4D97-AF65-F5344CB8AC3E}">
        <p14:creationId xmlns:p14="http://schemas.microsoft.com/office/powerpoint/2010/main" val="332879074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9339502" cy="1320800"/>
          </a:xfrm>
        </p:spPr>
        <p:txBody>
          <a:bodyPr/>
          <a:lstStyle/>
          <a:p>
            <a:r>
              <a:rPr lang="fa-IR" b="1" dirty="0">
                <a:cs typeface="B Nazanin" panose="00000400000000000000" pitchFamily="2" charset="-78"/>
              </a:rPr>
              <a:t>دیوار حائل سپری </a:t>
            </a:r>
            <a:r>
              <a:rPr lang="en-US" b="1" dirty="0" smtClean="0">
                <a:cs typeface="B Nazanin" panose="00000400000000000000" pitchFamily="2" charset="-78"/>
              </a:rPr>
              <a:t>Sheet-pile </a:t>
            </a:r>
            <a:r>
              <a:rPr lang="en-US" b="1" dirty="0">
                <a:cs typeface="B Nazanin" panose="00000400000000000000" pitchFamily="2" charset="-78"/>
              </a:rPr>
              <a:t>Retaining </a:t>
            </a:r>
            <a:r>
              <a:rPr lang="en-US" b="1" dirty="0" smtClean="0">
                <a:cs typeface="B Nazanin" panose="00000400000000000000" pitchFamily="2" charset="-78"/>
              </a:rPr>
              <a:t>wall</a:t>
            </a:r>
            <a:endParaRPr lang="en-US" b="1" dirty="0">
              <a:cs typeface="B Nazanin" panose="00000400000000000000" pitchFamily="2" charset="-78"/>
            </a:endParaRPr>
          </a:p>
        </p:txBody>
      </p:sp>
      <p:sp>
        <p:nvSpPr>
          <p:cNvPr id="3" name="Content Placeholder 2"/>
          <p:cNvSpPr>
            <a:spLocks noGrp="1"/>
          </p:cNvSpPr>
          <p:nvPr>
            <p:ph idx="1"/>
          </p:nvPr>
        </p:nvSpPr>
        <p:spPr>
          <a:xfrm>
            <a:off x="677334" y="1445674"/>
            <a:ext cx="8840739" cy="3880773"/>
          </a:xfrm>
        </p:spPr>
        <p:txBody>
          <a:bodyPr/>
          <a:lstStyle/>
          <a:p>
            <a:pPr algn="justLow"/>
            <a:r>
              <a:rPr lang="fa-IR" dirty="0">
                <a:cs typeface="B Nazanin" panose="00000400000000000000" pitchFamily="2" charset="-78"/>
              </a:rPr>
              <a:t>دیوار نگهدارنده سپری با هدایت شمع های بتنی تقویت شده در مجاورت و کنار یکدیگر مطابق شکل زیر ساخته می شود.</a:t>
            </a:r>
          </a:p>
          <a:p>
            <a:pPr algn="justLow"/>
            <a:r>
              <a:rPr lang="fa-IR" dirty="0">
                <a:cs typeface="B Nazanin" panose="00000400000000000000" pitchFamily="2" charset="-78"/>
              </a:rPr>
              <a:t>شمع های بتنی که به عمق کافی در کنار یکدیگر فرو برده می شوند باعث می شوند تا با نیرویی که سعی می کند از دیوار عبور کند، مقابله کنند.</a:t>
            </a:r>
          </a:p>
          <a:p>
            <a:pPr algn="justLow"/>
            <a:r>
              <a:rPr lang="fa-IR" dirty="0">
                <a:cs typeface="B Nazanin" panose="00000400000000000000" pitchFamily="2" charset="-78"/>
              </a:rPr>
              <a:t>این نوع دیوارها هم می توانند به صورت موقت و هم می توانند به صورت دائم اجرا شوند.</a:t>
            </a:r>
          </a:p>
          <a:p>
            <a:pPr algn="justLow"/>
            <a:r>
              <a:rPr lang="fa-IR" dirty="0">
                <a:cs typeface="B Nazanin" panose="00000400000000000000" pitchFamily="2" charset="-78"/>
              </a:rPr>
              <a:t>این نوع دیوارها که به آنها دیوارهای ستون دار نیز گفته می شود سختی بسیار بالایی را دارند که قادر هستند فشار جانبی در اعماق بزرگ حفاری را تحمل کنند و تقریبا هیچ گونه مزاحمتی برای ساختارها با خصوصیات اطراف آن ندارند.</a:t>
            </a:r>
          </a:p>
          <a:p>
            <a:pPr algn="justLow"/>
            <a:r>
              <a:rPr lang="fa-IR" dirty="0">
                <a:cs typeface="B Nazanin" panose="00000400000000000000" pitchFamily="2" charset="-78"/>
              </a:rPr>
              <a:t>نوع دیگر آنها دیوارهای شمع ورق هستند که با استفاده از ورق های فولادی در یک شیب تا عمق مورد نیاز فرو برده می شوند اما نمی توانند در برابر فشار بسیار بالا مقاومت کنند.</a:t>
            </a:r>
          </a:p>
          <a:p>
            <a:pPr algn="justLow"/>
            <a:r>
              <a:rPr lang="fa-IR" dirty="0">
                <a:cs typeface="B Nazanin" panose="00000400000000000000" pitchFamily="2" charset="-78"/>
              </a:rPr>
              <a:t>دیوارهای شمع ورق تا ارتفاع ۶ متر مقرون به صرفه می باشند.</a:t>
            </a:r>
          </a:p>
        </p:txBody>
      </p:sp>
      <p:sp>
        <p:nvSpPr>
          <p:cNvPr id="5" name="AutoShape 2" descr="پی های گسترده - آباد تدبیر"/>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a-IR"/>
          </a:p>
        </p:txBody>
      </p:sp>
    </p:spTree>
    <p:extLst>
      <p:ext uri="{BB962C8B-B14F-4D97-AF65-F5344CB8AC3E}">
        <p14:creationId xmlns:p14="http://schemas.microsoft.com/office/powerpoint/2010/main" val="94840907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9339502" cy="1320800"/>
          </a:xfrm>
        </p:spPr>
        <p:txBody>
          <a:bodyPr/>
          <a:lstStyle/>
          <a:p>
            <a:r>
              <a:rPr lang="fa-IR" b="1" dirty="0">
                <a:cs typeface="B Nazanin" panose="00000400000000000000" pitchFamily="2" charset="-78"/>
              </a:rPr>
              <a:t>دیوار حائل سپری </a:t>
            </a:r>
            <a:r>
              <a:rPr lang="en-US" b="1" dirty="0" smtClean="0">
                <a:cs typeface="B Nazanin" panose="00000400000000000000" pitchFamily="2" charset="-78"/>
              </a:rPr>
              <a:t>Sheet-pile </a:t>
            </a:r>
            <a:r>
              <a:rPr lang="en-US" b="1" dirty="0">
                <a:cs typeface="B Nazanin" panose="00000400000000000000" pitchFamily="2" charset="-78"/>
              </a:rPr>
              <a:t>Retaining </a:t>
            </a:r>
            <a:r>
              <a:rPr lang="en-US" b="1" dirty="0" smtClean="0">
                <a:cs typeface="B Nazanin" panose="00000400000000000000" pitchFamily="2" charset="-78"/>
              </a:rPr>
              <a:t>wall</a:t>
            </a:r>
            <a:endParaRPr lang="en-US" b="1" dirty="0">
              <a:cs typeface="B Nazanin" panose="00000400000000000000" pitchFamily="2" charset="-78"/>
            </a:endParaRPr>
          </a:p>
        </p:txBody>
      </p:sp>
      <p:sp>
        <p:nvSpPr>
          <p:cNvPr id="5" name="AutoShape 2" descr="پی های گسترده - آباد تدبیر"/>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a-IR"/>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94776" y="1581728"/>
            <a:ext cx="6647102" cy="4985327"/>
          </a:xfrm>
        </p:spPr>
      </p:pic>
    </p:spTree>
    <p:extLst>
      <p:ext uri="{BB962C8B-B14F-4D97-AF65-F5344CB8AC3E}">
        <p14:creationId xmlns:p14="http://schemas.microsoft.com/office/powerpoint/2010/main" val="366602616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9339502" cy="1320800"/>
          </a:xfrm>
        </p:spPr>
        <p:txBody>
          <a:bodyPr/>
          <a:lstStyle/>
          <a:p>
            <a:r>
              <a:rPr lang="fa-IR" b="1" dirty="0">
                <a:cs typeface="B Nazanin" panose="00000400000000000000" pitchFamily="2" charset="-78"/>
              </a:rPr>
              <a:t>دیوار حائل سپری </a:t>
            </a:r>
            <a:r>
              <a:rPr lang="en-US" b="1" dirty="0" smtClean="0">
                <a:cs typeface="B Nazanin" panose="00000400000000000000" pitchFamily="2" charset="-78"/>
              </a:rPr>
              <a:t>Sheet-pile </a:t>
            </a:r>
            <a:r>
              <a:rPr lang="en-US" b="1" dirty="0">
                <a:cs typeface="B Nazanin" panose="00000400000000000000" pitchFamily="2" charset="-78"/>
              </a:rPr>
              <a:t>Retaining </a:t>
            </a:r>
            <a:r>
              <a:rPr lang="en-US" b="1" dirty="0" smtClean="0">
                <a:cs typeface="B Nazanin" panose="00000400000000000000" pitchFamily="2" charset="-78"/>
              </a:rPr>
              <a:t>wall</a:t>
            </a:r>
            <a:endParaRPr lang="en-US" b="1" dirty="0">
              <a:cs typeface="B Nazanin" panose="00000400000000000000" pitchFamily="2" charset="-78"/>
            </a:endParaRPr>
          </a:p>
        </p:txBody>
      </p:sp>
      <p:sp>
        <p:nvSpPr>
          <p:cNvPr id="5" name="AutoShape 2" descr="پی های گسترده - آباد تدبیر"/>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a-I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82826" y="1415473"/>
            <a:ext cx="6229355" cy="5110018"/>
          </a:xfrm>
        </p:spPr>
      </p:pic>
    </p:spTree>
    <p:extLst>
      <p:ext uri="{BB962C8B-B14F-4D97-AF65-F5344CB8AC3E}">
        <p14:creationId xmlns:p14="http://schemas.microsoft.com/office/powerpoint/2010/main" val="406700155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9339502" cy="1320800"/>
          </a:xfrm>
        </p:spPr>
        <p:txBody>
          <a:bodyPr/>
          <a:lstStyle/>
          <a:p>
            <a:r>
              <a:rPr lang="fa-IR" b="1" dirty="0">
                <a:cs typeface="B Nazanin" panose="00000400000000000000" pitchFamily="2" charset="-78"/>
              </a:rPr>
              <a:t>دیوار حائل سپری </a:t>
            </a:r>
            <a:r>
              <a:rPr lang="en-US" b="1" dirty="0" smtClean="0">
                <a:cs typeface="B Nazanin" panose="00000400000000000000" pitchFamily="2" charset="-78"/>
              </a:rPr>
              <a:t>Sheet-pile </a:t>
            </a:r>
            <a:r>
              <a:rPr lang="en-US" b="1" dirty="0">
                <a:cs typeface="B Nazanin" panose="00000400000000000000" pitchFamily="2" charset="-78"/>
              </a:rPr>
              <a:t>Retaining </a:t>
            </a:r>
            <a:r>
              <a:rPr lang="en-US" b="1" dirty="0" smtClean="0">
                <a:cs typeface="B Nazanin" panose="00000400000000000000" pitchFamily="2" charset="-78"/>
              </a:rPr>
              <a:t>wall</a:t>
            </a:r>
            <a:endParaRPr lang="en-US" b="1" dirty="0">
              <a:cs typeface="B Nazanin" panose="00000400000000000000" pitchFamily="2" charset="-78"/>
            </a:endParaRPr>
          </a:p>
        </p:txBody>
      </p:sp>
      <p:sp>
        <p:nvSpPr>
          <p:cNvPr id="5" name="AutoShape 2" descr="پی های گسترده - آباد تدبیر"/>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a-IR"/>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473036" y="1301876"/>
            <a:ext cx="4738255" cy="5275011"/>
          </a:xfrm>
        </p:spPr>
      </p:pic>
    </p:spTree>
    <p:extLst>
      <p:ext uri="{BB962C8B-B14F-4D97-AF65-F5344CB8AC3E}">
        <p14:creationId xmlns:p14="http://schemas.microsoft.com/office/powerpoint/2010/main" val="5979683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9339502" cy="1320800"/>
          </a:xfrm>
        </p:spPr>
        <p:txBody>
          <a:bodyPr>
            <a:normAutofit/>
          </a:bodyPr>
          <a:lstStyle/>
          <a:p>
            <a:r>
              <a:rPr lang="fa-IR" b="1" dirty="0"/>
              <a:t> </a:t>
            </a:r>
            <a:r>
              <a:rPr lang="fa-IR" b="1" dirty="0">
                <a:cs typeface="B Nazanin" panose="00000400000000000000" pitchFamily="2" charset="-78"/>
              </a:rPr>
              <a:t>دیوارهای حائل میخکوب شده </a:t>
            </a:r>
            <a:r>
              <a:rPr lang="en-US" b="1" dirty="0">
                <a:cs typeface="B Nazanin" panose="00000400000000000000" pitchFamily="2" charset="-78"/>
              </a:rPr>
              <a:t>Mechanically Stabilized Earth (MSE) Retaining wall</a:t>
            </a:r>
          </a:p>
        </p:txBody>
      </p:sp>
      <p:sp>
        <p:nvSpPr>
          <p:cNvPr id="3" name="Content Placeholder 2"/>
          <p:cNvSpPr>
            <a:spLocks noGrp="1"/>
          </p:cNvSpPr>
          <p:nvPr>
            <p:ph idx="1"/>
          </p:nvPr>
        </p:nvSpPr>
        <p:spPr>
          <a:xfrm>
            <a:off x="677334" y="2110692"/>
            <a:ext cx="8840739" cy="3880773"/>
          </a:xfrm>
        </p:spPr>
        <p:txBody>
          <a:bodyPr/>
          <a:lstStyle/>
          <a:p>
            <a:pPr algn="justLow"/>
            <a:r>
              <a:rPr lang="fa-IR" dirty="0">
                <a:cs typeface="B Nazanin" panose="00000400000000000000" pitchFamily="2" charset="-78"/>
              </a:rPr>
              <a:t>یکی از اقتصادی ترین و متداول ترین دیوارهای حائل می باشد.</a:t>
            </a:r>
          </a:p>
          <a:p>
            <a:pPr algn="justLow"/>
            <a:r>
              <a:rPr lang="fa-IR" dirty="0">
                <a:cs typeface="B Nazanin" panose="00000400000000000000" pitchFamily="2" charset="-78"/>
              </a:rPr>
              <a:t>دیوار نگهدارنده زمین با وسایل مکانیکی توسط پر کننده های منتخب (گرانول) پشتیبانی می شود و توسط تقویت کننده ها در کنار هم قرار می گیرند، که می تواند نوارهای فلزی یا مشهای پلاستیکی باشد.</a:t>
            </a:r>
          </a:p>
          <a:p>
            <a:pPr algn="justLow"/>
            <a:r>
              <a:rPr lang="fa-IR" dirty="0">
                <a:cs typeface="B Nazanin" panose="00000400000000000000" pitchFamily="2" charset="-78"/>
              </a:rPr>
              <a:t>انواع این نوع دیوار حائل، شامل پانل، بلوک بتنی و دیواره های موقت زمین است.</a:t>
            </a:r>
          </a:p>
        </p:txBody>
      </p:sp>
      <p:sp>
        <p:nvSpPr>
          <p:cNvPr id="5" name="AutoShape 2" descr="پی های گسترده - آباد تدبیر"/>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a-IR"/>
          </a:p>
        </p:txBody>
      </p:sp>
    </p:spTree>
    <p:extLst>
      <p:ext uri="{BB962C8B-B14F-4D97-AF65-F5344CB8AC3E}">
        <p14:creationId xmlns:p14="http://schemas.microsoft.com/office/powerpoint/2010/main" val="321418068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9339502" cy="1320800"/>
          </a:xfrm>
        </p:spPr>
        <p:txBody>
          <a:bodyPr>
            <a:normAutofit/>
          </a:bodyPr>
          <a:lstStyle/>
          <a:p>
            <a:r>
              <a:rPr lang="fa-IR" b="1" dirty="0"/>
              <a:t> </a:t>
            </a:r>
            <a:r>
              <a:rPr lang="fa-IR" b="1" dirty="0">
                <a:cs typeface="B Nazanin" panose="00000400000000000000" pitchFamily="2" charset="-78"/>
              </a:rPr>
              <a:t>دیوارهای حائل میخکوب شده </a:t>
            </a:r>
            <a:r>
              <a:rPr lang="en-US" b="1" dirty="0">
                <a:cs typeface="B Nazanin" panose="00000400000000000000" pitchFamily="2" charset="-78"/>
              </a:rPr>
              <a:t>Mechanically Stabilized Earth (MSE) Retaining wall</a:t>
            </a:r>
          </a:p>
        </p:txBody>
      </p:sp>
      <p:sp>
        <p:nvSpPr>
          <p:cNvPr id="5" name="AutoShape 2" descr="پی های گسترده - آباد تدبیر"/>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a-IR"/>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41764" y="1930400"/>
            <a:ext cx="6332380" cy="4629094"/>
          </a:xfrm>
        </p:spPr>
      </p:pic>
    </p:spTree>
    <p:extLst>
      <p:ext uri="{BB962C8B-B14F-4D97-AF65-F5344CB8AC3E}">
        <p14:creationId xmlns:p14="http://schemas.microsoft.com/office/powerpoint/2010/main" val="113156218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9339502" cy="1320800"/>
          </a:xfrm>
        </p:spPr>
        <p:txBody>
          <a:bodyPr>
            <a:normAutofit/>
          </a:bodyPr>
          <a:lstStyle/>
          <a:p>
            <a:r>
              <a:rPr lang="fa-IR" b="1" dirty="0"/>
              <a:t> </a:t>
            </a:r>
            <a:r>
              <a:rPr lang="fa-IR" b="1" dirty="0">
                <a:cs typeface="B Nazanin" panose="00000400000000000000" pitchFamily="2" charset="-78"/>
              </a:rPr>
              <a:t>دیوارهای حائل میخکوب شده </a:t>
            </a:r>
            <a:r>
              <a:rPr lang="en-US" b="1" dirty="0">
                <a:cs typeface="B Nazanin" panose="00000400000000000000" pitchFamily="2" charset="-78"/>
              </a:rPr>
              <a:t>Mechanically Stabilized Earth (MSE) Retaining wall</a:t>
            </a:r>
          </a:p>
        </p:txBody>
      </p:sp>
      <p:sp>
        <p:nvSpPr>
          <p:cNvPr id="5" name="AutoShape 2" descr="پی های گسترده - آباد تدبیر"/>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a-I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29255" y="2670824"/>
            <a:ext cx="7418388" cy="3709194"/>
          </a:xfrm>
        </p:spPr>
      </p:pic>
    </p:spTree>
    <p:extLst>
      <p:ext uri="{BB962C8B-B14F-4D97-AF65-F5344CB8AC3E}">
        <p14:creationId xmlns:p14="http://schemas.microsoft.com/office/powerpoint/2010/main" val="147373414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9339502" cy="1320800"/>
          </a:xfrm>
        </p:spPr>
        <p:txBody>
          <a:bodyPr>
            <a:normAutofit/>
          </a:bodyPr>
          <a:lstStyle/>
          <a:p>
            <a:r>
              <a:rPr lang="fa-IR" b="1" dirty="0">
                <a:cs typeface="B Nazanin" panose="00000400000000000000" pitchFamily="2" charset="-78"/>
              </a:rPr>
              <a:t>سیستم های ترکیبی</a:t>
            </a:r>
          </a:p>
        </p:txBody>
      </p:sp>
      <p:sp>
        <p:nvSpPr>
          <p:cNvPr id="3" name="Content Placeholder 2"/>
          <p:cNvSpPr>
            <a:spLocks noGrp="1"/>
          </p:cNvSpPr>
          <p:nvPr>
            <p:ph idx="1"/>
          </p:nvPr>
        </p:nvSpPr>
        <p:spPr>
          <a:xfrm>
            <a:off x="6192982" y="2110692"/>
            <a:ext cx="3325091" cy="3880773"/>
          </a:xfrm>
        </p:spPr>
        <p:txBody>
          <a:bodyPr/>
          <a:lstStyle/>
          <a:p>
            <a:pPr algn="justLow"/>
            <a:r>
              <a:rPr lang="fa-IR" dirty="0">
                <a:cs typeface="B Nazanin" panose="00000400000000000000" pitchFamily="2" charset="-78"/>
              </a:rPr>
              <a:t>دیوارهای نگهدارنده که هم از وزن (جرم) و هم از تقویت برای پایدارسازی استفاده می کنند، به عنوان سیستم های نگهدارنده ترکیبی یا کامپوزیتی نامیده می شوند.</a:t>
            </a:r>
          </a:p>
        </p:txBody>
      </p:sp>
      <p:sp>
        <p:nvSpPr>
          <p:cNvPr id="5" name="AutoShape 2" descr="پی های گسترده - آباد تدبیر"/>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a-I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0375" y="1279154"/>
            <a:ext cx="5441661" cy="5578846"/>
          </a:xfrm>
          <a:prstGeom prst="rect">
            <a:avLst/>
          </a:prstGeom>
        </p:spPr>
      </p:pic>
    </p:spTree>
    <p:extLst>
      <p:ext uri="{BB962C8B-B14F-4D97-AF65-F5344CB8AC3E}">
        <p14:creationId xmlns:p14="http://schemas.microsoft.com/office/powerpoint/2010/main" val="31389463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cs typeface="B Nazanin" panose="00000400000000000000" pitchFamily="2" charset="-78"/>
              </a:rPr>
              <a:t>دیوار باربر</a:t>
            </a:r>
            <a:endParaRPr lang="fa-IR" b="1" dirty="0">
              <a:cs typeface="B Nazanin" panose="00000400000000000000" pitchFamily="2" charset="-78"/>
            </a:endParaRPr>
          </a:p>
        </p:txBody>
      </p:sp>
      <p:sp>
        <p:nvSpPr>
          <p:cNvPr id="3" name="Content Placeholder 2"/>
          <p:cNvSpPr>
            <a:spLocks noGrp="1"/>
          </p:cNvSpPr>
          <p:nvPr>
            <p:ph idx="1"/>
          </p:nvPr>
        </p:nvSpPr>
        <p:spPr/>
        <p:txBody>
          <a:bodyPr/>
          <a:lstStyle/>
          <a:p>
            <a:pPr algn="justLow" fontAlgn="base"/>
            <a:r>
              <a:rPr lang="fa-IR" dirty="0">
                <a:cs typeface="B Nazanin" panose="00000400000000000000" pitchFamily="2" charset="-78"/>
              </a:rPr>
              <a:t>دیوار باربر به دیواری گفته می شود که علاوه بر وزن خود وزن طبقات بالایی قرار گرفته بر روی آن و وزن سقف ها را نیز تحمل کرده و آن را به فونداسیون ساختمان انتقال می دهد. دیوارهای باربر می توانند داخلی یا خارجی باشند. دیوار باربر در انواع ساختمان هایی که نیاز به تقسیم بندی فضا دارند مورد استفاده قرار می گیرد. نقشه افقی این دیوار در انواع شکل های مختلف مانند مستطیلی، دایره ای و مثلثی وجود داشته و می توان از آن ها در انواع ساختمان های مختلف با اشکال متفاوت استفاده کرد. دیوار باربر دسته بندی متفاوتی دارد که این دسته بندی شامل دیوار پیش ساخته بتنی، دیوار حائل، دیوار بنایی، دیوار سنگی، دیوار آجری و دیوار برشی می باشد. ساخت دیوارهای پیش ساخته بتنی به وسیله قالب های بتنی، بتن ریزی شده و به محل مورد نظر انتقال داده می شود. مونتاژ این گونه دیوارها در محل ساختمان سازی صورت می گیرد. نصب این دیوارها آسان بوده و با سرعت و بدون نیاز به نیروی انسانی زیاد انجام می پذیرد.</a:t>
            </a:r>
            <a:endParaRPr lang="ar-SA" dirty="0">
              <a:cs typeface="B Nazanin" panose="00000400000000000000" pitchFamily="2" charset="-78"/>
            </a:endParaRPr>
          </a:p>
        </p:txBody>
      </p:sp>
    </p:spTree>
    <p:extLst>
      <p:ext uri="{BB962C8B-B14F-4D97-AF65-F5344CB8AC3E}">
        <p14:creationId xmlns:p14="http://schemas.microsoft.com/office/powerpoint/2010/main" val="17641354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cs typeface="B Nazanin" panose="00000400000000000000" pitchFamily="2" charset="-78"/>
              </a:rPr>
              <a:t>دیوار حائل</a:t>
            </a:r>
            <a:endParaRPr lang="fa-IR" b="1" dirty="0">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Low"/>
            <a:r>
              <a:rPr lang="fa-IR" dirty="0">
                <a:cs typeface="B Nazanin" panose="00000400000000000000" pitchFamily="2" charset="-78"/>
              </a:rPr>
              <a:t>دیوار حائل یا دیوار نگهدارنده، دیواری است که خاک را در پشت خود نگه می دارد و باعث جلوگیری از ریزش آن می شود. حالا این </a:t>
            </a:r>
            <a:r>
              <a:rPr lang="fa-IR" b="1" dirty="0">
                <a:cs typeface="B Nazanin" panose="00000400000000000000" pitchFamily="2" charset="-78"/>
              </a:rPr>
              <a:t>دیوار حائل</a:t>
            </a:r>
            <a:r>
              <a:rPr lang="fa-IR" dirty="0">
                <a:cs typeface="B Nazanin" panose="00000400000000000000" pitchFamily="2" charset="-78"/>
              </a:rPr>
              <a:t> و یا </a:t>
            </a:r>
            <a:r>
              <a:rPr lang="fa-IR" b="1" dirty="0">
                <a:cs typeface="B Nazanin" panose="00000400000000000000" pitchFamily="2" charset="-78"/>
              </a:rPr>
              <a:t>سازه نگهبان</a:t>
            </a:r>
            <a:r>
              <a:rPr lang="fa-IR" dirty="0">
                <a:cs typeface="B Nazanin" panose="00000400000000000000" pitchFamily="2" charset="-78"/>
              </a:rPr>
              <a:t> می تواند برای پایدارسازی سازه ی دیگری استفاده شود. این دیوار می تواند از مواد مختلفی ساخته شود برای مثال می توان از ؛ بلوک های بتنی، بتن ریزی، چوب های تصفیه شده، سنگ یا تخته سنگ استفاده کرد.</a:t>
            </a:r>
          </a:p>
          <a:p>
            <a:pPr algn="justLow"/>
            <a:r>
              <a:rPr lang="fa-IR" dirty="0">
                <a:cs typeface="B Nazanin" panose="00000400000000000000" pitchFamily="2" charset="-78"/>
              </a:rPr>
              <a:t>برخی از این مواد طول عمر کوتاهی دارند و برخی هم آسان تر اجرا می شوند اما باید به این نکته توجه شود که همه ی این ها می توانند خاک را حفظ </a:t>
            </a:r>
            <a:r>
              <a:rPr lang="fa-IR" dirty="0" smtClean="0">
                <a:cs typeface="B Nazanin" panose="00000400000000000000" pitchFamily="2" charset="-78"/>
              </a:rPr>
              <a:t>کنند.</a:t>
            </a:r>
            <a:endParaRPr lang="fa-IR" dirty="0">
              <a:cs typeface="B Nazanin" panose="00000400000000000000" pitchFamily="2" charset="-78"/>
            </a:endParaRPr>
          </a:p>
        </p:txBody>
      </p:sp>
    </p:spTree>
    <p:extLst>
      <p:ext uri="{BB962C8B-B14F-4D97-AF65-F5344CB8AC3E}">
        <p14:creationId xmlns:p14="http://schemas.microsoft.com/office/powerpoint/2010/main" val="29085937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74061"/>
            <a:ext cx="8596668" cy="1320800"/>
          </a:xfrm>
        </p:spPr>
        <p:txBody>
          <a:bodyPr/>
          <a:lstStyle/>
          <a:p>
            <a:r>
              <a:rPr lang="fa-IR" b="1" dirty="0" smtClean="0">
                <a:cs typeface="B Nazanin" panose="00000400000000000000" pitchFamily="2" charset="-78"/>
              </a:rPr>
              <a:t>دیوار حائل</a:t>
            </a:r>
            <a:endParaRPr lang="fa-IR" b="1" dirty="0">
              <a:cs typeface="B Nazanin" panose="00000400000000000000" pitchFamily="2" charset="-78"/>
            </a:endParaRPr>
          </a:p>
        </p:txBody>
      </p:sp>
      <p:sp>
        <p:nvSpPr>
          <p:cNvPr id="3" name="Content Placeholder 2"/>
          <p:cNvSpPr>
            <a:spLocks noGrp="1"/>
          </p:cNvSpPr>
          <p:nvPr>
            <p:ph idx="1"/>
          </p:nvPr>
        </p:nvSpPr>
        <p:spPr>
          <a:xfrm>
            <a:off x="935182" y="934461"/>
            <a:ext cx="8608984" cy="3880773"/>
          </a:xfrm>
        </p:spPr>
        <p:txBody>
          <a:bodyPr>
            <a:normAutofit/>
          </a:bodyPr>
          <a:lstStyle/>
          <a:p>
            <a:pPr algn="justLow"/>
            <a:r>
              <a:rPr lang="fa-IR" dirty="0">
                <a:cs typeface="B Nazanin" panose="00000400000000000000" pitchFamily="2" charset="-78"/>
              </a:rPr>
              <a:t>دیوار حائل یا نگهدارنده سازه ای است برای مقاومت در برابر فشار جانبی خاک یا نگه داشتن مواد خاکی، طراحی و ساخته می شود.</a:t>
            </a:r>
          </a:p>
          <a:p>
            <a:pPr algn="justLow"/>
            <a:r>
              <a:rPr lang="fa-IR" dirty="0">
                <a:cs typeface="B Nazanin" panose="00000400000000000000" pitchFamily="2" charset="-78"/>
              </a:rPr>
              <a:t>فشار جانبی می تواند به دلیل پر شدن زمین، فشار مایع، شن، ماسه، و سایر مواد دانه ای در پشت ساختار دیوار حائل باشد.</a:t>
            </a:r>
          </a:p>
          <a:p>
            <a:pPr algn="justLow"/>
            <a:r>
              <a:rPr lang="fa-IR" dirty="0">
                <a:cs typeface="B Nazanin" panose="00000400000000000000" pitchFamily="2" charset="-78"/>
              </a:rPr>
              <a:t>انواع مختلفی از سازه های نگهدارنده دیواری وجود دارد که برای اهداف بیشماری استفاده می شوند.</a:t>
            </a:r>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b="18080"/>
          <a:stretch/>
        </p:blipFill>
        <p:spPr>
          <a:xfrm>
            <a:off x="0" y="2784764"/>
            <a:ext cx="6572570" cy="4073236"/>
          </a:xfrm>
          <a:prstGeom prst="rect">
            <a:avLst/>
          </a:prstGeom>
        </p:spPr>
      </p:pic>
    </p:spTree>
    <p:extLst>
      <p:ext uri="{BB962C8B-B14F-4D97-AF65-F5344CB8AC3E}">
        <p14:creationId xmlns:p14="http://schemas.microsoft.com/office/powerpoint/2010/main" val="6945912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cs typeface="B Nazanin" panose="00000400000000000000" pitchFamily="2" charset="-78"/>
              </a:rPr>
              <a:t>انواع دیوارهای حائل</a:t>
            </a:r>
            <a:endParaRPr lang="fa-IR" b="1" dirty="0">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Low"/>
            <a:r>
              <a:rPr lang="fa-IR" dirty="0">
                <a:cs typeface="B Nazanin" panose="00000400000000000000" pitchFamily="2" charset="-78"/>
              </a:rPr>
              <a:t>۱. دیوار حائل وزنی (</a:t>
            </a:r>
            <a:r>
              <a:rPr lang="en-US" dirty="0">
                <a:cs typeface="B Nazanin" panose="00000400000000000000" pitchFamily="2" charset="-78"/>
              </a:rPr>
              <a:t>Gravity Retaining Wall)</a:t>
            </a:r>
          </a:p>
          <a:p>
            <a:pPr algn="justLow"/>
            <a:r>
              <a:rPr lang="fa-IR" dirty="0">
                <a:cs typeface="B Nazanin" panose="00000400000000000000" pitchFamily="2" charset="-78"/>
              </a:rPr>
              <a:t>۲. دیوار حائل گهواره ای (</a:t>
            </a:r>
            <a:r>
              <a:rPr lang="en-US" dirty="0">
                <a:cs typeface="B Nazanin" panose="00000400000000000000" pitchFamily="2" charset="-78"/>
              </a:rPr>
              <a:t>Crib Retaining Wall)</a:t>
            </a:r>
          </a:p>
          <a:p>
            <a:pPr algn="justLow"/>
            <a:r>
              <a:rPr lang="fa-IR" dirty="0">
                <a:cs typeface="B Nazanin" panose="00000400000000000000" pitchFamily="2" charset="-78"/>
              </a:rPr>
              <a:t>۳. دیوار حائل گابیون (</a:t>
            </a:r>
            <a:r>
              <a:rPr lang="en-US" dirty="0">
                <a:cs typeface="B Nazanin" panose="00000400000000000000" pitchFamily="2" charset="-78"/>
              </a:rPr>
              <a:t>Gabion Retaining Wall)</a:t>
            </a:r>
          </a:p>
          <a:p>
            <a:pPr algn="justLow"/>
            <a:r>
              <a:rPr lang="fa-IR" dirty="0">
                <a:cs typeface="B Nazanin" panose="00000400000000000000" pitchFamily="2" charset="-78"/>
              </a:rPr>
              <a:t>۴. دیوار حائل طره ای (</a:t>
            </a:r>
            <a:r>
              <a:rPr lang="en-US" dirty="0">
                <a:cs typeface="B Nazanin" panose="00000400000000000000" pitchFamily="2" charset="-78"/>
              </a:rPr>
              <a:t>Cantilever Retaining Wall)</a:t>
            </a:r>
          </a:p>
          <a:p>
            <a:pPr algn="justLow"/>
            <a:r>
              <a:rPr lang="fa-IR" dirty="0">
                <a:cs typeface="B Nazanin" panose="00000400000000000000" pitchFamily="2" charset="-78"/>
              </a:rPr>
              <a:t>۵. دیوار حائل طره ای جلوبند دار و پشت بنددار (</a:t>
            </a:r>
            <a:r>
              <a:rPr lang="en-US" dirty="0">
                <a:cs typeface="B Nazanin" panose="00000400000000000000" pitchFamily="2" charset="-78"/>
              </a:rPr>
              <a:t>Counterfort Retaining Wall </a:t>
            </a:r>
            <a:r>
              <a:rPr lang="en-US" dirty="0" err="1">
                <a:cs typeface="B Nazanin" panose="00000400000000000000" pitchFamily="2" charset="-78"/>
              </a:rPr>
              <a:t>Butterssed</a:t>
            </a:r>
            <a:r>
              <a:rPr lang="en-US" dirty="0">
                <a:cs typeface="B Nazanin" panose="00000400000000000000" pitchFamily="2" charset="-78"/>
              </a:rPr>
              <a:t>)</a:t>
            </a:r>
          </a:p>
          <a:p>
            <a:pPr algn="justLow"/>
            <a:r>
              <a:rPr lang="fa-IR" dirty="0">
                <a:cs typeface="B Nazanin" panose="00000400000000000000" pitchFamily="2" charset="-78"/>
              </a:rPr>
              <a:t>۶. دیوارهای حائل سپری مهار شده (</a:t>
            </a:r>
            <a:r>
              <a:rPr lang="en-US" dirty="0">
                <a:cs typeface="B Nazanin" panose="00000400000000000000" pitchFamily="2" charset="-78"/>
              </a:rPr>
              <a:t>Anchored Retaining wall)</a:t>
            </a:r>
          </a:p>
          <a:p>
            <a:pPr algn="justLow"/>
            <a:r>
              <a:rPr lang="fa-IR" dirty="0">
                <a:cs typeface="B Nazanin" panose="00000400000000000000" pitchFamily="2" charset="-78"/>
              </a:rPr>
              <a:t>۷. دیوار حائل سپری (</a:t>
            </a:r>
            <a:r>
              <a:rPr lang="en-US" dirty="0">
                <a:cs typeface="B Nazanin" panose="00000400000000000000" pitchFamily="2" charset="-78"/>
              </a:rPr>
              <a:t>Sheet-pile Retaining wall)</a:t>
            </a:r>
          </a:p>
          <a:p>
            <a:pPr algn="justLow"/>
            <a:r>
              <a:rPr lang="fa-IR" dirty="0">
                <a:cs typeface="B Nazanin" panose="00000400000000000000" pitchFamily="2" charset="-78"/>
              </a:rPr>
              <a:t>۸. دیوارهای حائل میخکوب شده </a:t>
            </a:r>
            <a:r>
              <a:rPr lang="en-US" dirty="0">
                <a:cs typeface="B Nazanin" panose="00000400000000000000" pitchFamily="2" charset="-78"/>
              </a:rPr>
              <a:t>Mechanically Stabilized Earth (MSE) Retaining wall)</a:t>
            </a:r>
          </a:p>
          <a:p>
            <a:pPr algn="justLow"/>
            <a:r>
              <a:rPr lang="fa-IR" dirty="0">
                <a:cs typeface="B Nazanin" panose="00000400000000000000" pitchFamily="2" charset="-78"/>
              </a:rPr>
              <a:t>۹. سیستم های ترکیبی</a:t>
            </a:r>
          </a:p>
        </p:txBody>
      </p:sp>
    </p:spTree>
    <p:extLst>
      <p:ext uri="{BB962C8B-B14F-4D97-AF65-F5344CB8AC3E}">
        <p14:creationId xmlns:p14="http://schemas.microsoft.com/office/powerpoint/2010/main" val="33785698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Low"/>
            <a:r>
              <a:rPr lang="fa-IR" b="1" dirty="0">
                <a:cs typeface="B Nazanin" panose="00000400000000000000" pitchFamily="2" charset="-78"/>
              </a:rPr>
              <a:t>دیوار حائل وزنی </a:t>
            </a:r>
            <a:r>
              <a:rPr lang="en-US" b="1" dirty="0" smtClean="0">
                <a:cs typeface="B Nazanin" panose="00000400000000000000" pitchFamily="2" charset="-78"/>
              </a:rPr>
              <a:t>Gravity </a:t>
            </a:r>
            <a:r>
              <a:rPr lang="en-US" b="1" dirty="0">
                <a:cs typeface="B Nazanin" panose="00000400000000000000" pitchFamily="2" charset="-78"/>
              </a:rPr>
              <a:t>Retaining </a:t>
            </a:r>
            <a:r>
              <a:rPr lang="en-US" b="1" dirty="0" smtClean="0">
                <a:cs typeface="B Nazanin" panose="00000400000000000000" pitchFamily="2" charset="-78"/>
              </a:rPr>
              <a:t>Wall</a:t>
            </a:r>
            <a:endParaRPr lang="en-US" b="1" dirty="0">
              <a:cs typeface="B Nazanin" panose="00000400000000000000" pitchFamily="2" charset="-78"/>
            </a:endParaRPr>
          </a:p>
        </p:txBody>
      </p:sp>
      <p:sp>
        <p:nvSpPr>
          <p:cNvPr id="3" name="Content Placeholder 2"/>
          <p:cNvSpPr>
            <a:spLocks noGrp="1"/>
          </p:cNvSpPr>
          <p:nvPr>
            <p:ph idx="1"/>
          </p:nvPr>
        </p:nvSpPr>
        <p:spPr/>
        <p:txBody>
          <a:bodyPr/>
          <a:lstStyle/>
          <a:p>
            <a:pPr algn="justLow"/>
            <a:r>
              <a:rPr lang="fa-IR" dirty="0">
                <a:cs typeface="B Nazanin" panose="00000400000000000000" pitchFamily="2" charset="-78"/>
              </a:rPr>
              <a:t>دیوار نگهدارنده وزنی، فقط به وزن خود بستگی دارد تا در برابر فشار جانبی خاک و زمین مقاومت کند.</a:t>
            </a:r>
          </a:p>
          <a:p>
            <a:pPr algn="justLow"/>
            <a:r>
              <a:rPr lang="fa-IR" dirty="0">
                <a:cs typeface="B Nazanin" panose="00000400000000000000" pitchFamily="2" charset="-78"/>
              </a:rPr>
              <a:t>معمولا دیوار نگهدارنده وزنی بزرگ است چون برای مقابله با فشار خاک به بار سنگین قابل توجهی نیاز دارد.</a:t>
            </a:r>
          </a:p>
          <a:p>
            <a:pPr algn="justLow"/>
            <a:r>
              <a:rPr lang="fa-IR" dirty="0">
                <a:cs typeface="B Nazanin" panose="00000400000000000000" pitchFamily="2" charset="-78"/>
              </a:rPr>
              <a:t>در هنگام طراحی این نوع ساختار دیوار نگهدارنده نیروهای کشویی، واژگون و تحمل مورد قرار می گیرند.</a:t>
            </a:r>
          </a:p>
          <a:p>
            <a:pPr algn="justLow"/>
            <a:r>
              <a:rPr lang="fa-IR" dirty="0">
                <a:cs typeface="B Nazanin" panose="00000400000000000000" pitchFamily="2" charset="-78"/>
              </a:rPr>
              <a:t>می توان از مواد مختلفی از جمله بتن(معمولا بدون عناصر مسلح کننده مانند میلگرد) ، آجر، مصالح بنایی، بلوک های حجیمبتنی، سنگ و تخته سنگ آن را ساخت.</a:t>
            </a:r>
          </a:p>
          <a:p>
            <a:pPr algn="justLow"/>
            <a:r>
              <a:rPr lang="fa-IR" dirty="0">
                <a:cs typeface="B Nazanin" panose="00000400000000000000" pitchFamily="2" charset="-78"/>
              </a:rPr>
              <a:t>از نظر ارتفاع تا ۳ متر اقتصادی است.</a:t>
            </a:r>
          </a:p>
          <a:p>
            <a:pPr algn="justLow"/>
            <a:r>
              <a:rPr lang="fa-IR" dirty="0">
                <a:cs typeface="B Nazanin" panose="00000400000000000000" pitchFamily="2" charset="-78"/>
              </a:rPr>
              <a:t>دیوار حائل گهواره ای، گابیون، مخزنی، از نوع دیوارهای حائل وزنی می باشند.</a:t>
            </a:r>
          </a:p>
        </p:txBody>
      </p:sp>
    </p:spTree>
    <p:extLst>
      <p:ext uri="{BB962C8B-B14F-4D97-AF65-F5344CB8AC3E}">
        <p14:creationId xmlns:p14="http://schemas.microsoft.com/office/powerpoint/2010/main" val="15387840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Low"/>
            <a:r>
              <a:rPr lang="fa-IR" b="1" dirty="0">
                <a:cs typeface="B Nazanin" panose="00000400000000000000" pitchFamily="2" charset="-78"/>
              </a:rPr>
              <a:t>دیوار حائل وزنی </a:t>
            </a:r>
            <a:r>
              <a:rPr lang="en-US" b="1" dirty="0" smtClean="0">
                <a:cs typeface="B Nazanin" panose="00000400000000000000" pitchFamily="2" charset="-78"/>
              </a:rPr>
              <a:t>Gravity </a:t>
            </a:r>
            <a:r>
              <a:rPr lang="en-US" b="1" dirty="0">
                <a:cs typeface="B Nazanin" panose="00000400000000000000" pitchFamily="2" charset="-78"/>
              </a:rPr>
              <a:t>Retaining </a:t>
            </a:r>
            <a:r>
              <a:rPr lang="en-US" b="1" dirty="0" smtClean="0">
                <a:cs typeface="B Nazanin" panose="00000400000000000000" pitchFamily="2" charset="-78"/>
              </a:rPr>
              <a:t>Wall</a:t>
            </a:r>
            <a:endParaRPr lang="en-US" b="1" dirty="0">
              <a:cs typeface="B Nazanin" panose="00000400000000000000" pitchFamily="2" charset="-78"/>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14874" y="1930399"/>
            <a:ext cx="4905703" cy="4324927"/>
          </a:xfrm>
          <a:prstGeom prst="rect">
            <a:avLst/>
          </a:prstGeom>
        </p:spPr>
      </p:pic>
    </p:spTree>
    <p:extLst>
      <p:ext uri="{BB962C8B-B14F-4D97-AF65-F5344CB8AC3E}">
        <p14:creationId xmlns:p14="http://schemas.microsoft.com/office/powerpoint/2010/main" val="25869076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Low"/>
            <a:r>
              <a:rPr lang="fa-IR" b="1" dirty="0">
                <a:cs typeface="B Nazanin" panose="00000400000000000000" pitchFamily="2" charset="-78"/>
              </a:rPr>
              <a:t>دیوار حائل وزنی </a:t>
            </a:r>
            <a:r>
              <a:rPr lang="en-US" b="1" dirty="0" smtClean="0">
                <a:cs typeface="B Nazanin" panose="00000400000000000000" pitchFamily="2" charset="-78"/>
              </a:rPr>
              <a:t>Gravity </a:t>
            </a:r>
            <a:r>
              <a:rPr lang="en-US" b="1" dirty="0">
                <a:cs typeface="B Nazanin" panose="00000400000000000000" pitchFamily="2" charset="-78"/>
              </a:rPr>
              <a:t>Retaining </a:t>
            </a:r>
            <a:r>
              <a:rPr lang="en-US" b="1" dirty="0" smtClean="0">
                <a:cs typeface="B Nazanin" panose="00000400000000000000" pitchFamily="2" charset="-78"/>
              </a:rPr>
              <a:t>Wall</a:t>
            </a:r>
            <a:endParaRPr lang="en-US" b="1" dirty="0">
              <a:cs typeface="B Nazanin" panose="00000400000000000000" pitchFamily="2" charset="-78"/>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58778" y="1930400"/>
            <a:ext cx="7551412" cy="3389745"/>
          </a:xfrm>
          <a:prstGeom prst="rect">
            <a:avLst/>
          </a:prstGeom>
        </p:spPr>
      </p:pic>
    </p:spTree>
    <p:extLst>
      <p:ext uri="{BB962C8B-B14F-4D97-AF65-F5344CB8AC3E}">
        <p14:creationId xmlns:p14="http://schemas.microsoft.com/office/powerpoint/2010/main" val="3874000897"/>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114</TotalTime>
  <Words>1471</Words>
  <Application>Microsoft Office PowerPoint</Application>
  <PresentationFormat>Widescreen</PresentationFormat>
  <Paragraphs>93</Paragraphs>
  <Slides>28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Arial</vt:lpstr>
      <vt:lpstr>B Nazanin</vt:lpstr>
      <vt:lpstr>Tahoma</vt:lpstr>
      <vt:lpstr>Trebuchet MS</vt:lpstr>
      <vt:lpstr>Wingdings 3</vt:lpstr>
      <vt:lpstr>Facet</vt:lpstr>
      <vt:lpstr>شناسایی دیوارها ( انواع دیوار باربر و غیر باربر )</vt:lpstr>
      <vt:lpstr>انواع دیوارها</vt:lpstr>
      <vt:lpstr>دیوار باربر</vt:lpstr>
      <vt:lpstr>دیوار حائل</vt:lpstr>
      <vt:lpstr>دیوار حائل</vt:lpstr>
      <vt:lpstr>انواع دیوارهای حائل</vt:lpstr>
      <vt:lpstr>دیوار حائل وزنی Gravity Retaining Wall</vt:lpstr>
      <vt:lpstr>دیوار حائل وزنی Gravity Retaining Wall</vt:lpstr>
      <vt:lpstr>دیوار حائل وزنی Gravity Retaining Wall</vt:lpstr>
      <vt:lpstr>دیوار حائل وزنی Gravity Retaining Wall</vt:lpstr>
      <vt:lpstr>دیوار حائل گهواره ای Crib Retaining Wall</vt:lpstr>
      <vt:lpstr>دیوار حائل گابیون Gabion Retaining Wall</vt:lpstr>
      <vt:lpstr>دیوار حائل طره ای Cantilever Retaining Wall</vt:lpstr>
      <vt:lpstr>دیوار حائل طره ای Cantilever Retaining Wall</vt:lpstr>
      <vt:lpstr>دیوار حائل طره ای Cantilever Retaining Wall</vt:lpstr>
      <vt:lpstr>دیوار حائل طره ای جلوبند دار و پشت بند دار Counterfort Retaining Wall Butterssed</vt:lpstr>
      <vt:lpstr>دیوار حائل طره ای جلوبند دار و پشت بند دار Counterfort Retaining Wall Butterssed</vt:lpstr>
      <vt:lpstr> دیوارهای حائل سپری مهار شده Anchored Sheet-pile Retaining wall</vt:lpstr>
      <vt:lpstr> دیوارهای حائل سپری مهار شده Anchored Sheet-pile Retaining wall</vt:lpstr>
      <vt:lpstr> دیوارهای حائل سپری مهار شده Anchored Sheet-pile Retaining wall</vt:lpstr>
      <vt:lpstr>دیوار حائل سپری Sheet-pile Retaining wall</vt:lpstr>
      <vt:lpstr>دیوار حائل سپری Sheet-pile Retaining wall</vt:lpstr>
      <vt:lpstr>دیوار حائل سپری Sheet-pile Retaining wall</vt:lpstr>
      <vt:lpstr>دیوار حائل سپری Sheet-pile Retaining wall</vt:lpstr>
      <vt:lpstr> دیوارهای حائل میخکوب شده Mechanically Stabilized Earth (MSE) Retaining wall</vt:lpstr>
      <vt:lpstr> دیوارهای حائل میخکوب شده Mechanically Stabilized Earth (MSE) Retaining wall</vt:lpstr>
      <vt:lpstr> دیوارهای حائل میخکوب شده Mechanically Stabilized Earth (MSE) Retaining wall</vt:lpstr>
      <vt:lpstr>سیستم های ترکیبی</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بارهای وارد بر ساختمان</dc:title>
  <dc:creator>my system</dc:creator>
  <cp:lastModifiedBy>my system</cp:lastModifiedBy>
  <cp:revision>12</cp:revision>
  <dcterms:created xsi:type="dcterms:W3CDTF">2020-04-01T12:24:26Z</dcterms:created>
  <dcterms:modified xsi:type="dcterms:W3CDTF">2020-04-01T14:20:43Z</dcterms:modified>
</cp:coreProperties>
</file>