
<file path=[Content_Types].xml><?xml version="1.0" encoding="utf-8"?>
<Types xmlns="http://schemas.openxmlformats.org/package/2006/content-types">
  <Default Extension="png" ContentType="image/png"/>
  <Default Extension="wma" ContentType="audio/x-ms-wma"/>
  <Default Extension="jpeg" ContentType="image/jpeg"/>
  <Default Extension="rels" ContentType="application/vnd.openxmlformats-package.relationships+xml"/>
  <Default Extension="xml" ContentType="application/xml"/>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711" r:id="rId1"/>
  </p:sldMasterIdLst>
  <p:sldIdLst>
    <p:sldId id="274" r:id="rId2"/>
    <p:sldId id="256" r:id="rId3"/>
    <p:sldId id="273" r:id="rId4"/>
    <p:sldId id="276" r:id="rId5"/>
    <p:sldId id="275" r:id="rId6"/>
    <p:sldId id="277" r:id="rId7"/>
    <p:sldId id="257" r:id="rId8"/>
    <p:sldId id="259" r:id="rId9"/>
    <p:sldId id="261" r:id="rId10"/>
    <p:sldId id="262" r:id="rId11"/>
    <p:sldId id="263" r:id="rId12"/>
    <p:sldId id="278" r:id="rId13"/>
    <p:sldId id="279" r:id="rId14"/>
    <p:sldId id="280" r:id="rId15"/>
    <p:sldId id="281" r:id="rId16"/>
    <p:sldId id="282" r:id="rId17"/>
    <p:sldId id="283" r:id="rId18"/>
    <p:sldId id="284" r:id="rId19"/>
    <p:sldId id="285" r:id="rId20"/>
  </p:sldIdLst>
  <p:sldSz cx="12192000" cy="6858000"/>
  <p:notesSz cx="6858000" cy="9144000"/>
  <p:defaultText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5000" autoAdjust="0"/>
    <p:restoredTop sz="94660"/>
  </p:normalViewPr>
  <p:slideViewPr>
    <p:cSldViewPr snapToGrid="0">
      <p:cViewPr varScale="1">
        <p:scale>
          <a:sx n="74" d="100"/>
          <a:sy n="74" d="100"/>
        </p:scale>
        <p:origin x="57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lumMod val="50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50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rot="10800000">
              <a:off x="0" y="0"/>
              <a:ext cx="842596" cy="5666154"/>
            </a:xfrm>
            <a:prstGeom prst="triangle">
              <a:avLst>
                <a:gd name="adj" fmla="val 100000"/>
              </a:avLst>
            </a:pr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lumMod val="75000"/>
                  </a:schemeClr>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8A5F4377-F719-4891-845D-DE5815E48D9E}" type="datetimeFigureOut">
              <a:rPr lang="fa-IR" smtClean="0"/>
              <a:t>22/08/1441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E69865BE-B685-42E3-820C-B6ABF3361C1F}" type="slidenum">
              <a:rPr lang="fa-IR" smtClean="0"/>
              <a:t>‹#›</a:t>
            </a:fld>
            <a:endParaRPr lang="fa-IR"/>
          </a:p>
        </p:txBody>
      </p:sp>
    </p:spTree>
    <p:extLst>
      <p:ext uri="{BB962C8B-B14F-4D97-AF65-F5344CB8AC3E}">
        <p14:creationId xmlns:p14="http://schemas.microsoft.com/office/powerpoint/2010/main" val="14977100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A5F4377-F719-4891-845D-DE5815E48D9E}" type="datetimeFigureOut">
              <a:rPr lang="fa-IR" smtClean="0"/>
              <a:t>22/08/1441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E69865BE-B685-42E3-820C-B6ABF3361C1F}" type="slidenum">
              <a:rPr lang="fa-IR" smtClean="0"/>
              <a:t>‹#›</a:t>
            </a:fld>
            <a:endParaRPr lang="fa-IR"/>
          </a:p>
        </p:txBody>
      </p:sp>
    </p:spTree>
    <p:extLst>
      <p:ext uri="{BB962C8B-B14F-4D97-AF65-F5344CB8AC3E}">
        <p14:creationId xmlns:p14="http://schemas.microsoft.com/office/powerpoint/2010/main" val="5978729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A5F4377-F719-4891-845D-DE5815E48D9E}" type="datetimeFigureOut">
              <a:rPr lang="fa-IR" smtClean="0"/>
              <a:t>22/08/1441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E69865BE-B685-42E3-820C-B6ABF3361C1F}" type="slidenum">
              <a:rPr lang="fa-IR" smtClean="0"/>
              <a:t>‹#›</a:t>
            </a:fld>
            <a:endParaRPr lang="fa-IR"/>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0130659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A5F4377-F719-4891-845D-DE5815E48D9E}" type="datetimeFigureOut">
              <a:rPr lang="fa-IR" smtClean="0"/>
              <a:t>22/08/1441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E69865BE-B685-42E3-820C-B6ABF3361C1F}" type="slidenum">
              <a:rPr lang="fa-IR" smtClean="0"/>
              <a:t>‹#›</a:t>
            </a:fld>
            <a:endParaRPr lang="fa-IR"/>
          </a:p>
        </p:txBody>
      </p:sp>
    </p:spTree>
    <p:extLst>
      <p:ext uri="{BB962C8B-B14F-4D97-AF65-F5344CB8AC3E}">
        <p14:creationId xmlns:p14="http://schemas.microsoft.com/office/powerpoint/2010/main" val="6891808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A5F4377-F719-4891-845D-DE5815E48D9E}" type="datetimeFigureOut">
              <a:rPr lang="fa-IR" smtClean="0"/>
              <a:t>22/08/1441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E69865BE-B685-42E3-820C-B6ABF3361C1F}" type="slidenum">
              <a:rPr lang="fa-IR" smtClean="0"/>
              <a:t>‹#›</a:t>
            </a:fld>
            <a:endParaRPr lang="fa-IR"/>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837992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A5F4377-F719-4891-845D-DE5815E48D9E}" type="datetimeFigureOut">
              <a:rPr lang="fa-IR" smtClean="0"/>
              <a:t>22/08/1441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E69865BE-B685-42E3-820C-B6ABF3361C1F}" type="slidenum">
              <a:rPr lang="fa-IR" smtClean="0"/>
              <a:t>‹#›</a:t>
            </a:fld>
            <a:endParaRPr lang="fa-IR"/>
          </a:p>
        </p:txBody>
      </p:sp>
    </p:spTree>
    <p:extLst>
      <p:ext uri="{BB962C8B-B14F-4D97-AF65-F5344CB8AC3E}">
        <p14:creationId xmlns:p14="http://schemas.microsoft.com/office/powerpoint/2010/main" val="37036619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A5F4377-F719-4891-845D-DE5815E48D9E}" type="datetimeFigureOut">
              <a:rPr lang="fa-IR" smtClean="0"/>
              <a:t>22/08/1441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E69865BE-B685-42E3-820C-B6ABF3361C1F}" type="slidenum">
              <a:rPr lang="fa-IR" smtClean="0"/>
              <a:t>‹#›</a:t>
            </a:fld>
            <a:endParaRPr lang="fa-IR"/>
          </a:p>
        </p:txBody>
      </p:sp>
    </p:spTree>
    <p:extLst>
      <p:ext uri="{BB962C8B-B14F-4D97-AF65-F5344CB8AC3E}">
        <p14:creationId xmlns:p14="http://schemas.microsoft.com/office/powerpoint/2010/main" val="1685540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A5F4377-F719-4891-845D-DE5815E48D9E}" type="datetimeFigureOut">
              <a:rPr lang="fa-IR" smtClean="0"/>
              <a:t>22/08/1441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E69865BE-B685-42E3-820C-B6ABF3361C1F}" type="slidenum">
              <a:rPr lang="fa-IR" smtClean="0"/>
              <a:t>‹#›</a:t>
            </a:fld>
            <a:endParaRPr lang="fa-IR"/>
          </a:p>
        </p:txBody>
      </p:sp>
    </p:spTree>
    <p:extLst>
      <p:ext uri="{BB962C8B-B14F-4D97-AF65-F5344CB8AC3E}">
        <p14:creationId xmlns:p14="http://schemas.microsoft.com/office/powerpoint/2010/main" val="33314313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A5F4377-F719-4891-845D-DE5815E48D9E}" type="datetimeFigureOut">
              <a:rPr lang="fa-IR" smtClean="0"/>
              <a:t>22/08/1441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E69865BE-B685-42E3-820C-B6ABF3361C1F}" type="slidenum">
              <a:rPr lang="fa-IR" smtClean="0"/>
              <a:t>‹#›</a:t>
            </a:fld>
            <a:endParaRPr lang="fa-IR"/>
          </a:p>
        </p:txBody>
      </p:sp>
    </p:spTree>
    <p:extLst>
      <p:ext uri="{BB962C8B-B14F-4D97-AF65-F5344CB8AC3E}">
        <p14:creationId xmlns:p14="http://schemas.microsoft.com/office/powerpoint/2010/main" val="32498501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A5F4377-F719-4891-845D-DE5815E48D9E}" type="datetimeFigureOut">
              <a:rPr lang="fa-IR" smtClean="0"/>
              <a:t>22/08/1441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E69865BE-B685-42E3-820C-B6ABF3361C1F}" type="slidenum">
              <a:rPr lang="fa-IR" smtClean="0"/>
              <a:t>‹#›</a:t>
            </a:fld>
            <a:endParaRPr lang="fa-IR"/>
          </a:p>
        </p:txBody>
      </p:sp>
    </p:spTree>
    <p:extLst>
      <p:ext uri="{BB962C8B-B14F-4D97-AF65-F5344CB8AC3E}">
        <p14:creationId xmlns:p14="http://schemas.microsoft.com/office/powerpoint/2010/main" val="5328792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8A5F4377-F719-4891-845D-DE5815E48D9E}" type="datetimeFigureOut">
              <a:rPr lang="fa-IR" smtClean="0"/>
              <a:t>22/08/1441</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E69865BE-B685-42E3-820C-B6ABF3361C1F}" type="slidenum">
              <a:rPr lang="fa-IR" smtClean="0"/>
              <a:t>‹#›</a:t>
            </a:fld>
            <a:endParaRPr lang="fa-IR"/>
          </a:p>
        </p:txBody>
      </p:sp>
    </p:spTree>
    <p:extLst>
      <p:ext uri="{BB962C8B-B14F-4D97-AF65-F5344CB8AC3E}">
        <p14:creationId xmlns:p14="http://schemas.microsoft.com/office/powerpoint/2010/main" val="11839484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8A5F4377-F719-4891-845D-DE5815E48D9E}" type="datetimeFigureOut">
              <a:rPr lang="fa-IR" smtClean="0"/>
              <a:t>22/08/1441</a:t>
            </a:fld>
            <a:endParaRPr lang="fa-IR"/>
          </a:p>
        </p:txBody>
      </p:sp>
      <p:sp>
        <p:nvSpPr>
          <p:cNvPr id="8" name="Footer Placeholder 7"/>
          <p:cNvSpPr>
            <a:spLocks noGrp="1"/>
          </p:cNvSpPr>
          <p:nvPr>
            <p:ph type="ftr" sz="quarter" idx="11"/>
          </p:nvPr>
        </p:nvSpPr>
        <p:spPr/>
        <p:txBody>
          <a:bodyPr/>
          <a:lstStyle/>
          <a:p>
            <a:endParaRPr lang="fa-IR"/>
          </a:p>
        </p:txBody>
      </p:sp>
      <p:sp>
        <p:nvSpPr>
          <p:cNvPr id="9" name="Slide Number Placeholder 8"/>
          <p:cNvSpPr>
            <a:spLocks noGrp="1"/>
          </p:cNvSpPr>
          <p:nvPr>
            <p:ph type="sldNum" sz="quarter" idx="12"/>
          </p:nvPr>
        </p:nvSpPr>
        <p:spPr/>
        <p:txBody>
          <a:bodyPr/>
          <a:lstStyle/>
          <a:p>
            <a:fld id="{E69865BE-B685-42E3-820C-B6ABF3361C1F}" type="slidenum">
              <a:rPr lang="fa-IR" smtClean="0"/>
              <a:t>‹#›</a:t>
            </a:fld>
            <a:endParaRPr lang="fa-IR"/>
          </a:p>
        </p:txBody>
      </p:sp>
    </p:spTree>
    <p:extLst>
      <p:ext uri="{BB962C8B-B14F-4D97-AF65-F5344CB8AC3E}">
        <p14:creationId xmlns:p14="http://schemas.microsoft.com/office/powerpoint/2010/main" val="42432267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8A5F4377-F719-4891-845D-DE5815E48D9E}" type="datetimeFigureOut">
              <a:rPr lang="fa-IR" smtClean="0"/>
              <a:t>22/08/1441</a:t>
            </a:fld>
            <a:endParaRPr lang="fa-IR"/>
          </a:p>
        </p:txBody>
      </p:sp>
      <p:sp>
        <p:nvSpPr>
          <p:cNvPr id="4" name="Footer Placeholder 3"/>
          <p:cNvSpPr>
            <a:spLocks noGrp="1"/>
          </p:cNvSpPr>
          <p:nvPr>
            <p:ph type="ftr" sz="quarter" idx="11"/>
          </p:nvPr>
        </p:nvSpPr>
        <p:spPr/>
        <p:txBody>
          <a:bodyPr/>
          <a:lstStyle/>
          <a:p>
            <a:endParaRPr lang="fa-IR"/>
          </a:p>
        </p:txBody>
      </p:sp>
      <p:sp>
        <p:nvSpPr>
          <p:cNvPr id="5" name="Slide Number Placeholder 4"/>
          <p:cNvSpPr>
            <a:spLocks noGrp="1"/>
          </p:cNvSpPr>
          <p:nvPr>
            <p:ph type="sldNum" sz="quarter" idx="12"/>
          </p:nvPr>
        </p:nvSpPr>
        <p:spPr/>
        <p:txBody>
          <a:bodyPr/>
          <a:lstStyle/>
          <a:p>
            <a:fld id="{E69865BE-B685-42E3-820C-B6ABF3361C1F}" type="slidenum">
              <a:rPr lang="fa-IR" smtClean="0"/>
              <a:t>‹#›</a:t>
            </a:fld>
            <a:endParaRPr lang="fa-IR"/>
          </a:p>
        </p:txBody>
      </p:sp>
    </p:spTree>
    <p:extLst>
      <p:ext uri="{BB962C8B-B14F-4D97-AF65-F5344CB8AC3E}">
        <p14:creationId xmlns:p14="http://schemas.microsoft.com/office/powerpoint/2010/main" val="19978552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A5F4377-F719-4891-845D-DE5815E48D9E}" type="datetimeFigureOut">
              <a:rPr lang="fa-IR" smtClean="0"/>
              <a:t>22/08/1441</a:t>
            </a:fld>
            <a:endParaRPr lang="fa-IR"/>
          </a:p>
        </p:txBody>
      </p:sp>
      <p:sp>
        <p:nvSpPr>
          <p:cNvPr id="3" name="Footer Placeholder 2"/>
          <p:cNvSpPr>
            <a:spLocks noGrp="1"/>
          </p:cNvSpPr>
          <p:nvPr>
            <p:ph type="ftr" sz="quarter" idx="11"/>
          </p:nvPr>
        </p:nvSpPr>
        <p:spPr/>
        <p:txBody>
          <a:bodyPr/>
          <a:lstStyle/>
          <a:p>
            <a:endParaRPr lang="fa-IR"/>
          </a:p>
        </p:txBody>
      </p:sp>
      <p:sp>
        <p:nvSpPr>
          <p:cNvPr id="4" name="Slide Number Placeholder 3"/>
          <p:cNvSpPr>
            <a:spLocks noGrp="1"/>
          </p:cNvSpPr>
          <p:nvPr>
            <p:ph type="sldNum" sz="quarter" idx="12"/>
          </p:nvPr>
        </p:nvSpPr>
        <p:spPr/>
        <p:txBody>
          <a:bodyPr/>
          <a:lstStyle/>
          <a:p>
            <a:fld id="{E69865BE-B685-42E3-820C-B6ABF3361C1F}" type="slidenum">
              <a:rPr lang="fa-IR" smtClean="0"/>
              <a:t>‹#›</a:t>
            </a:fld>
            <a:endParaRPr lang="fa-IR"/>
          </a:p>
        </p:txBody>
      </p:sp>
    </p:spTree>
    <p:extLst>
      <p:ext uri="{BB962C8B-B14F-4D97-AF65-F5344CB8AC3E}">
        <p14:creationId xmlns:p14="http://schemas.microsoft.com/office/powerpoint/2010/main" val="28876132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A5F4377-F719-4891-845D-DE5815E48D9E}" type="datetimeFigureOut">
              <a:rPr lang="fa-IR" smtClean="0"/>
              <a:t>22/08/1441</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E69865BE-B685-42E3-820C-B6ABF3361C1F}" type="slidenum">
              <a:rPr lang="fa-IR" smtClean="0"/>
              <a:t>‹#›</a:t>
            </a:fld>
            <a:endParaRPr lang="fa-IR"/>
          </a:p>
        </p:txBody>
      </p:sp>
    </p:spTree>
    <p:extLst>
      <p:ext uri="{BB962C8B-B14F-4D97-AF65-F5344CB8AC3E}">
        <p14:creationId xmlns:p14="http://schemas.microsoft.com/office/powerpoint/2010/main" val="13810683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A5F4377-F719-4891-845D-DE5815E48D9E}" type="datetimeFigureOut">
              <a:rPr lang="fa-IR" smtClean="0"/>
              <a:t>22/08/1441</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E69865BE-B685-42E3-820C-B6ABF3361C1F}" type="slidenum">
              <a:rPr lang="fa-IR" smtClean="0"/>
              <a:t>‹#›</a:t>
            </a:fld>
            <a:endParaRPr lang="fa-IR"/>
          </a:p>
        </p:txBody>
      </p:sp>
    </p:spTree>
    <p:extLst>
      <p:ext uri="{BB962C8B-B14F-4D97-AF65-F5344CB8AC3E}">
        <p14:creationId xmlns:p14="http://schemas.microsoft.com/office/powerpoint/2010/main" val="5122480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29" name="Group 28"/>
          <p:cNvGrpSpPr/>
          <p:nvPr/>
        </p:nvGrpSpPr>
        <p:grpSpPr>
          <a:xfrm>
            <a:off x="0" y="-8467"/>
            <a:ext cx="12192000" cy="6866467"/>
            <a:chOff x="0" y="-8467"/>
            <a:chExt cx="12192000" cy="6866467"/>
          </a:xfrm>
        </p:grpSpPr>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lumMod val="50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50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0" y="4013200"/>
              <a:ext cx="448733" cy="2844800"/>
            </a:xfrm>
            <a:prstGeom prst="triangle">
              <a:avLst>
                <a:gd name="adj" fmla="val 0"/>
              </a:avLst>
            </a:pr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8A5F4377-F719-4891-845D-DE5815E48D9E}" type="datetimeFigureOut">
              <a:rPr lang="fa-IR" smtClean="0"/>
              <a:t>22/08/1441</a:t>
            </a:fld>
            <a:endParaRPr lang="fa-IR"/>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fa-IR"/>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lumMod val="75000"/>
                  </a:schemeClr>
                </a:solidFill>
              </a:defRPr>
            </a:lvl1pPr>
          </a:lstStyle>
          <a:p>
            <a:fld id="{E69865BE-B685-42E3-820C-B6ABF3361C1F}" type="slidenum">
              <a:rPr lang="fa-IR" smtClean="0"/>
              <a:t>‹#›</a:t>
            </a:fld>
            <a:endParaRPr lang="fa-IR"/>
          </a:p>
        </p:txBody>
      </p:sp>
    </p:spTree>
    <p:extLst>
      <p:ext uri="{BB962C8B-B14F-4D97-AF65-F5344CB8AC3E}">
        <p14:creationId xmlns:p14="http://schemas.microsoft.com/office/powerpoint/2010/main" val="782607152"/>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 id="2147483724" r:id="rId13"/>
    <p:sldLayoutId id="2147483725" r:id="rId14"/>
    <p:sldLayoutId id="2147483726" r:id="rId15"/>
    <p:sldLayoutId id="2147483727" r:id="rId16"/>
  </p:sldLayoutIdLst>
  <p:txStyles>
    <p:titleStyle>
      <a:lvl1pPr algn="l" defTabSz="457200" rtl="1" eaLnBrk="1" latinLnBrk="0" hangingPunct="1">
        <a:spcBef>
          <a:spcPct val="0"/>
        </a:spcBef>
        <a:buNone/>
        <a:defRPr sz="3600" kern="1200">
          <a:solidFill>
            <a:schemeClr val="accent1">
              <a:lumMod val="75000"/>
            </a:schemeClr>
          </a:solidFill>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p:titleStyle>
    <p:bodyStyle>
      <a:lvl1pPr marL="342900" indent="-342900" algn="r" defTabSz="457200" rtl="1" eaLnBrk="1" latinLnBrk="0" hangingPunct="1">
        <a:spcBef>
          <a:spcPts val="1000"/>
        </a:spcBef>
        <a:spcAft>
          <a:spcPts val="0"/>
        </a:spcAft>
        <a:buClr>
          <a:schemeClr val="accent1">
            <a:lumMod val="75000"/>
          </a:schemeClr>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r" defTabSz="457200" rtl="1" eaLnBrk="1" latinLnBrk="0" hangingPunct="1">
        <a:spcBef>
          <a:spcPts val="1000"/>
        </a:spcBef>
        <a:spcAft>
          <a:spcPts val="0"/>
        </a:spcAft>
        <a:buClr>
          <a:schemeClr val="accent1">
            <a:lumMod val="75000"/>
          </a:schemeClr>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r" defTabSz="457200" rtl="1" eaLnBrk="1" latinLnBrk="0" hangingPunct="1">
        <a:spcBef>
          <a:spcPts val="1000"/>
        </a:spcBef>
        <a:spcAft>
          <a:spcPts val="0"/>
        </a:spcAft>
        <a:buClr>
          <a:schemeClr val="accent1">
            <a:lumMod val="75000"/>
          </a:schemeClr>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r" defTabSz="457200" rtl="1"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r" defTabSz="457200" rtl="1"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r" defTabSz="457200" rtl="1"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r" defTabSz="457200" rtl="1"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r" defTabSz="457200" rtl="1"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r" defTabSz="457200" rtl="1"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r" defTabSz="457200" rtl="1" eaLnBrk="1" latinLnBrk="0" hangingPunct="1">
        <a:defRPr sz="1800" kern="1200">
          <a:solidFill>
            <a:schemeClr val="tx1"/>
          </a:solidFill>
          <a:latin typeface="+mn-lt"/>
          <a:ea typeface="+mn-ea"/>
          <a:cs typeface="+mn-cs"/>
        </a:defRPr>
      </a:lvl1pPr>
      <a:lvl2pPr marL="457200" algn="r" defTabSz="457200" rtl="1" eaLnBrk="1" latinLnBrk="0" hangingPunct="1">
        <a:defRPr sz="1800" kern="1200">
          <a:solidFill>
            <a:schemeClr val="tx1"/>
          </a:solidFill>
          <a:latin typeface="+mn-lt"/>
          <a:ea typeface="+mn-ea"/>
          <a:cs typeface="+mn-cs"/>
        </a:defRPr>
      </a:lvl2pPr>
      <a:lvl3pPr marL="914400" algn="r" defTabSz="457200" rtl="1" eaLnBrk="1" latinLnBrk="0" hangingPunct="1">
        <a:defRPr sz="1800" kern="1200">
          <a:solidFill>
            <a:schemeClr val="tx1"/>
          </a:solidFill>
          <a:latin typeface="+mn-lt"/>
          <a:ea typeface="+mn-ea"/>
          <a:cs typeface="+mn-cs"/>
        </a:defRPr>
      </a:lvl3pPr>
      <a:lvl4pPr marL="1371600" algn="r" defTabSz="457200" rtl="1" eaLnBrk="1" latinLnBrk="0" hangingPunct="1">
        <a:defRPr sz="1800" kern="1200">
          <a:solidFill>
            <a:schemeClr val="tx1"/>
          </a:solidFill>
          <a:latin typeface="+mn-lt"/>
          <a:ea typeface="+mn-ea"/>
          <a:cs typeface="+mn-cs"/>
        </a:defRPr>
      </a:lvl4pPr>
      <a:lvl5pPr marL="1828800" algn="r" defTabSz="457200" rtl="1" eaLnBrk="1" latinLnBrk="0" hangingPunct="1">
        <a:defRPr sz="1800" kern="1200">
          <a:solidFill>
            <a:schemeClr val="tx1"/>
          </a:solidFill>
          <a:latin typeface="+mn-lt"/>
          <a:ea typeface="+mn-ea"/>
          <a:cs typeface="+mn-cs"/>
        </a:defRPr>
      </a:lvl5pPr>
      <a:lvl6pPr marL="2286000" algn="r" defTabSz="457200" rtl="1" eaLnBrk="1" latinLnBrk="0" hangingPunct="1">
        <a:defRPr sz="1800" kern="1200">
          <a:solidFill>
            <a:schemeClr val="tx1"/>
          </a:solidFill>
          <a:latin typeface="+mn-lt"/>
          <a:ea typeface="+mn-ea"/>
          <a:cs typeface="+mn-cs"/>
        </a:defRPr>
      </a:lvl6pPr>
      <a:lvl7pPr marL="2743200" algn="r" defTabSz="457200" rtl="1" eaLnBrk="1" latinLnBrk="0" hangingPunct="1">
        <a:defRPr sz="1800" kern="1200">
          <a:solidFill>
            <a:schemeClr val="tx1"/>
          </a:solidFill>
          <a:latin typeface="+mn-lt"/>
          <a:ea typeface="+mn-ea"/>
          <a:cs typeface="+mn-cs"/>
        </a:defRPr>
      </a:lvl7pPr>
      <a:lvl8pPr marL="3200400" algn="r" defTabSz="457200" rtl="1" eaLnBrk="1" latinLnBrk="0" hangingPunct="1">
        <a:defRPr sz="1800" kern="1200">
          <a:solidFill>
            <a:schemeClr val="tx1"/>
          </a:solidFill>
          <a:latin typeface="+mn-lt"/>
          <a:ea typeface="+mn-ea"/>
          <a:cs typeface="+mn-cs"/>
        </a:defRPr>
      </a:lvl8pPr>
      <a:lvl9pPr marL="3657600" algn="r" defTabSz="4572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media" Target="../media/media2.wma"/><Relationship Id="rId7" Type="http://schemas.openxmlformats.org/officeDocument/2006/relationships/image" Target="../media/image2.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png"/><Relationship Id="rId5" Type="http://schemas.openxmlformats.org/officeDocument/2006/relationships/slideLayout" Target="../slideLayouts/slideLayout1.xml"/><Relationship Id="rId4" Type="http://schemas.openxmlformats.org/officeDocument/2006/relationships/audio" Target="../media/media2.wma"/></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wma"/><Relationship Id="rId1" Type="http://schemas.microsoft.com/office/2007/relationships/media" Target="../media/media11.wma"/><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wma"/><Relationship Id="rId1" Type="http://schemas.microsoft.com/office/2007/relationships/media" Target="../media/media12.wma"/><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wma"/><Relationship Id="rId1" Type="http://schemas.microsoft.com/office/2007/relationships/media" Target="../media/media13.wma"/><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wma"/><Relationship Id="rId1" Type="http://schemas.microsoft.com/office/2007/relationships/media" Target="../media/media14.wma"/><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wma"/><Relationship Id="rId1" Type="http://schemas.microsoft.com/office/2007/relationships/media" Target="../media/media15.wma"/><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wma"/><Relationship Id="rId1" Type="http://schemas.microsoft.com/office/2007/relationships/media" Target="../media/media16.wma"/><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wma"/><Relationship Id="rId1" Type="http://schemas.microsoft.com/office/2007/relationships/media" Target="../media/media17.wma"/><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wma"/><Relationship Id="rId1" Type="http://schemas.microsoft.com/office/2007/relationships/media" Target="../media/media18.wma"/><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wma"/><Relationship Id="rId1" Type="http://schemas.microsoft.com/office/2007/relationships/media" Target="../media/media19.wma"/><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wma"/><Relationship Id="rId1" Type="http://schemas.microsoft.com/office/2007/relationships/media" Target="../media/media20.wma"/><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wma"/><Relationship Id="rId1" Type="http://schemas.microsoft.com/office/2007/relationships/media" Target="../media/media3.wma"/><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wma"/><Relationship Id="rId1" Type="http://schemas.microsoft.com/office/2007/relationships/media" Target="../media/media4.wma"/><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wma"/><Relationship Id="rId1" Type="http://schemas.microsoft.com/office/2007/relationships/media" Target="../media/media5.wma"/><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2.png"/><Relationship Id="rId2" Type="http://schemas.openxmlformats.org/officeDocument/2006/relationships/audio" Target="../media/media6.wma"/><Relationship Id="rId1" Type="http://schemas.microsoft.com/office/2007/relationships/media" Target="../media/media6.wma"/><Relationship Id="rId6" Type="http://schemas.openxmlformats.org/officeDocument/2006/relationships/image" Target="../media/image5.jpg"/><Relationship Id="rId5" Type="http://schemas.openxmlformats.org/officeDocument/2006/relationships/image" Target="../media/image4.jpg"/><Relationship Id="rId4" Type="http://schemas.openxmlformats.org/officeDocument/2006/relationships/image" Target="../media/image3.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wma"/><Relationship Id="rId1" Type="http://schemas.microsoft.com/office/2007/relationships/media" Target="../media/media7.wma"/><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wma"/><Relationship Id="rId1" Type="http://schemas.microsoft.com/office/2007/relationships/media" Target="../media/media8.wma"/><Relationship Id="rId5" Type="http://schemas.openxmlformats.org/officeDocument/2006/relationships/image" Target="../media/image2.png"/><Relationship Id="rId4" Type="http://schemas.openxmlformats.org/officeDocument/2006/relationships/hyperlink" Target="https://www.tazeen.ir/%D8%A2%D9%85%D9%88%D8%B2%D8%B4-%D8%B3%D8%A7%D8%AE%D8%AA-%D8%B2%DB%8C%D8%B1-%D9%84%DB%8C%D9%88%D8%A7%D9%86%DB%8C-%D8%B1%D9%86%DA%AF%DB%8C/" TargetMode="Externa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wma"/><Relationship Id="rId1" Type="http://schemas.microsoft.com/office/2007/relationships/media" Target="../media/media9.wma"/><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wma"/><Relationship Id="rId1" Type="http://schemas.microsoft.com/office/2007/relationships/media" Target="../media/media10.wma"/><Relationship Id="rId5" Type="http://schemas.openxmlformats.org/officeDocument/2006/relationships/image" Target="../media/image2.png"/><Relationship Id="rId4" Type="http://schemas.openxmlformats.org/officeDocument/2006/relationships/image" Target="../media/image6.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WhatsApp Video 2020-04-08 at 6.07.29 P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65088"/>
            <a:ext cx="12192000" cy="6727825"/>
          </a:xfrm>
          <a:prstGeom prst="rect">
            <a:avLst/>
          </a:prstGeom>
        </p:spPr>
      </p:pic>
      <p:pic>
        <p:nvPicPr>
          <p:cNvPr id="2" name="Audio 1">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394930168"/>
      </p:ext>
    </p:extLst>
  </p:cSld>
  <p:clrMapOvr>
    <a:masterClrMapping/>
  </p:clrMapOvr>
  <mc:AlternateContent xmlns:mc="http://schemas.openxmlformats.org/markup-compatibility/2006">
    <mc:Choice xmlns:p14="http://schemas.microsoft.com/office/powerpoint/2010/main" Requires="p14">
      <p:transition spd="slow" p14:dur="2000" advTm="25147"/>
    </mc:Choice>
    <mc:Fallback>
      <p:transition spd="slow" advTm="251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audio isNarration="1">
              <p:cMediaNode vol="80000" showWhenStopped="0">
                <p:cTn id="13"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4698" objId="5"/>
        <p14:stopEvt time="13039" objId="5"/>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a-IR" b="1" dirty="0">
                <a:cs typeface="B Nazanin" panose="00000400000000000000" pitchFamily="2" charset="-78"/>
              </a:rPr>
              <a:t>مصرف چوب در بناهای دوره قاجار و معاصر</a:t>
            </a:r>
            <a:r>
              <a:rPr lang="fa-IR" b="1" dirty="0"/>
              <a:t/>
            </a:r>
            <a:br>
              <a:rPr lang="fa-IR" b="1" dirty="0"/>
            </a:br>
            <a:r>
              <a:rPr lang="fa-IR" b="1" dirty="0"/>
              <a:t> </a:t>
            </a:r>
          </a:p>
        </p:txBody>
      </p:sp>
      <p:sp>
        <p:nvSpPr>
          <p:cNvPr id="3" name="Content Placeholder 2"/>
          <p:cNvSpPr>
            <a:spLocks noGrp="1"/>
          </p:cNvSpPr>
          <p:nvPr>
            <p:ph idx="1"/>
          </p:nvPr>
        </p:nvSpPr>
        <p:spPr>
          <a:xfrm>
            <a:off x="677334" y="1619676"/>
            <a:ext cx="8596668" cy="3880773"/>
          </a:xfrm>
        </p:spPr>
        <p:txBody>
          <a:bodyPr>
            <a:normAutofit fontScale="92500" lnSpcReduction="10000"/>
          </a:bodyPr>
          <a:lstStyle/>
          <a:p>
            <a:pPr algn="justLow" fontAlgn="base"/>
            <a:r>
              <a:rPr lang="fa-IR" dirty="0">
                <a:cs typeface="B Nazanin" panose="00000400000000000000" pitchFamily="2" charset="-78"/>
              </a:rPr>
              <a:t>در دوران قاجاریه ساختمان در شکلهای کلاه فرنگی و طره‌های پیش آمده زیبا مانند عمارت باغ ارم در شیراز, شمس‌العماره و کاخ گلستان و سلطنت آباد در تهران و بسیاری از بناهای دیگر چوب به شکل خاصی در آنها به کار رفته است. به طور کلی از چوب و فراورده‌های آن در بناهای صد سال اخیر به عنوان مصالحی موثر در ستون‌های چوبی، پوشش‌های سقف‌های دوجداره خارجی و توفال سازی، همچنین در ساختن درهای ارسی و پنجره‌های ظریف با کارهای هنری مختلف استفاده گوناگون شده است.</a:t>
            </a:r>
          </a:p>
          <a:p>
            <a:pPr algn="justLow" fontAlgn="base"/>
            <a:r>
              <a:rPr lang="fa-IR" dirty="0">
                <a:cs typeface="B Nazanin" panose="00000400000000000000" pitchFamily="2" charset="-78"/>
              </a:rPr>
              <a:t>در سالیان گذشته و همچنین در روزگار اخیر از وجود چوبهای مقاوم جهت کلافبندی ساختمان‌های چوبی در شمال ایران، چه در حالت سنتی و چه در کیفیت و کاربرد روشهای امروزی به ویژه در شیروانی سازی‌های گوناگون نهایت استفاده می‌شود.</a:t>
            </a:r>
          </a:p>
          <a:p>
            <a:pPr algn="justLow" fontAlgn="base"/>
            <a:r>
              <a:rPr lang="fa-IR" dirty="0">
                <a:cs typeface="B Nazanin" panose="00000400000000000000" pitchFamily="2" charset="-78"/>
              </a:rPr>
              <a:t>از وجود چوب و فراورده‌های آن در ساختمان‌های جنگلی و موسسات جنگلبانی و اسکلت کلبه‌های روستایی و ساختمان‌های مسکونی چوبی محدود و انبارهای آنها، همچنین انبارهای وسیع کشاورزی و برخی از سالنهای دامداری و مرغداری و سالنهای وسیع ورزشگاهها و آموزشگاهها و درمانگاه‌ها و مواردی دیگر بسته به نوع آب و هوا ساخته می‌شود.</a:t>
            </a:r>
          </a:p>
          <a:p>
            <a:pPr algn="justLow" fontAlgn="base"/>
            <a:r>
              <a:rPr lang="fa-IR" dirty="0">
                <a:cs typeface="B Nazanin" panose="00000400000000000000" pitchFamily="2" charset="-78"/>
              </a:rPr>
              <a:t>امروزه از چوب برای ازاره سازی، کف سازی‌های پارکت، قاب سازی‌های سقف و دکورسازیها و کابینت‌های چوبی و بخصوص درهای چوبی با روکش‌های زیبا بهره کافی گرفته می‌شود. همچنین از وجود چوب برای ساختن دیوارهای جدا کننده و در مجموع انواع قالب بندی‌های کفراژ جهت کارهای بتونی و انواع داربستهای باربر و مقاوم استفاده می‌شود و به طور کلی پس از سنگ، آجر، گچ و آهک، چوب نیز یکی از مصالح بسیار موثر در امر ساختمان سازی می‌باشد.</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261348730"/>
      </p:ext>
    </p:extLst>
  </p:cSld>
  <p:clrMapOvr>
    <a:masterClrMapping/>
  </p:clrMapOvr>
  <mc:AlternateContent xmlns:mc="http://schemas.openxmlformats.org/markup-compatibility/2006">
    <mc:Choice xmlns:p14="http://schemas.microsoft.com/office/powerpoint/2010/main" Requires="p14">
      <p:transition spd="slow" p14:dur="2000" advTm="138313"/>
    </mc:Choice>
    <mc:Fallback>
      <p:transition spd="slow" advTm="1383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b="1" cap="all" dirty="0" smtClean="0">
                <a:cs typeface="B Nazanin" panose="00000400000000000000" pitchFamily="2" charset="-78"/>
              </a:rPr>
              <a:t>خصوصیات فیزیکی</a:t>
            </a:r>
            <a:endParaRPr lang="fa-IR" b="1" cap="all" dirty="0">
              <a:cs typeface="B Nazanin" panose="00000400000000000000" pitchFamily="2" charset="-78"/>
            </a:endParaRPr>
          </a:p>
        </p:txBody>
      </p:sp>
      <p:sp>
        <p:nvSpPr>
          <p:cNvPr id="3" name="Content Placeholder 2"/>
          <p:cNvSpPr>
            <a:spLocks noGrp="1"/>
          </p:cNvSpPr>
          <p:nvPr>
            <p:ph idx="1"/>
          </p:nvPr>
        </p:nvSpPr>
        <p:spPr/>
        <p:txBody>
          <a:bodyPr>
            <a:normAutofit/>
          </a:bodyPr>
          <a:lstStyle/>
          <a:p>
            <a:pPr algn="justLow"/>
            <a:r>
              <a:rPr lang="fa-IR" dirty="0" smtClean="0">
                <a:cs typeface="B Nazanin" panose="00000400000000000000" pitchFamily="2" charset="-78"/>
              </a:rPr>
              <a:t>وزن </a:t>
            </a:r>
            <a:r>
              <a:rPr lang="fa-IR" dirty="0">
                <a:cs typeface="B Nazanin" panose="00000400000000000000" pitchFamily="2" charset="-78"/>
              </a:rPr>
              <a:t>مخصوص: نسبت وزن به حجم بستگی به </a:t>
            </a:r>
            <a:r>
              <a:rPr lang="fa-IR">
                <a:cs typeface="B Nazanin" panose="00000400000000000000" pitchFamily="2" charset="-78"/>
              </a:rPr>
              <a:t>رطوبت </a:t>
            </a:r>
            <a:r>
              <a:rPr lang="fa-IR" smtClean="0">
                <a:cs typeface="B Nazanin" panose="00000400000000000000" pitchFamily="2" charset="-78"/>
              </a:rPr>
              <a:t>دارد </a:t>
            </a:r>
            <a:r>
              <a:rPr lang="fa-IR" dirty="0">
                <a:cs typeface="B Nazanin" panose="00000400000000000000" pitchFamily="2" charset="-78"/>
              </a:rPr>
              <a:t>اما به طور کلی در چوب سنگینی با لختی رابطه مستقیم دارد یعنی هر جا که مایل باشید از چوب محکمی استفاده کنید مجبورید از چوب سخت بهره برداری </a:t>
            </a:r>
            <a:r>
              <a:rPr lang="fa-IR" dirty="0" smtClean="0">
                <a:cs typeface="B Nazanin" panose="00000400000000000000" pitchFamily="2" charset="-78"/>
              </a:rPr>
              <a:t>کنید</a:t>
            </a:r>
          </a:p>
          <a:p>
            <a:pPr algn="justLow"/>
            <a:r>
              <a:rPr lang="fa-IR" dirty="0" smtClean="0">
                <a:cs typeface="B Nazanin" panose="00000400000000000000" pitchFamily="2" charset="-78"/>
              </a:rPr>
              <a:t>رنگ </a:t>
            </a:r>
            <a:r>
              <a:rPr lang="fa-IR" dirty="0">
                <a:cs typeface="B Nazanin" panose="00000400000000000000" pitchFamily="2" charset="-78"/>
              </a:rPr>
              <a:t>چوب: دوام چوب ها با تیرگی آنها رابطه مستقیم دارد همچنین درون چوب از بیرون آن تیره تر و لایه هایی تشکیل شده در چوب بهاره روشن تر از چوب تابستانه است رنگ چند چوب مهم عبارتند از:</a:t>
            </a:r>
            <a:br>
              <a:rPr lang="fa-IR" dirty="0">
                <a:cs typeface="B Nazanin" panose="00000400000000000000" pitchFamily="2" charset="-78"/>
              </a:rPr>
            </a:br>
            <a:r>
              <a:rPr lang="fa-IR" dirty="0">
                <a:cs typeface="B Nazanin" panose="00000400000000000000" pitchFamily="2" charset="-78"/>
              </a:rPr>
              <a:t>تبریزی (سفید)، صنوبر (کرم)، شمشاد (زرد لیموئی)، اوکالیپتوس (قهوه ای مایل به قرمز)، گردو (خاکستری مایل به قهوه ای تیره)، آبنوس (سیاه</a:t>
            </a:r>
            <a:r>
              <a:rPr lang="fa-IR" dirty="0" smtClean="0">
                <a:cs typeface="B Nazanin" panose="00000400000000000000" pitchFamily="2" charset="-78"/>
              </a:rPr>
              <a:t>).</a:t>
            </a:r>
          </a:p>
          <a:p>
            <a:pPr algn="justLow"/>
            <a:r>
              <a:rPr lang="fa-IR" dirty="0" smtClean="0">
                <a:cs typeface="B Nazanin" panose="00000400000000000000" pitchFamily="2" charset="-78"/>
              </a:rPr>
              <a:t>مقاومت </a:t>
            </a:r>
            <a:r>
              <a:rPr lang="fa-IR" dirty="0">
                <a:cs typeface="B Nazanin" panose="00000400000000000000" pitchFamily="2" charset="-78"/>
              </a:rPr>
              <a:t>و هدایت الکتریکی و حرارتی چوب: باید بدانیم چوب ها از عایق های مناسب حرارتی و الکتریکی می باشند و در کاربرد بسیاری از آنها مربوط به خاصیت چوب می باشند؛ مانند: دسته سیخ کباب، کتری، ساختمان سازی از آنها استفاده می کنند. </a:t>
            </a:r>
            <a:endParaRPr lang="fa-IR" dirty="0" smtClean="0">
              <a:cs typeface="B Nazanin" panose="00000400000000000000" pitchFamily="2" charset="-78"/>
            </a:endParaRPr>
          </a:p>
          <a:p>
            <a:pPr algn="justLow"/>
            <a:r>
              <a:rPr lang="fa-IR" dirty="0" smtClean="0">
                <a:cs typeface="B Nazanin" panose="00000400000000000000" pitchFamily="2" charset="-78"/>
              </a:rPr>
              <a:t>خاصیت </a:t>
            </a:r>
            <a:r>
              <a:rPr lang="fa-IR" dirty="0">
                <a:cs typeface="B Nazanin" panose="00000400000000000000" pitchFamily="2" charset="-78"/>
              </a:rPr>
              <a:t>دیگر آنها خاصیت آکو ستیک است، گچ هم بعد از چوب دارای این خاصیت است و همین پارچه و ساتن و پرده های مخملی و شانه تخم مرغ هم جاذب صوت هستند.</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769577498"/>
      </p:ext>
    </p:extLst>
  </p:cSld>
  <p:clrMapOvr>
    <a:masterClrMapping/>
  </p:clrMapOvr>
  <mc:AlternateContent xmlns:mc="http://schemas.openxmlformats.org/markup-compatibility/2006">
    <mc:Choice xmlns:p14="http://schemas.microsoft.com/office/powerpoint/2010/main" Requires="p14">
      <p:transition spd="slow" p14:dur="2000" advTm="108558"/>
    </mc:Choice>
    <mc:Fallback>
      <p:transition spd="slow" advTm="1085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b="1" cap="all" dirty="0" smtClean="0">
                <a:cs typeface="B Nazanin" panose="00000400000000000000" pitchFamily="2" charset="-78"/>
              </a:rPr>
              <a:t>خواص مکانیکی چوب ها</a:t>
            </a:r>
            <a:endParaRPr lang="fa-IR" b="1" cap="all" dirty="0">
              <a:cs typeface="B Nazanin" panose="00000400000000000000" pitchFamily="2" charset="-78"/>
            </a:endParaRPr>
          </a:p>
        </p:txBody>
      </p:sp>
      <p:sp>
        <p:nvSpPr>
          <p:cNvPr id="3" name="Content Placeholder 2"/>
          <p:cNvSpPr>
            <a:spLocks noGrp="1"/>
          </p:cNvSpPr>
          <p:nvPr>
            <p:ph idx="1"/>
          </p:nvPr>
        </p:nvSpPr>
        <p:spPr/>
        <p:txBody>
          <a:bodyPr>
            <a:normAutofit/>
          </a:bodyPr>
          <a:lstStyle/>
          <a:p>
            <a:pPr algn="justLow"/>
            <a:r>
              <a:rPr lang="fa-IR" dirty="0" smtClean="0">
                <a:cs typeface="B Nazanin" panose="00000400000000000000" pitchFamily="2" charset="-78"/>
              </a:rPr>
              <a:t>سختی </a:t>
            </a:r>
            <a:r>
              <a:rPr lang="fa-IR" dirty="0">
                <a:cs typeface="B Nazanin" panose="00000400000000000000" pitchFamily="2" charset="-78"/>
              </a:rPr>
              <a:t>چوب: میزان مقاومت چوب در برابر نفوذ یک جسم. سفتی و سختی دو امر متمایز است. (سفتی یعنی مقاومت در برابر گسیختگی و شکست) باید بدانیم میزان سختی چوب با وزن مخصوص آن رابطه مستقیم و با افزایش رطوبت رابطه معکوس دارد و میزان سختی چوب عامل بسیار مهم می باشد همچنین میزان رطوبت</a:t>
            </a:r>
            <a:r>
              <a:rPr lang="fa-IR" dirty="0" smtClean="0">
                <a:cs typeface="B Nazanin" panose="00000400000000000000" pitchFamily="2" charset="-78"/>
              </a:rPr>
              <a:t>.</a:t>
            </a:r>
          </a:p>
          <a:p>
            <a:pPr algn="justLow"/>
            <a:r>
              <a:rPr lang="fa-IR" dirty="0" smtClean="0">
                <a:cs typeface="B Nazanin" panose="00000400000000000000" pitchFamily="2" charset="-78"/>
              </a:rPr>
              <a:t>مقاومت </a:t>
            </a:r>
            <a:r>
              <a:rPr lang="fa-IR" dirty="0">
                <a:cs typeface="B Nazanin" panose="00000400000000000000" pitchFamily="2" charset="-78"/>
              </a:rPr>
              <a:t>خمشی: استفاده از چوب ها در ساخت سقف منازل، تیغه های برقی، پل ها و… می گردد </a:t>
            </a:r>
            <a:endParaRPr lang="fa-IR" dirty="0" smtClean="0">
              <a:cs typeface="B Nazanin" panose="00000400000000000000" pitchFamily="2" charset="-78"/>
            </a:endParaRPr>
          </a:p>
          <a:p>
            <a:pPr algn="justLow"/>
            <a:r>
              <a:rPr lang="fa-IR" dirty="0" smtClean="0">
                <a:cs typeface="B Nazanin" panose="00000400000000000000" pitchFamily="2" charset="-78"/>
              </a:rPr>
              <a:t> </a:t>
            </a:r>
            <a:r>
              <a:rPr lang="fa-IR" dirty="0">
                <a:cs typeface="B Nazanin" panose="00000400000000000000" pitchFamily="2" charset="-78"/>
              </a:rPr>
              <a:t>آخرین پارامتر مکانیکی تحمل در برابر کشش و فشار است.</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602883963"/>
      </p:ext>
    </p:extLst>
  </p:cSld>
  <p:clrMapOvr>
    <a:masterClrMapping/>
  </p:clrMapOvr>
  <mc:AlternateContent xmlns:mc="http://schemas.openxmlformats.org/markup-compatibility/2006">
    <mc:Choice xmlns:p14="http://schemas.microsoft.com/office/powerpoint/2010/main" Requires="p14">
      <p:transition spd="slow" p14:dur="2000" advTm="58654"/>
    </mc:Choice>
    <mc:Fallback>
      <p:transition spd="slow" advTm="586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b="1" cap="all" dirty="0" smtClean="0">
                <a:cs typeface="B Nazanin" panose="00000400000000000000" pitchFamily="2" charset="-78"/>
              </a:rPr>
              <a:t>تاثیر رطوبت در چوب</a:t>
            </a:r>
            <a:endParaRPr lang="fa-IR" b="1" cap="all" dirty="0">
              <a:cs typeface="B Nazanin" panose="00000400000000000000" pitchFamily="2" charset="-78"/>
            </a:endParaRPr>
          </a:p>
        </p:txBody>
      </p:sp>
      <p:sp>
        <p:nvSpPr>
          <p:cNvPr id="3" name="Content Placeholder 2"/>
          <p:cNvSpPr>
            <a:spLocks noGrp="1"/>
          </p:cNvSpPr>
          <p:nvPr>
            <p:ph idx="1"/>
          </p:nvPr>
        </p:nvSpPr>
        <p:spPr/>
        <p:txBody>
          <a:bodyPr>
            <a:normAutofit/>
          </a:bodyPr>
          <a:lstStyle/>
          <a:p>
            <a:pPr marL="0" indent="0" algn="justLow">
              <a:buNone/>
            </a:pPr>
            <a:r>
              <a:rPr lang="fa-IR" dirty="0">
                <a:cs typeface="B Nazanin" panose="00000400000000000000" pitchFamily="2" charset="-78"/>
              </a:rPr>
              <a:t>سه نوع رطوبت داریم</a:t>
            </a:r>
            <a:r>
              <a:rPr lang="fa-IR" dirty="0" smtClean="0">
                <a:cs typeface="B Nazanin" panose="00000400000000000000" pitchFamily="2" charset="-78"/>
              </a:rPr>
              <a:t>:</a:t>
            </a:r>
          </a:p>
          <a:p>
            <a:pPr algn="justLow"/>
            <a:r>
              <a:rPr lang="fa-IR" dirty="0" smtClean="0">
                <a:cs typeface="B Nazanin" panose="00000400000000000000" pitchFamily="2" charset="-78"/>
              </a:rPr>
              <a:t> </a:t>
            </a:r>
            <a:r>
              <a:rPr lang="fa-IR" dirty="0">
                <a:cs typeface="B Nazanin" panose="00000400000000000000" pitchFamily="2" charset="-78"/>
              </a:rPr>
              <a:t>آب بنیادی: که در ساختار مولکولی چوب است</a:t>
            </a:r>
            <a:r>
              <a:rPr lang="fa-IR" dirty="0" smtClean="0">
                <a:cs typeface="B Nazanin" panose="00000400000000000000" pitchFamily="2" charset="-78"/>
              </a:rPr>
              <a:t>.</a:t>
            </a:r>
          </a:p>
          <a:p>
            <a:pPr algn="justLow"/>
            <a:r>
              <a:rPr lang="fa-IR" dirty="0" smtClean="0">
                <a:cs typeface="B Nazanin" panose="00000400000000000000" pitchFamily="2" charset="-78"/>
              </a:rPr>
              <a:t> </a:t>
            </a:r>
            <a:r>
              <a:rPr lang="fa-IR" dirty="0">
                <a:cs typeface="B Nazanin" panose="00000400000000000000" pitchFamily="2" charset="-78"/>
              </a:rPr>
              <a:t>آب آغشتگی: صفر درصد تا ۳۰% است، از مهم ترین رطوبت ها در چوب</a:t>
            </a:r>
            <a:r>
              <a:rPr lang="fa-IR" dirty="0" smtClean="0">
                <a:cs typeface="B Nazanin" panose="00000400000000000000" pitchFamily="2" charset="-78"/>
              </a:rPr>
              <a:t>.</a:t>
            </a:r>
          </a:p>
          <a:p>
            <a:pPr algn="justLow"/>
            <a:r>
              <a:rPr lang="fa-IR" dirty="0" smtClean="0">
                <a:cs typeface="B Nazanin" panose="00000400000000000000" pitchFamily="2" charset="-78"/>
              </a:rPr>
              <a:t> </a:t>
            </a:r>
            <a:r>
              <a:rPr lang="fa-IR" dirty="0">
                <a:cs typeface="B Nazanin" panose="00000400000000000000" pitchFamily="2" charset="-78"/>
              </a:rPr>
              <a:t>آب آزاد: ۳۰% تا حداکثر ۲۰۰% می باشد یعنی هر چوب کاملا خشک تا ۲ برابر وزن خودش آب جذب می کند</a:t>
            </a:r>
            <a:r>
              <a:rPr lang="fa-IR" dirty="0" smtClean="0">
                <a:cs typeface="B Nazanin" panose="00000400000000000000" pitchFamily="2" charset="-78"/>
              </a:rPr>
              <a:t>.</a:t>
            </a:r>
          </a:p>
          <a:p>
            <a:pPr marL="0" indent="0" algn="justLow">
              <a:buNone/>
            </a:pPr>
            <a:r>
              <a:rPr lang="fa-IR" dirty="0" smtClean="0">
                <a:cs typeface="B Nazanin" panose="00000400000000000000" pitchFamily="2" charset="-78"/>
              </a:rPr>
              <a:t> </a:t>
            </a:r>
            <a:r>
              <a:rPr lang="fa-IR" dirty="0">
                <a:cs typeface="B Nazanin" panose="00000400000000000000" pitchFamily="2" charset="-78"/>
              </a:rPr>
              <a:t>بنابر این چوب به عنوان ماده ای متخلخل و اسفنجی با محیط خود در تبادل رطوبتی است. (اگر رطوبت بیشتری داشته باشد پس می دهد و اگر از محیط خشکتر باشد رطوبت را جذب می کند)</a:t>
            </a:r>
            <a:br>
              <a:rPr lang="fa-IR" dirty="0">
                <a:cs typeface="B Nazanin" panose="00000400000000000000" pitchFamily="2" charset="-78"/>
              </a:rPr>
            </a:br>
            <a:r>
              <a:rPr lang="fa-IR" dirty="0">
                <a:cs typeface="B Nazanin" panose="00000400000000000000" pitchFamily="2" charset="-78"/>
              </a:rPr>
              <a:t>یکی از مهم ترین گرفتاری های صنعت چوب جلوگیری از این تبادل رطوبتی است. زیرا موجب دفرم شدن و کج شدن محصولات چوبی می باشد. چنانچه چوبی آب خود را از دست بدهد به نام هم کشیدگی و چنانچه رطوبت را جذب کند به آن واکشیدگی معرفی می </a:t>
            </a:r>
            <a:r>
              <a:rPr lang="fa-IR" dirty="0" smtClean="0">
                <a:cs typeface="B Nazanin" panose="00000400000000000000" pitchFamily="2" charset="-78"/>
              </a:rPr>
              <a:t>شود.</a:t>
            </a:r>
            <a:endParaRPr lang="fa-IR" dirty="0">
              <a:cs typeface="B Nazanin" panose="00000400000000000000" pitchFamily="2" charset="-78"/>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291284846"/>
      </p:ext>
    </p:extLst>
  </p:cSld>
  <p:clrMapOvr>
    <a:masterClrMapping/>
  </p:clrMapOvr>
  <mc:AlternateContent xmlns:mc="http://schemas.openxmlformats.org/markup-compatibility/2006">
    <mc:Choice xmlns:p14="http://schemas.microsoft.com/office/powerpoint/2010/main" Requires="p14">
      <p:transition spd="slow" p14:dur="2000" advTm="91930"/>
    </mc:Choice>
    <mc:Fallback>
      <p:transition spd="slow" advTm="919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b="1" cap="all" dirty="0" smtClean="0">
                <a:cs typeface="B Nazanin" panose="00000400000000000000" pitchFamily="2" charset="-78"/>
              </a:rPr>
              <a:t>محاسن چوب</a:t>
            </a:r>
            <a:endParaRPr lang="fa-IR" b="1" cap="all" dirty="0">
              <a:cs typeface="B Nazanin" panose="00000400000000000000" pitchFamily="2" charset="-78"/>
            </a:endParaRPr>
          </a:p>
        </p:txBody>
      </p:sp>
      <p:sp>
        <p:nvSpPr>
          <p:cNvPr id="3" name="Content Placeholder 2"/>
          <p:cNvSpPr>
            <a:spLocks noGrp="1"/>
          </p:cNvSpPr>
          <p:nvPr>
            <p:ph idx="1"/>
          </p:nvPr>
        </p:nvSpPr>
        <p:spPr/>
        <p:txBody>
          <a:bodyPr>
            <a:normAutofit/>
          </a:bodyPr>
          <a:lstStyle/>
          <a:p>
            <a:pPr algn="justLow"/>
            <a:r>
              <a:rPr lang="fa-IR" dirty="0" smtClean="0">
                <a:cs typeface="B Nazanin" panose="00000400000000000000" pitchFamily="2" charset="-78"/>
              </a:rPr>
              <a:t>عایق </a:t>
            </a:r>
            <a:r>
              <a:rPr lang="fa-IR" dirty="0">
                <a:cs typeface="B Nazanin" panose="00000400000000000000" pitchFamily="2" charset="-78"/>
              </a:rPr>
              <a:t>حرارتی و برودتی </a:t>
            </a:r>
            <a:r>
              <a:rPr lang="fa-IR" dirty="0" smtClean="0">
                <a:cs typeface="B Nazanin" panose="00000400000000000000" pitchFamily="2" charset="-78"/>
              </a:rPr>
              <a:t>است.</a:t>
            </a:r>
          </a:p>
          <a:p>
            <a:pPr algn="justLow"/>
            <a:r>
              <a:rPr lang="fa-IR" dirty="0" smtClean="0">
                <a:cs typeface="B Nazanin" panose="00000400000000000000" pitchFamily="2" charset="-78"/>
              </a:rPr>
              <a:t>مقاومت </a:t>
            </a:r>
            <a:r>
              <a:rPr lang="fa-IR" dirty="0">
                <a:cs typeface="B Nazanin" panose="00000400000000000000" pitchFamily="2" charset="-78"/>
              </a:rPr>
              <a:t>مکانیکی نسبتا خوب و خاصیت ارتجاعی واقع در ضربه</a:t>
            </a:r>
            <a:r>
              <a:rPr lang="fa-IR" dirty="0" smtClean="0">
                <a:cs typeface="B Nazanin" panose="00000400000000000000" pitchFamily="2" charset="-78"/>
              </a:rPr>
              <a:t>.</a:t>
            </a:r>
          </a:p>
          <a:p>
            <a:pPr algn="justLow"/>
            <a:r>
              <a:rPr lang="fa-IR" dirty="0" smtClean="0">
                <a:cs typeface="B Nazanin" panose="00000400000000000000" pitchFamily="2" charset="-78"/>
              </a:rPr>
              <a:t> </a:t>
            </a:r>
            <a:r>
              <a:rPr lang="fa-IR" dirty="0">
                <a:cs typeface="B Nazanin" panose="00000400000000000000" pitchFamily="2" charset="-78"/>
              </a:rPr>
              <a:t>قابلیت پرداخت سطحی، رنگ پذیری، کنده کاری و برش</a:t>
            </a:r>
            <a:r>
              <a:rPr lang="fa-IR" dirty="0" smtClean="0">
                <a:cs typeface="B Nazanin" panose="00000400000000000000" pitchFamily="2" charset="-78"/>
              </a:rPr>
              <a:t>.</a:t>
            </a:r>
          </a:p>
          <a:p>
            <a:pPr algn="justLow"/>
            <a:r>
              <a:rPr lang="fa-IR" dirty="0" smtClean="0">
                <a:cs typeface="B Nazanin" panose="00000400000000000000" pitchFamily="2" charset="-78"/>
              </a:rPr>
              <a:t> </a:t>
            </a:r>
            <a:r>
              <a:rPr lang="fa-IR" dirty="0">
                <a:cs typeface="B Nazanin" panose="00000400000000000000" pitchFamily="2" charset="-78"/>
              </a:rPr>
              <a:t>امکان تصحیح خواص (مواد ضد حریق، ضد رطوبت و ضد قارچ</a:t>
            </a:r>
            <a:r>
              <a:rPr lang="fa-IR" dirty="0" smtClean="0">
                <a:cs typeface="B Nazanin" panose="00000400000000000000" pitchFamily="2" charset="-78"/>
              </a:rPr>
              <a:t>).</a:t>
            </a:r>
          </a:p>
          <a:p>
            <a:pPr algn="justLow"/>
            <a:r>
              <a:rPr lang="fa-IR" dirty="0" smtClean="0">
                <a:cs typeface="B Nazanin" panose="00000400000000000000" pitchFamily="2" charset="-78"/>
              </a:rPr>
              <a:t> </a:t>
            </a:r>
            <a:r>
              <a:rPr lang="fa-IR" dirty="0">
                <a:cs typeface="B Nazanin" panose="00000400000000000000" pitchFamily="2" charset="-78"/>
              </a:rPr>
              <a:t>ارزانی، دردسترس بودن و سهولت ساخت</a:t>
            </a:r>
            <a:r>
              <a:rPr lang="fa-IR" dirty="0" smtClean="0">
                <a:cs typeface="B Nazanin" panose="00000400000000000000" pitchFamily="2" charset="-78"/>
              </a:rPr>
              <a:t>.</a:t>
            </a:r>
          </a:p>
          <a:p>
            <a:pPr algn="justLow"/>
            <a:r>
              <a:rPr lang="fa-IR" dirty="0" smtClean="0">
                <a:cs typeface="B Nazanin" panose="00000400000000000000" pitchFamily="2" charset="-78"/>
              </a:rPr>
              <a:t> </a:t>
            </a:r>
            <a:r>
              <a:rPr lang="fa-IR" dirty="0">
                <a:cs typeface="B Nazanin" panose="00000400000000000000" pitchFamily="2" charset="-78"/>
              </a:rPr>
              <a:t>تجدید پذیری مجدد درخت بعد از برش</a:t>
            </a:r>
            <a:r>
              <a:rPr lang="fa-IR" dirty="0" smtClean="0">
                <a:cs typeface="B Nazanin" panose="00000400000000000000" pitchFamily="2" charset="-78"/>
              </a:rPr>
              <a:t>.</a:t>
            </a:r>
          </a:p>
          <a:p>
            <a:pPr algn="justLow"/>
            <a:r>
              <a:rPr lang="fa-IR" dirty="0" smtClean="0">
                <a:cs typeface="B Nazanin" panose="00000400000000000000" pitchFamily="2" charset="-78"/>
              </a:rPr>
              <a:t> </a:t>
            </a:r>
            <a:r>
              <a:rPr lang="fa-IR" dirty="0">
                <a:cs typeface="B Nazanin" panose="00000400000000000000" pitchFamily="2" charset="-78"/>
              </a:rPr>
              <a:t>عدم آلودگی محیط و یا برگشت مجدد به محیط (طبیعت</a:t>
            </a:r>
            <a:r>
              <a:rPr lang="fa-IR" dirty="0" smtClean="0">
                <a:cs typeface="B Nazanin" panose="00000400000000000000" pitchFamily="2" charset="-78"/>
              </a:rPr>
              <a:t>).</a:t>
            </a:r>
          </a:p>
          <a:p>
            <a:pPr algn="justLow"/>
            <a:r>
              <a:rPr lang="fa-IR" dirty="0" smtClean="0">
                <a:cs typeface="B Nazanin" panose="00000400000000000000" pitchFamily="2" charset="-78"/>
              </a:rPr>
              <a:t> </a:t>
            </a:r>
            <a:r>
              <a:rPr lang="fa-IR" dirty="0">
                <a:cs typeface="B Nazanin" panose="00000400000000000000" pitchFamily="2" charset="-78"/>
              </a:rPr>
              <a:t>خاصیت آکوستیک.</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561024769"/>
      </p:ext>
    </p:extLst>
  </p:cSld>
  <p:clrMapOvr>
    <a:masterClrMapping/>
  </p:clrMapOvr>
  <mc:AlternateContent xmlns:mc="http://schemas.openxmlformats.org/markup-compatibility/2006">
    <mc:Choice xmlns:p14="http://schemas.microsoft.com/office/powerpoint/2010/main" Requires="p14">
      <p:transition spd="slow" p14:dur="2000" advTm="73559"/>
    </mc:Choice>
    <mc:Fallback>
      <p:transition spd="slow" advTm="735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b="1" cap="all" dirty="0" smtClean="0">
                <a:cs typeface="B Nazanin" panose="00000400000000000000" pitchFamily="2" charset="-78"/>
              </a:rPr>
              <a:t>معایب ناشی از خشک کردن چوب</a:t>
            </a:r>
            <a:endParaRPr lang="fa-IR" b="1" cap="all" dirty="0">
              <a:cs typeface="B Nazanin" panose="00000400000000000000" pitchFamily="2" charset="-78"/>
            </a:endParaRPr>
          </a:p>
        </p:txBody>
      </p:sp>
      <p:sp>
        <p:nvSpPr>
          <p:cNvPr id="3" name="Content Placeholder 2"/>
          <p:cNvSpPr>
            <a:spLocks noGrp="1"/>
          </p:cNvSpPr>
          <p:nvPr>
            <p:ph idx="1"/>
          </p:nvPr>
        </p:nvSpPr>
        <p:spPr/>
        <p:txBody>
          <a:bodyPr>
            <a:normAutofit/>
          </a:bodyPr>
          <a:lstStyle/>
          <a:p>
            <a:pPr algn="justLow"/>
            <a:r>
              <a:rPr lang="fa-IR" dirty="0" smtClean="0">
                <a:cs typeface="B Nazanin" panose="00000400000000000000" pitchFamily="2" charset="-78"/>
              </a:rPr>
              <a:t>شل </a:t>
            </a:r>
            <a:r>
              <a:rPr lang="fa-IR" dirty="0">
                <a:cs typeface="B Nazanin" panose="00000400000000000000" pitchFamily="2" charset="-78"/>
              </a:rPr>
              <a:t>شدن و لق شدن گره ها</a:t>
            </a:r>
            <a:r>
              <a:rPr lang="fa-IR" dirty="0" smtClean="0">
                <a:cs typeface="B Nazanin" panose="00000400000000000000" pitchFamily="2" charset="-78"/>
              </a:rPr>
              <a:t>.</a:t>
            </a:r>
          </a:p>
          <a:p>
            <a:pPr algn="justLow"/>
            <a:r>
              <a:rPr lang="fa-IR" dirty="0" smtClean="0">
                <a:cs typeface="B Nazanin" panose="00000400000000000000" pitchFamily="2" charset="-78"/>
              </a:rPr>
              <a:t> </a:t>
            </a:r>
            <a:r>
              <a:rPr lang="fa-IR" dirty="0">
                <a:cs typeface="B Nazanin" panose="00000400000000000000" pitchFamily="2" charset="-78"/>
              </a:rPr>
              <a:t>تغییر </a:t>
            </a:r>
            <a:r>
              <a:rPr lang="fa-IR" dirty="0" smtClean="0">
                <a:cs typeface="B Nazanin" panose="00000400000000000000" pitchFamily="2" charset="-78"/>
              </a:rPr>
              <a:t>ابعاد.</a:t>
            </a:r>
          </a:p>
          <a:p>
            <a:pPr algn="justLow"/>
            <a:r>
              <a:rPr lang="fa-IR" dirty="0" smtClean="0">
                <a:cs typeface="B Nazanin" panose="00000400000000000000" pitchFamily="2" charset="-78"/>
              </a:rPr>
              <a:t>چین </a:t>
            </a:r>
            <a:r>
              <a:rPr lang="fa-IR" dirty="0">
                <a:cs typeface="B Nazanin" panose="00000400000000000000" pitchFamily="2" charset="-78"/>
              </a:rPr>
              <a:t>خوردگی و کج و معوج شدن چوب.</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628805373"/>
      </p:ext>
    </p:extLst>
  </p:cSld>
  <p:clrMapOvr>
    <a:masterClrMapping/>
  </p:clrMapOvr>
  <mc:AlternateContent xmlns:mc="http://schemas.openxmlformats.org/markup-compatibility/2006">
    <mc:Choice xmlns:p14="http://schemas.microsoft.com/office/powerpoint/2010/main" Requires="p14">
      <p:transition spd="slow" p14:dur="2000" advTm="21026"/>
    </mc:Choice>
    <mc:Fallback>
      <p:transition spd="slow" advTm="210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b="1" cap="all" dirty="0" smtClean="0">
                <a:cs typeface="B Nazanin" panose="00000400000000000000" pitchFamily="2" charset="-78"/>
              </a:rPr>
              <a:t>عیوب ذاتی چوب</a:t>
            </a:r>
            <a:endParaRPr lang="fa-IR" b="1" cap="all" dirty="0">
              <a:cs typeface="B Nazanin" panose="00000400000000000000" pitchFamily="2" charset="-78"/>
            </a:endParaRPr>
          </a:p>
        </p:txBody>
      </p:sp>
      <p:sp>
        <p:nvSpPr>
          <p:cNvPr id="3" name="Content Placeholder 2"/>
          <p:cNvSpPr>
            <a:spLocks noGrp="1"/>
          </p:cNvSpPr>
          <p:nvPr>
            <p:ph idx="1"/>
          </p:nvPr>
        </p:nvSpPr>
        <p:spPr/>
        <p:txBody>
          <a:bodyPr>
            <a:normAutofit/>
          </a:bodyPr>
          <a:lstStyle/>
          <a:p>
            <a:pPr algn="justLow"/>
            <a:r>
              <a:rPr lang="fa-IR" dirty="0" smtClean="0">
                <a:cs typeface="B Nazanin" panose="00000400000000000000" pitchFamily="2" charset="-78"/>
              </a:rPr>
              <a:t> </a:t>
            </a:r>
            <a:r>
              <a:rPr lang="fa-IR" dirty="0">
                <a:cs typeface="B Nazanin" panose="00000400000000000000" pitchFamily="2" charset="-78"/>
              </a:rPr>
              <a:t>سنگینی نسبت به مواد </a:t>
            </a:r>
            <a:r>
              <a:rPr lang="fa-IR" dirty="0" smtClean="0">
                <a:cs typeface="B Nazanin" panose="00000400000000000000" pitchFamily="2" charset="-78"/>
              </a:rPr>
              <a:t>مصنوعی</a:t>
            </a:r>
          </a:p>
          <a:p>
            <a:pPr algn="justLow"/>
            <a:r>
              <a:rPr lang="fa-IR" dirty="0" smtClean="0">
                <a:cs typeface="B Nazanin" panose="00000400000000000000" pitchFamily="2" charset="-78"/>
              </a:rPr>
              <a:t> </a:t>
            </a:r>
            <a:r>
              <a:rPr lang="fa-IR" dirty="0">
                <a:cs typeface="B Nazanin" panose="00000400000000000000" pitchFamily="2" charset="-78"/>
              </a:rPr>
              <a:t>حمله موجودات زنده (قارچ ها، جوندگان، حشرات</a:t>
            </a:r>
            <a:r>
              <a:rPr lang="fa-IR" dirty="0" smtClean="0">
                <a:cs typeface="B Nazanin" panose="00000400000000000000" pitchFamily="2" charset="-78"/>
              </a:rPr>
              <a:t>)</a:t>
            </a:r>
          </a:p>
          <a:p>
            <a:pPr algn="justLow"/>
            <a:r>
              <a:rPr lang="fa-IR" dirty="0" smtClean="0">
                <a:cs typeface="B Nazanin" panose="00000400000000000000" pitchFamily="2" charset="-78"/>
              </a:rPr>
              <a:t> </a:t>
            </a:r>
            <a:r>
              <a:rPr lang="fa-IR" dirty="0">
                <a:cs typeface="B Nazanin" panose="00000400000000000000" pitchFamily="2" charset="-78"/>
              </a:rPr>
              <a:t>قابل اشتعال </a:t>
            </a:r>
            <a:r>
              <a:rPr lang="fa-IR" dirty="0" smtClean="0">
                <a:cs typeface="B Nazanin" panose="00000400000000000000" pitchFamily="2" charset="-78"/>
              </a:rPr>
              <a:t>بودن</a:t>
            </a:r>
          </a:p>
          <a:p>
            <a:pPr algn="justLow"/>
            <a:r>
              <a:rPr lang="fa-IR" dirty="0" smtClean="0">
                <a:cs typeface="B Nazanin" panose="00000400000000000000" pitchFamily="2" charset="-78"/>
              </a:rPr>
              <a:t>عدم </a:t>
            </a:r>
            <a:r>
              <a:rPr lang="fa-IR" dirty="0">
                <a:cs typeface="B Nazanin" panose="00000400000000000000" pitchFamily="2" charset="-78"/>
              </a:rPr>
              <a:t>امکان استفاده مجدد به شکل </a:t>
            </a:r>
            <a:r>
              <a:rPr lang="fa-IR" dirty="0" smtClean="0">
                <a:cs typeface="B Nazanin" panose="00000400000000000000" pitchFamily="2" charset="-78"/>
              </a:rPr>
              <a:t>اولیه</a:t>
            </a:r>
          </a:p>
          <a:p>
            <a:pPr algn="justLow"/>
            <a:r>
              <a:rPr lang="fa-IR" dirty="0" smtClean="0">
                <a:cs typeface="B Nazanin" panose="00000400000000000000" pitchFamily="2" charset="-78"/>
              </a:rPr>
              <a:t>شکست </a:t>
            </a:r>
            <a:r>
              <a:rPr lang="fa-IR" dirty="0">
                <a:cs typeface="B Nazanin" panose="00000400000000000000" pitchFamily="2" charset="-78"/>
              </a:rPr>
              <a:t>و </a:t>
            </a:r>
            <a:r>
              <a:rPr lang="fa-IR" dirty="0" smtClean="0">
                <a:cs typeface="B Nazanin" panose="00000400000000000000" pitchFamily="2" charset="-78"/>
              </a:rPr>
              <a:t>گسیختگی</a:t>
            </a:r>
          </a:p>
          <a:p>
            <a:pPr algn="justLow"/>
            <a:r>
              <a:rPr lang="fa-IR" dirty="0" smtClean="0">
                <a:cs typeface="B Nazanin" panose="00000400000000000000" pitchFamily="2" charset="-78"/>
              </a:rPr>
              <a:t>عدم همگنی</a:t>
            </a:r>
          </a:p>
          <a:p>
            <a:pPr algn="justLow"/>
            <a:r>
              <a:rPr lang="fa-IR" dirty="0" smtClean="0">
                <a:cs typeface="B Nazanin" panose="00000400000000000000" pitchFamily="2" charset="-78"/>
              </a:rPr>
              <a:t>ضعف </a:t>
            </a:r>
            <a:r>
              <a:rPr lang="fa-IR" dirty="0">
                <a:cs typeface="B Nazanin" panose="00000400000000000000" pitchFamily="2" charset="-78"/>
              </a:rPr>
              <a:t>اتصال</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867701290"/>
      </p:ext>
    </p:extLst>
  </p:cSld>
  <p:clrMapOvr>
    <a:masterClrMapping/>
  </p:clrMapOvr>
  <mc:AlternateContent xmlns:mc="http://schemas.openxmlformats.org/markup-compatibility/2006">
    <mc:Choice xmlns:p14="http://schemas.microsoft.com/office/powerpoint/2010/main" Requires="p14">
      <p:transition spd="slow" p14:dur="2000" advTm="43770"/>
    </mc:Choice>
    <mc:Fallback>
      <p:transition spd="slow" advTm="437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b="1" cap="all" dirty="0" smtClean="0">
                <a:cs typeface="B Nazanin" panose="00000400000000000000" pitchFamily="2" charset="-78"/>
              </a:rPr>
              <a:t>روش های محافظت از چوب</a:t>
            </a:r>
            <a:endParaRPr lang="fa-IR" b="1" cap="all" dirty="0">
              <a:cs typeface="B Nazanin" panose="00000400000000000000" pitchFamily="2" charset="-78"/>
            </a:endParaRPr>
          </a:p>
        </p:txBody>
      </p:sp>
      <p:sp>
        <p:nvSpPr>
          <p:cNvPr id="3" name="Content Placeholder 2"/>
          <p:cNvSpPr>
            <a:spLocks noGrp="1"/>
          </p:cNvSpPr>
          <p:nvPr>
            <p:ph idx="1"/>
          </p:nvPr>
        </p:nvSpPr>
        <p:spPr/>
        <p:txBody>
          <a:bodyPr>
            <a:normAutofit/>
          </a:bodyPr>
          <a:lstStyle/>
          <a:p>
            <a:pPr marL="0" indent="0" algn="justLow">
              <a:buNone/>
            </a:pPr>
            <a:r>
              <a:rPr lang="fa-IR" dirty="0" smtClean="0">
                <a:cs typeface="B Nazanin" panose="00000400000000000000" pitchFamily="2" charset="-78"/>
              </a:rPr>
              <a:t>روش </a:t>
            </a:r>
            <a:r>
              <a:rPr lang="fa-IR" dirty="0">
                <a:cs typeface="B Nazanin" panose="00000400000000000000" pitchFamily="2" charset="-78"/>
              </a:rPr>
              <a:t>سنتی</a:t>
            </a:r>
            <a:r>
              <a:rPr lang="fa-IR" dirty="0" smtClean="0">
                <a:cs typeface="B Nazanin" panose="00000400000000000000" pitchFamily="2" charset="-78"/>
              </a:rPr>
              <a:t>:</a:t>
            </a:r>
          </a:p>
          <a:p>
            <a:pPr algn="justLow"/>
            <a:r>
              <a:rPr lang="fa-IR" dirty="0" smtClean="0">
                <a:cs typeface="B Nazanin" panose="00000400000000000000" pitchFamily="2" charset="-78"/>
              </a:rPr>
              <a:t> </a:t>
            </a:r>
            <a:r>
              <a:rPr lang="fa-IR" dirty="0">
                <a:cs typeface="B Nazanin" panose="00000400000000000000" pitchFamily="2" charset="-78"/>
              </a:rPr>
              <a:t>نیم سوز کردن: حمله عوامل زنده و رطوبت را خنثی می کند</a:t>
            </a:r>
            <a:r>
              <a:rPr lang="fa-IR" dirty="0" smtClean="0">
                <a:cs typeface="B Nazanin" panose="00000400000000000000" pitchFamily="2" charset="-78"/>
              </a:rPr>
              <a:t>.</a:t>
            </a:r>
          </a:p>
          <a:p>
            <a:pPr algn="justLow"/>
            <a:r>
              <a:rPr lang="fa-IR" dirty="0" smtClean="0">
                <a:cs typeface="B Nazanin" panose="00000400000000000000" pitchFamily="2" charset="-78"/>
              </a:rPr>
              <a:t> </a:t>
            </a:r>
            <a:r>
              <a:rPr lang="fa-IR" dirty="0">
                <a:cs typeface="B Nazanin" panose="00000400000000000000" pitchFamily="2" charset="-78"/>
              </a:rPr>
              <a:t>مالیدن روغن های نباتی و حیوانی: به جداره خارجی چوب روغن می مالند که از رطوبت جلوگیری می کند ولی در مقابل حریق و عوامل زنده موثر نیست چون روزی این ماده شستشو می شود. (دائمی نیست) </a:t>
            </a:r>
            <a:endParaRPr lang="fa-IR" dirty="0" smtClean="0">
              <a:cs typeface="B Nazanin" panose="00000400000000000000" pitchFamily="2" charset="-78"/>
            </a:endParaRPr>
          </a:p>
          <a:p>
            <a:pPr algn="justLow"/>
            <a:r>
              <a:rPr lang="fa-IR" dirty="0" smtClean="0">
                <a:cs typeface="B Nazanin" panose="00000400000000000000" pitchFamily="2" charset="-78"/>
              </a:rPr>
              <a:t>به </a:t>
            </a:r>
            <a:r>
              <a:rPr lang="fa-IR" dirty="0">
                <a:cs typeface="B Nazanin" panose="00000400000000000000" pitchFamily="2" charset="-78"/>
              </a:rPr>
              <a:t>روش غوطه وری به مواد نفتی آغشته می کنند</a:t>
            </a:r>
            <a:r>
              <a:rPr lang="fa-IR" dirty="0" smtClean="0">
                <a:cs typeface="B Nazanin" panose="00000400000000000000" pitchFamily="2" charset="-78"/>
              </a:rPr>
              <a:t>.</a:t>
            </a:r>
          </a:p>
          <a:p>
            <a:pPr algn="justLow"/>
            <a:r>
              <a:rPr lang="fa-IR" dirty="0" smtClean="0">
                <a:cs typeface="B Nazanin" panose="00000400000000000000" pitchFamily="2" charset="-78"/>
              </a:rPr>
              <a:t> </a:t>
            </a:r>
            <a:r>
              <a:rPr lang="fa-IR" dirty="0">
                <a:cs typeface="B Nazanin" panose="00000400000000000000" pitchFamily="2" charset="-78"/>
              </a:rPr>
              <a:t>خشک نگه داشتن چوب.</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989915335"/>
      </p:ext>
    </p:extLst>
  </p:cSld>
  <p:clrMapOvr>
    <a:masterClrMapping/>
  </p:clrMapOvr>
  <mc:AlternateContent xmlns:mc="http://schemas.openxmlformats.org/markup-compatibility/2006">
    <mc:Choice xmlns:p14="http://schemas.microsoft.com/office/powerpoint/2010/main" Requires="p14">
      <p:transition spd="slow" p14:dur="2000" advTm="49889"/>
    </mc:Choice>
    <mc:Fallback>
      <p:transition spd="slow" advTm="498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b="1" cap="all" dirty="0" smtClean="0">
                <a:cs typeface="B Nazanin" panose="00000400000000000000" pitchFamily="2" charset="-78"/>
              </a:rPr>
              <a:t>روش های محافظت از چوب</a:t>
            </a:r>
            <a:endParaRPr lang="fa-IR" b="1" cap="all" dirty="0">
              <a:cs typeface="B Nazanin" panose="00000400000000000000" pitchFamily="2" charset="-78"/>
            </a:endParaRPr>
          </a:p>
        </p:txBody>
      </p:sp>
      <p:sp>
        <p:nvSpPr>
          <p:cNvPr id="3" name="Content Placeholder 2"/>
          <p:cNvSpPr>
            <a:spLocks noGrp="1"/>
          </p:cNvSpPr>
          <p:nvPr>
            <p:ph idx="1"/>
          </p:nvPr>
        </p:nvSpPr>
        <p:spPr/>
        <p:txBody>
          <a:bodyPr>
            <a:normAutofit lnSpcReduction="10000"/>
          </a:bodyPr>
          <a:lstStyle/>
          <a:p>
            <a:pPr marL="0" indent="0">
              <a:buNone/>
            </a:pPr>
            <a:r>
              <a:rPr lang="fa-IR" dirty="0">
                <a:cs typeface="B Nazanin" panose="00000400000000000000" pitchFamily="2" charset="-78"/>
              </a:rPr>
              <a:t>روش های جدید محافظت از چوب بر دو عامل استوار است:</a:t>
            </a:r>
            <a:br>
              <a:rPr lang="fa-IR" dirty="0">
                <a:cs typeface="B Nazanin" panose="00000400000000000000" pitchFamily="2" charset="-78"/>
              </a:rPr>
            </a:br>
            <a:r>
              <a:rPr lang="fa-IR" dirty="0">
                <a:cs typeface="B Nazanin" panose="00000400000000000000" pitchFamily="2" charset="-78"/>
              </a:rPr>
              <a:t>استفاده از مواد شیمیایی که چوب را در برابر تمام تهدیدات محافظت می کند و به جای رویه چوب مواد را به عمق چوب تزریق می کنند.</a:t>
            </a:r>
            <a:br>
              <a:rPr lang="fa-IR" dirty="0">
                <a:cs typeface="B Nazanin" panose="00000400000000000000" pitchFamily="2" charset="-78"/>
              </a:rPr>
            </a:br>
            <a:r>
              <a:rPr lang="fa-IR" dirty="0">
                <a:cs typeface="B Nazanin" panose="00000400000000000000" pitchFamily="2" charset="-78"/>
              </a:rPr>
              <a:t>برای نگه داری چوب از چه موادی استفاده می شود؟</a:t>
            </a:r>
            <a:br>
              <a:rPr lang="fa-IR" dirty="0">
                <a:cs typeface="B Nazanin" panose="00000400000000000000" pitchFamily="2" charset="-78"/>
              </a:rPr>
            </a:br>
            <a:r>
              <a:rPr lang="fa-IR" dirty="0">
                <a:cs typeface="B Nazanin" panose="00000400000000000000" pitchFamily="2" charset="-78"/>
              </a:rPr>
              <a:t>۱- کروزت: از مهم ترین محافظت کنندگان چوب که از تقطیر زغال سنگ به دست می آید. این ماده ترکیبی سمی و چوب را در برابر عوامل زنده محافظت می کند و ماده ای است پایدار و غیر قابل شستشو که از چوب خارج نمی شود. هم به صورت خالص و هم به صورت ترکیب با قیر یا نفت استفاده می شود.</a:t>
            </a:r>
            <a:br>
              <a:rPr lang="fa-IR" dirty="0">
                <a:cs typeface="B Nazanin" panose="00000400000000000000" pitchFamily="2" charset="-78"/>
              </a:rPr>
            </a:br>
            <a:r>
              <a:rPr lang="fa-IR" dirty="0">
                <a:cs typeface="B Nazanin" panose="00000400000000000000" pitchFamily="2" charset="-78"/>
              </a:rPr>
              <a:t>۲- پنتاکلروفنل: از دیگر محافظ های روغنی چوب است که به جای کروزت و به همراه نفت استفاده می گردد.</a:t>
            </a:r>
            <a:br>
              <a:rPr lang="fa-IR" dirty="0">
                <a:cs typeface="B Nazanin" panose="00000400000000000000" pitchFamily="2" charset="-78"/>
              </a:rPr>
            </a:br>
            <a:r>
              <a:rPr lang="fa-IR" dirty="0" smtClean="0">
                <a:cs typeface="B Nazanin" panose="00000400000000000000" pitchFamily="2" charset="-78"/>
              </a:rPr>
              <a:t>۳-نمک </a:t>
            </a:r>
            <a:r>
              <a:rPr lang="fa-IR" dirty="0">
                <a:cs typeface="B Nazanin" panose="00000400000000000000" pitchFamily="2" charset="-78"/>
              </a:rPr>
              <a:t>های فلزی: از محافظت کننده های محلول در آب می باشند؛ مانند: آرسنات مس کرماته شده و یا کلر روی کرماته شده.</a:t>
            </a:r>
            <a:br>
              <a:rPr lang="fa-IR" dirty="0">
                <a:cs typeface="B Nazanin" panose="00000400000000000000" pitchFamily="2" charset="-78"/>
              </a:rPr>
            </a:br>
            <a:r>
              <a:rPr lang="fa-IR" dirty="0">
                <a:cs typeface="B Nazanin" panose="00000400000000000000" pitchFamily="2" charset="-78"/>
              </a:rPr>
              <a:t>مواد پلیمری مانند </a:t>
            </a:r>
            <a:r>
              <a:rPr lang="en-US" dirty="0">
                <a:cs typeface="B Nazanin" panose="00000400000000000000" pitchFamily="2" charset="-78"/>
              </a:rPr>
              <a:t>PEG </a:t>
            </a:r>
            <a:r>
              <a:rPr lang="fa-IR" dirty="0">
                <a:cs typeface="B Nazanin" panose="00000400000000000000" pitchFamily="2" charset="-78"/>
              </a:rPr>
              <a:t>که به عنوان قشری، روی چوب را می گیرد و از تبادلات مکانیزم چوب و عوامل زنده جلوگیری می کند. برعکس آنچه که به عمق چوب تزریق می شود ماده ای است ضد حریق یعنی از گسترش شعله جلوگیری می کند.</a:t>
            </a:r>
            <a:br>
              <a:rPr lang="fa-IR" dirty="0">
                <a:cs typeface="B Nazanin" panose="00000400000000000000" pitchFamily="2" charset="-78"/>
              </a:rPr>
            </a:br>
            <a:r>
              <a:rPr lang="fa-IR" dirty="0">
                <a:cs typeface="B Nazanin" panose="00000400000000000000" pitchFamily="2" charset="-78"/>
              </a:rPr>
              <a:t>علاوه بر روش های فوق روش های دیگری نیز وجود دارد که با هدف دو گانه استفاده شده و تا حدی موجب محافظت از چوب می گردد؛ مانند: رنگ کردن چوب و زدن لاک و الکل یا استفاده از پلیمر.</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616007464"/>
      </p:ext>
    </p:extLst>
  </p:cSld>
  <p:clrMapOvr>
    <a:masterClrMapping/>
  </p:clrMapOvr>
  <mc:AlternateContent xmlns:mc="http://schemas.openxmlformats.org/markup-compatibility/2006">
    <mc:Choice xmlns:p14="http://schemas.microsoft.com/office/powerpoint/2010/main" Requires="p14">
      <p:transition spd="slow" p14:dur="2000" advTm="106971"/>
    </mc:Choice>
    <mc:Fallback>
      <p:transition spd="slow" advTm="1069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b="1" cap="all" dirty="0" smtClean="0">
                <a:cs typeface="B Nazanin" panose="00000400000000000000" pitchFamily="2" charset="-78"/>
              </a:rPr>
              <a:t>روش های فرم دهی به چوب</a:t>
            </a:r>
            <a:endParaRPr lang="fa-IR" b="1" cap="all" dirty="0">
              <a:cs typeface="B Nazanin" panose="00000400000000000000" pitchFamily="2" charset="-78"/>
            </a:endParaRPr>
          </a:p>
        </p:txBody>
      </p:sp>
      <p:sp>
        <p:nvSpPr>
          <p:cNvPr id="3" name="Content Placeholder 2"/>
          <p:cNvSpPr>
            <a:spLocks noGrp="1"/>
          </p:cNvSpPr>
          <p:nvPr>
            <p:ph idx="1"/>
          </p:nvPr>
        </p:nvSpPr>
        <p:spPr/>
        <p:txBody>
          <a:bodyPr>
            <a:normAutofit lnSpcReduction="10000"/>
          </a:bodyPr>
          <a:lstStyle/>
          <a:p>
            <a:pPr algn="justLow"/>
            <a:r>
              <a:rPr lang="fa-IR" dirty="0" smtClean="0">
                <a:cs typeface="B Nazanin" panose="00000400000000000000" pitchFamily="2" charset="-78"/>
              </a:rPr>
              <a:t>برش</a:t>
            </a:r>
            <a:r>
              <a:rPr lang="fa-IR" dirty="0">
                <a:cs typeface="B Nazanin" panose="00000400000000000000" pitchFamily="2" charset="-78"/>
              </a:rPr>
              <a:t>: از بدیهی ترین روش های فرم دهی چوب می باشد که تجهیزات مهم آن؛ مانند: اره فلکی، اره مته کاری، لایه کن که چوب را به شکل های متفاوتی مانند: ورق، مقوا، تخته تبدیل می </a:t>
            </a:r>
            <a:r>
              <a:rPr lang="fa-IR" dirty="0" smtClean="0">
                <a:cs typeface="B Nazanin" panose="00000400000000000000" pitchFamily="2" charset="-78"/>
              </a:rPr>
              <a:t>نماید.</a:t>
            </a:r>
          </a:p>
          <a:p>
            <a:pPr algn="justLow"/>
            <a:r>
              <a:rPr lang="fa-IR" dirty="0" smtClean="0">
                <a:cs typeface="B Nazanin" panose="00000400000000000000" pitchFamily="2" charset="-78"/>
              </a:rPr>
              <a:t>کنده </a:t>
            </a:r>
            <a:r>
              <a:rPr lang="fa-IR" dirty="0">
                <a:cs typeface="B Nazanin" panose="00000400000000000000" pitchFamily="2" charset="-78"/>
              </a:rPr>
              <a:t>کاری: یعنی چوب، دارای قابلیتی است که می توان قطعاتی را از آن کنده بدون اینکه ترک </a:t>
            </a:r>
            <a:r>
              <a:rPr lang="fa-IR" dirty="0" smtClean="0">
                <a:cs typeface="B Nazanin" panose="00000400000000000000" pitchFamily="2" charset="-78"/>
              </a:rPr>
              <a:t>خورده، به کنده </a:t>
            </a:r>
            <a:r>
              <a:rPr lang="fa-IR" dirty="0">
                <a:cs typeface="B Nazanin" panose="00000400000000000000" pitchFamily="2" charset="-78"/>
              </a:rPr>
              <a:t>کاری روی چوب حکاکی و روی سنگ حجاری گویند. ساخت قالب ها و مهره ها و حجم ها و نیم برجسته ها و منبت کاری مربوط به این روش شکل دهی </a:t>
            </a:r>
            <a:r>
              <a:rPr lang="fa-IR" dirty="0" smtClean="0">
                <a:cs typeface="B Nazanin" panose="00000400000000000000" pitchFamily="2" charset="-78"/>
              </a:rPr>
              <a:t>است.</a:t>
            </a:r>
          </a:p>
          <a:p>
            <a:pPr algn="justLow"/>
            <a:r>
              <a:rPr lang="fa-IR" dirty="0" smtClean="0">
                <a:cs typeface="B Nazanin" panose="00000400000000000000" pitchFamily="2" charset="-78"/>
              </a:rPr>
              <a:t>خراطی</a:t>
            </a:r>
            <a:r>
              <a:rPr lang="fa-IR" dirty="0">
                <a:cs typeface="B Nazanin" panose="00000400000000000000" pitchFamily="2" charset="-78"/>
              </a:rPr>
              <a:t>: منظور ایجاد شکل هایی در چوب که آن شکل ها از لحاظ خصوصیت هندسی دارای محور تقارن هستند. پایه میز ها و میله نرده ها به روش خراطی ایجاد می گردد. (تشابه با ماشین کاری در فلزات دارد</a:t>
            </a:r>
            <a:r>
              <a:rPr lang="fa-IR" dirty="0" smtClean="0">
                <a:cs typeface="B Nazanin" panose="00000400000000000000" pitchFamily="2" charset="-78"/>
              </a:rPr>
              <a:t>)</a:t>
            </a:r>
          </a:p>
          <a:p>
            <a:pPr algn="justLow"/>
            <a:r>
              <a:rPr lang="fa-IR" dirty="0" smtClean="0">
                <a:cs typeface="B Nazanin" panose="00000400000000000000" pitchFamily="2" charset="-78"/>
              </a:rPr>
              <a:t> </a:t>
            </a:r>
            <a:r>
              <a:rPr lang="fa-IR" dirty="0">
                <a:cs typeface="B Nazanin" panose="00000400000000000000" pitchFamily="2" charset="-78"/>
              </a:rPr>
              <a:t>فرز کاری (ابزار زدن): منظور ایجاد فرمی خاص در امتداد یک پروفیل چوبی است</a:t>
            </a:r>
            <a:r>
              <a:rPr lang="fa-IR" dirty="0" smtClean="0">
                <a:cs typeface="B Nazanin" panose="00000400000000000000" pitchFamily="2" charset="-78"/>
              </a:rPr>
              <a:t>.</a:t>
            </a:r>
          </a:p>
          <a:p>
            <a:pPr algn="justLow"/>
            <a:r>
              <a:rPr lang="fa-IR" dirty="0" smtClean="0">
                <a:cs typeface="B Nazanin" panose="00000400000000000000" pitchFamily="2" charset="-78"/>
              </a:rPr>
              <a:t> </a:t>
            </a:r>
            <a:r>
              <a:rPr lang="fa-IR" dirty="0">
                <a:cs typeface="B Nazanin" panose="00000400000000000000" pitchFamily="2" charset="-78"/>
              </a:rPr>
              <a:t>خم کاری: باید بدانیم که خشک بودن چوب به علت وجود ماده ای به نام لیگنین یا سیمان چوب است. چناچه چوب </a:t>
            </a:r>
            <a:r>
              <a:rPr lang="fa-IR" dirty="0" smtClean="0">
                <a:cs typeface="B Nazanin" panose="00000400000000000000" pitchFamily="2" charset="-78"/>
              </a:rPr>
              <a:t> </a:t>
            </a:r>
            <a:r>
              <a:rPr lang="fa-IR" dirty="0">
                <a:cs typeface="B Nazanin" panose="00000400000000000000" pitchFamily="2" charset="-78"/>
              </a:rPr>
              <a:t>به مدت طولانی در آب غوطه ور باشد و از آن بهتر، اگر چوب را بجوشانیم ماده خشک لیگنین ژله ای نرم و قابل انعطاف می گردد و بنابر این در این حالت می توان به میزان مشخصی چوب را انحنا بخشید (صندلی ها فرنگی). البته اگر قطعه چوب کوچکی باشد با غوطه ور بودن در آمونیاک هم می توان به طور قابل ملاحظه ای حالت خم پذیری در آن به وجود آورد.</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170724326"/>
      </p:ext>
    </p:extLst>
  </p:cSld>
  <p:clrMapOvr>
    <a:masterClrMapping/>
  </p:clrMapOvr>
  <mc:AlternateContent xmlns:mc="http://schemas.openxmlformats.org/markup-compatibility/2006">
    <mc:Choice xmlns:p14="http://schemas.microsoft.com/office/powerpoint/2010/main" Requires="p14">
      <p:transition spd="slow" p14:dur="2000" advTm="136749"/>
    </mc:Choice>
    <mc:Fallback>
      <p:transition spd="slow" advTm="1367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84564" y="2404534"/>
            <a:ext cx="8089439" cy="1646302"/>
          </a:xfrm>
        </p:spPr>
        <p:txBody>
          <a:bodyPr/>
          <a:lstStyle/>
          <a:p>
            <a:pPr algn="ctr"/>
            <a:r>
              <a:rPr lang="fa-IR" b="1" dirty="0" smtClean="0">
                <a:cs typeface="B Nazanin" panose="00000400000000000000" pitchFamily="2" charset="-78"/>
              </a:rPr>
              <a:t>بسمه تعالی</a:t>
            </a:r>
            <a:endParaRPr lang="fa-IR" b="1" dirty="0">
              <a:cs typeface="B Nazanin" panose="00000400000000000000" pitchFamily="2" charset="-78"/>
            </a:endParaRPr>
          </a:p>
        </p:txBody>
      </p:sp>
      <p:sp>
        <p:nvSpPr>
          <p:cNvPr id="3" name="Subtitle 2"/>
          <p:cNvSpPr>
            <a:spLocks noGrp="1"/>
          </p:cNvSpPr>
          <p:nvPr>
            <p:ph type="subTitle" idx="1"/>
          </p:nvPr>
        </p:nvSpPr>
        <p:spPr/>
        <p:txBody>
          <a:bodyPr/>
          <a:lstStyle/>
          <a:p>
            <a:endParaRPr lang="fa-I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584282722"/>
      </p:ext>
    </p:extLst>
  </p:cSld>
  <p:clrMapOvr>
    <a:masterClrMapping/>
  </p:clrMapOvr>
  <mc:AlternateContent xmlns:mc="http://schemas.openxmlformats.org/markup-compatibility/2006">
    <mc:Choice xmlns:p14="http://schemas.microsoft.com/office/powerpoint/2010/main" Requires="p14">
      <p:transition spd="slow" p14:dur="2000" advTm="16793"/>
    </mc:Choice>
    <mc:Fallback>
      <p:transition spd="slow" advTm="167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84564" y="2404534"/>
            <a:ext cx="8089439" cy="1646302"/>
          </a:xfrm>
        </p:spPr>
        <p:txBody>
          <a:bodyPr/>
          <a:lstStyle/>
          <a:p>
            <a:r>
              <a:rPr lang="fa-IR" b="1" dirty="0" smtClean="0">
                <a:cs typeface="B Nazanin" panose="00000400000000000000" pitchFamily="2" charset="-78"/>
              </a:rPr>
              <a:t>کارگاه فناوری و ساخت 1</a:t>
            </a:r>
            <a:endParaRPr lang="fa-IR" b="1" dirty="0">
              <a:cs typeface="B Nazanin" panose="00000400000000000000" pitchFamily="2" charset="-78"/>
            </a:endParaRPr>
          </a:p>
        </p:txBody>
      </p:sp>
      <p:sp>
        <p:nvSpPr>
          <p:cNvPr id="3" name="Subtitle 2"/>
          <p:cNvSpPr>
            <a:spLocks noGrp="1"/>
          </p:cNvSpPr>
          <p:nvPr>
            <p:ph type="subTitle" idx="1"/>
          </p:nvPr>
        </p:nvSpPr>
        <p:spPr/>
        <p:txBody>
          <a:bodyPr/>
          <a:lstStyle/>
          <a:p>
            <a:endParaRPr lang="fa-I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696792041"/>
      </p:ext>
    </p:extLst>
  </p:cSld>
  <p:clrMapOvr>
    <a:masterClrMapping/>
  </p:clrMapOvr>
  <mc:AlternateContent xmlns:mc="http://schemas.openxmlformats.org/markup-compatibility/2006">
    <mc:Choice xmlns:p14="http://schemas.microsoft.com/office/powerpoint/2010/main" Requires="p14">
      <p:transition spd="slow" p14:dur="2000" advTm="6149"/>
    </mc:Choice>
    <mc:Fallback>
      <p:transition spd="slow" advTm="61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237149" y="575733"/>
            <a:ext cx="5178521" cy="1646302"/>
          </a:xfrm>
        </p:spPr>
        <p:txBody>
          <a:bodyPr/>
          <a:lstStyle/>
          <a:p>
            <a:r>
              <a:rPr lang="fa-IR" b="1" dirty="0" smtClean="0">
                <a:cs typeface="B Nazanin" panose="00000400000000000000" pitchFamily="2" charset="-78"/>
              </a:rPr>
              <a:t>سرفصل این درس</a:t>
            </a:r>
            <a:endParaRPr lang="fa-IR" b="1" dirty="0">
              <a:cs typeface="B Nazanin" panose="00000400000000000000" pitchFamily="2" charset="-78"/>
            </a:endParaRPr>
          </a:p>
        </p:txBody>
      </p:sp>
      <p:sp>
        <p:nvSpPr>
          <p:cNvPr id="3" name="Subtitle 2"/>
          <p:cNvSpPr>
            <a:spLocks noGrp="1"/>
          </p:cNvSpPr>
          <p:nvPr>
            <p:ph type="subTitle" idx="1"/>
          </p:nvPr>
        </p:nvSpPr>
        <p:spPr>
          <a:xfrm>
            <a:off x="1507067" y="2222035"/>
            <a:ext cx="7766936" cy="2762089"/>
          </a:xfrm>
        </p:spPr>
        <p:txBody>
          <a:bodyPr>
            <a:normAutofit/>
          </a:bodyPr>
          <a:lstStyle/>
          <a:p>
            <a:pPr marL="342900" indent="-342900">
              <a:buAutoNum type="arabicPeriod"/>
            </a:pPr>
            <a:r>
              <a:rPr lang="fa-IR" b="1" dirty="0">
                <a:cs typeface="B Nazanin" panose="00000400000000000000" pitchFamily="2" charset="-78"/>
              </a:rPr>
              <a:t>آشنایي با خصوصیات چوب و کاربرد آن در معماري داخلي و </a:t>
            </a:r>
            <a:r>
              <a:rPr lang="fa-IR" b="1" dirty="0" smtClean="0">
                <a:cs typeface="B Nazanin" panose="00000400000000000000" pitchFamily="2" charset="-78"/>
              </a:rPr>
              <a:t>تزیینات</a:t>
            </a:r>
          </a:p>
          <a:p>
            <a:pPr marL="342900" indent="-342900">
              <a:buAutoNum type="arabicPeriod"/>
            </a:pPr>
            <a:r>
              <a:rPr lang="fa-IR" b="1" dirty="0">
                <a:cs typeface="B Nazanin" panose="00000400000000000000" pitchFamily="2" charset="-78"/>
              </a:rPr>
              <a:t>آشنایي با خصوصیات ملات سیمان و بتن و کاربرد آنها در معماري داخلي و </a:t>
            </a:r>
            <a:r>
              <a:rPr lang="fa-IR" b="1" dirty="0" smtClean="0">
                <a:cs typeface="B Nazanin" panose="00000400000000000000" pitchFamily="2" charset="-78"/>
              </a:rPr>
              <a:t>تزیینات</a:t>
            </a:r>
          </a:p>
          <a:p>
            <a:pPr marL="342900" indent="-342900">
              <a:buAutoNum type="arabicPeriod"/>
            </a:pPr>
            <a:r>
              <a:rPr lang="fa-IR" b="1" dirty="0">
                <a:cs typeface="B Nazanin" panose="00000400000000000000" pitchFamily="2" charset="-78"/>
              </a:rPr>
              <a:t>آشنایي با فلزات و کاربرد آنها در معماري داخلي و </a:t>
            </a:r>
            <a:r>
              <a:rPr lang="fa-IR" b="1" dirty="0" smtClean="0">
                <a:cs typeface="B Nazanin" panose="00000400000000000000" pitchFamily="2" charset="-78"/>
              </a:rPr>
              <a:t>تزیینات</a:t>
            </a:r>
          </a:p>
          <a:p>
            <a:pPr marL="342900" indent="-342900">
              <a:buAutoNum type="arabicPeriod"/>
            </a:pPr>
            <a:r>
              <a:rPr lang="fa-IR" b="1" dirty="0" smtClean="0">
                <a:cs typeface="B Nazanin" panose="00000400000000000000" pitchFamily="2" charset="-78"/>
              </a:rPr>
              <a:t>آشنایی با انواع پوشش های سبک، مواد پلیمری </a:t>
            </a:r>
            <a:r>
              <a:rPr lang="fa-IR" b="1" dirty="0">
                <a:cs typeface="B Nazanin" panose="00000400000000000000" pitchFamily="2" charset="-78"/>
              </a:rPr>
              <a:t>و کامپوزیت و کاربرد آنها در معماري داخلي و </a:t>
            </a:r>
            <a:r>
              <a:rPr lang="fa-IR" b="1" dirty="0" smtClean="0">
                <a:cs typeface="B Nazanin" panose="00000400000000000000" pitchFamily="2" charset="-78"/>
              </a:rPr>
              <a:t>تزیینات</a:t>
            </a:r>
          </a:p>
          <a:p>
            <a:pPr marL="342900" indent="-342900">
              <a:buAutoNum type="arabicPeriod"/>
            </a:pPr>
            <a:endParaRPr lang="fa-IR"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862551330"/>
      </p:ext>
    </p:extLst>
  </p:cSld>
  <p:clrMapOvr>
    <a:masterClrMapping/>
  </p:clrMapOvr>
  <mc:AlternateContent xmlns:mc="http://schemas.openxmlformats.org/markup-compatibility/2006">
    <mc:Choice xmlns:p14="http://schemas.microsoft.com/office/powerpoint/2010/main" Requires="p14">
      <p:transition spd="slow" p14:dur="2000" advTm="53423"/>
    </mc:Choice>
    <mc:Fallback>
      <p:transition spd="slow" advTm="534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6362164" y="-171240"/>
            <a:ext cx="2950476" cy="1646299"/>
          </a:xfrm>
        </p:spPr>
        <p:txBody>
          <a:bodyPr/>
          <a:lstStyle/>
          <a:p>
            <a:r>
              <a:rPr lang="fa-IR" sz="3600" b="1" dirty="0" smtClean="0">
                <a:cs typeface="B Nazanin" panose="00000400000000000000" pitchFamily="2" charset="-78"/>
              </a:rPr>
              <a:t>منابع</a:t>
            </a:r>
            <a:endParaRPr lang="fa-IR" sz="3600" b="1" dirty="0">
              <a:cs typeface="B Nazanin" panose="00000400000000000000" pitchFamily="2" charset="-78"/>
            </a:endParaRP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1797788"/>
            <a:ext cx="3567449" cy="5060211"/>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70478" y="1797788"/>
            <a:ext cx="3542148" cy="5060211"/>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15656" y="1801048"/>
            <a:ext cx="3450626" cy="5056952"/>
          </a:xfrm>
          <a:prstGeom prst="rect">
            <a:avLst/>
          </a:prstGeo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825123773"/>
      </p:ext>
    </p:extLst>
  </p:cSld>
  <p:clrMapOvr>
    <a:masterClrMapping/>
  </p:clrMapOvr>
  <mc:AlternateContent xmlns:mc="http://schemas.openxmlformats.org/markup-compatibility/2006">
    <mc:Choice xmlns:p14="http://schemas.microsoft.com/office/powerpoint/2010/main" Requires="p14">
      <p:transition spd="slow" p14:dur="2000" advTm="75249"/>
    </mc:Choice>
    <mc:Fallback>
      <p:transition spd="slow" advTm="752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777286" y="2031047"/>
            <a:ext cx="7509598" cy="1948525"/>
          </a:xfrm>
        </p:spPr>
        <p:txBody>
          <a:bodyPr/>
          <a:lstStyle/>
          <a:p>
            <a:pPr algn="justLow"/>
            <a:r>
              <a:rPr lang="fa-IR" sz="4400" b="1" dirty="0">
                <a:cs typeface="B Nazanin" panose="00000400000000000000" pitchFamily="2" charset="-78"/>
              </a:rPr>
              <a:t>آشنایي با خصوصیات چوب و کاربرد آن در معماري داخلي و تزیینات</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787478647"/>
      </p:ext>
    </p:extLst>
  </p:cSld>
  <p:clrMapOvr>
    <a:masterClrMapping/>
  </p:clrMapOvr>
  <mc:AlternateContent xmlns:mc="http://schemas.openxmlformats.org/markup-compatibility/2006">
    <mc:Choice xmlns:p14="http://schemas.microsoft.com/office/powerpoint/2010/main" Requires="p14">
      <p:transition spd="slow" p14:dur="2000" advTm="19259"/>
    </mc:Choice>
    <mc:Fallback>
      <p:transition spd="slow" advTm="192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b="1" dirty="0" smtClean="0">
                <a:cs typeface="B Nazanin" panose="00000400000000000000" pitchFamily="2" charset="-78"/>
              </a:rPr>
              <a:t>چوب</a:t>
            </a:r>
            <a:endParaRPr lang="fa-IR" b="1" dirty="0">
              <a:cs typeface="B Nazanin" panose="00000400000000000000" pitchFamily="2" charset="-78"/>
            </a:endParaRPr>
          </a:p>
        </p:txBody>
      </p:sp>
      <p:sp>
        <p:nvSpPr>
          <p:cNvPr id="3" name="Content Placeholder 2"/>
          <p:cNvSpPr>
            <a:spLocks noGrp="1"/>
          </p:cNvSpPr>
          <p:nvPr>
            <p:ph idx="1"/>
          </p:nvPr>
        </p:nvSpPr>
        <p:spPr>
          <a:xfrm>
            <a:off x="677334" y="1722707"/>
            <a:ext cx="8596668" cy="3880773"/>
          </a:xfrm>
        </p:spPr>
        <p:txBody>
          <a:bodyPr/>
          <a:lstStyle/>
          <a:p>
            <a:pPr algn="justLow"/>
            <a:r>
              <a:rPr lang="fa-IR" dirty="0">
                <a:cs typeface="B Nazanin" panose="00000400000000000000" pitchFamily="2" charset="-78"/>
                <a:hlinkClick r:id="rId4"/>
              </a:rPr>
              <a:t>چوب</a:t>
            </a:r>
            <a:r>
              <a:rPr lang="fa-IR" dirty="0">
                <a:cs typeface="B Nazanin" panose="00000400000000000000" pitchFamily="2" charset="-78"/>
              </a:rPr>
              <a:t> یکی از قدیمی‌ترین و ابتدایی‌ترین مصالح ساختمانی موجود در طبیعت است که بشر در طول تاریخ از آن بهره برده است. چوب تنها مصالح ساختمانی است که از منبع قابل تجدید بدست می‌آید و از مصالح خوبی برای مناطق زلزله خیز می‌باشد.</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549518623"/>
      </p:ext>
    </p:extLst>
  </p:cSld>
  <p:clrMapOvr>
    <a:masterClrMapping/>
  </p:clrMapOvr>
  <mc:AlternateContent xmlns:mc="http://schemas.openxmlformats.org/markup-compatibility/2006">
    <mc:Choice xmlns:p14="http://schemas.microsoft.com/office/powerpoint/2010/main" Requires="p14">
      <p:transition spd="slow" p14:dur="2000" advTm="45514"/>
    </mc:Choice>
    <mc:Fallback>
      <p:transition spd="slow" advTm="455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a-IR" b="1" cap="all" dirty="0" smtClean="0">
                <a:cs typeface="B Nazanin" panose="00000400000000000000" pitchFamily="2" charset="-78"/>
              </a:rPr>
              <a:t>تعریف چوب</a:t>
            </a:r>
            <a:endParaRPr lang="fa-IR" b="1" cap="all" dirty="0">
              <a:cs typeface="B Nazanin" panose="00000400000000000000" pitchFamily="2" charset="-78"/>
            </a:endParaRPr>
          </a:p>
        </p:txBody>
      </p:sp>
      <p:sp>
        <p:nvSpPr>
          <p:cNvPr id="3" name="Content Placeholder 2"/>
          <p:cNvSpPr>
            <a:spLocks noGrp="1"/>
          </p:cNvSpPr>
          <p:nvPr>
            <p:ph idx="1"/>
          </p:nvPr>
        </p:nvSpPr>
        <p:spPr/>
        <p:txBody>
          <a:bodyPr/>
          <a:lstStyle/>
          <a:p>
            <a:pPr marL="0" indent="0">
              <a:buNone/>
            </a:pPr>
            <a:r>
              <a:rPr lang="fa-IR" dirty="0">
                <a:cs typeface="B Nazanin" panose="00000400000000000000" pitchFamily="2" charset="-78"/>
              </a:rPr>
              <a:t>تعریف چوب بسته به اینکه این ماده را در چه قسمتی بخواهیم مورد استفاده قرار دهیم فرق می کند و به طور کلی می توان سه تعریف برای آن به کار </a:t>
            </a:r>
            <a:r>
              <a:rPr lang="fa-IR" dirty="0" smtClean="0">
                <a:cs typeface="B Nazanin" panose="00000400000000000000" pitchFamily="2" charset="-78"/>
              </a:rPr>
              <a:t>برد.</a:t>
            </a:r>
          </a:p>
          <a:p>
            <a:r>
              <a:rPr lang="fa-IR" dirty="0" smtClean="0">
                <a:cs typeface="B Nazanin" panose="00000400000000000000" pitchFamily="2" charset="-78"/>
              </a:rPr>
              <a:t>تعریف </a:t>
            </a:r>
            <a:r>
              <a:rPr lang="fa-IR" dirty="0">
                <a:cs typeface="B Nazanin" panose="00000400000000000000" pitchFamily="2" charset="-78"/>
              </a:rPr>
              <a:t>گیاه شناسی:</a:t>
            </a:r>
            <a:br>
              <a:rPr lang="fa-IR" dirty="0">
                <a:cs typeface="B Nazanin" panose="00000400000000000000" pitchFamily="2" charset="-78"/>
              </a:rPr>
            </a:br>
            <a:r>
              <a:rPr lang="fa-IR" dirty="0">
                <a:cs typeface="B Nazanin" panose="00000400000000000000" pitchFamily="2" charset="-78"/>
              </a:rPr>
              <a:t>چوب عبارت است از مجموعه ای از بافت های ثانویه لینین شده گیاهان آوندی که در بین مغز و لایه زاینده (کامبیوم) ساقه و ریشه و شاخه ها قرار می گیرد</a:t>
            </a:r>
            <a:r>
              <a:rPr lang="fa-IR" dirty="0" smtClean="0">
                <a:cs typeface="B Nazanin" panose="00000400000000000000" pitchFamily="2" charset="-78"/>
              </a:rPr>
              <a:t>.</a:t>
            </a:r>
          </a:p>
          <a:p>
            <a:r>
              <a:rPr lang="fa-IR" dirty="0" smtClean="0">
                <a:cs typeface="B Nazanin" panose="00000400000000000000" pitchFamily="2" charset="-78"/>
              </a:rPr>
              <a:t> </a:t>
            </a:r>
            <a:r>
              <a:rPr lang="fa-IR" dirty="0">
                <a:cs typeface="B Nazanin" panose="00000400000000000000" pitchFamily="2" charset="-78"/>
              </a:rPr>
              <a:t>تعریف تجاری:</a:t>
            </a:r>
            <a:br>
              <a:rPr lang="fa-IR" dirty="0">
                <a:cs typeface="B Nazanin" panose="00000400000000000000" pitchFamily="2" charset="-78"/>
              </a:rPr>
            </a:br>
            <a:r>
              <a:rPr lang="fa-IR" dirty="0">
                <a:cs typeface="B Nazanin" panose="00000400000000000000" pitchFamily="2" charset="-78"/>
              </a:rPr>
              <a:t>چوب عبارت است از قسمت های داخلی ساقه، ریشه و شاخه درختان و درختچه ها که قابل تبدیل برای استفاده در مصارف گوناگون می باشد و می توان با کار کردن بر روی آن به ارزش و مرغوبیت آن افزود</a:t>
            </a:r>
            <a:r>
              <a:rPr lang="fa-IR" dirty="0" smtClean="0">
                <a:cs typeface="B Nazanin" panose="00000400000000000000" pitchFamily="2" charset="-78"/>
              </a:rPr>
              <a:t>.</a:t>
            </a:r>
          </a:p>
          <a:p>
            <a:r>
              <a:rPr lang="fa-IR" dirty="0" smtClean="0">
                <a:cs typeface="B Nazanin" panose="00000400000000000000" pitchFamily="2" charset="-78"/>
              </a:rPr>
              <a:t> </a:t>
            </a:r>
            <a:r>
              <a:rPr lang="fa-IR" dirty="0">
                <a:cs typeface="B Nazanin" panose="00000400000000000000" pitchFamily="2" charset="-78"/>
              </a:rPr>
              <a:t>تعریف صنعتی:</a:t>
            </a:r>
            <a:br>
              <a:rPr lang="fa-IR" dirty="0">
                <a:cs typeface="B Nazanin" panose="00000400000000000000" pitchFamily="2" charset="-78"/>
              </a:rPr>
            </a:br>
            <a:r>
              <a:rPr lang="fa-IR" dirty="0">
                <a:cs typeface="B Nazanin" panose="00000400000000000000" pitchFamily="2" charset="-78"/>
              </a:rPr>
              <a:t>چوب عبارت است از ماده ای جامد و متخلخل فیبری شکل، که دارای ساختمان سازمان یافته ای است و از هر طرف نایکسان و ناهمگن می باشد.</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908593725"/>
      </p:ext>
    </p:extLst>
  </p:cSld>
  <p:clrMapOvr>
    <a:masterClrMapping/>
  </p:clrMapOvr>
  <mc:AlternateContent xmlns:mc="http://schemas.openxmlformats.org/markup-compatibility/2006">
    <mc:Choice xmlns:p14="http://schemas.microsoft.com/office/powerpoint/2010/main" Requires="p14">
      <p:transition spd="slow" p14:dur="2000" advTm="64761"/>
    </mc:Choice>
    <mc:Fallback>
      <p:transition spd="slow" advTm="647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b="1" dirty="0" smtClean="0">
                <a:cs typeface="B Nazanin" panose="00000400000000000000" pitchFamily="2" charset="-78"/>
              </a:rPr>
              <a:t>تاریخچه در ساختمان</a:t>
            </a:r>
            <a:endParaRPr lang="fa-IR" b="1" dirty="0"/>
          </a:p>
        </p:txBody>
      </p:sp>
      <p:sp>
        <p:nvSpPr>
          <p:cNvPr id="3" name="Content Placeholder 2"/>
          <p:cNvSpPr>
            <a:spLocks noGrp="1"/>
          </p:cNvSpPr>
          <p:nvPr>
            <p:ph idx="1"/>
          </p:nvPr>
        </p:nvSpPr>
        <p:spPr>
          <a:xfrm>
            <a:off x="844758" y="1194673"/>
            <a:ext cx="8596668" cy="3880773"/>
          </a:xfrm>
        </p:spPr>
        <p:txBody>
          <a:bodyPr>
            <a:normAutofit/>
          </a:bodyPr>
          <a:lstStyle/>
          <a:p>
            <a:pPr algn="justLow"/>
            <a:r>
              <a:rPr lang="fa-IR" dirty="0">
                <a:cs typeface="B Nazanin" panose="00000400000000000000" pitchFamily="2" charset="-78"/>
              </a:rPr>
              <a:t>پیش از به کار گیری مواد معدنی یا مصالح صنعتی چون آن، آجر وسرامیک در سازه‌های معماری یا عمرانی، چوب یکی از اصلی ترین و قدیمی ترین مصالح در دسترس بوده است. انسان اولیه طرز شکل دادن به چوب را برای تهیه ابزار گوناگون فرا گرفت. ابزار و وسایل چوبی اولیه و حتی ساختمان‌ها وتزئینات چوبی ادوار ماقبل تاریخ و اعصار مختلف تاریخ، نمایانگر اهمیت چنان ماده‌ای است که ما قبل از فلز و همزمان با مصرف سنگ در اختیار بشر آمده و از آن در تهیه ابزار و وسایل زندگی، سلاح، ساختمان استفاده کرده است. از ساختمان‌های روستایی گرفته تا ساختمان‌های چند طبقه شهری،پل‌ها و کوشک‌ها از چوب ساخته می‌شدند که بسیاری از آنها در ایران یا کشورهای دیگر به عنوان میراث فرهنگی شناخته شده‌اند. قدمت ساختمان‌های چوبی بدون شک باید به عصر نوسنگی برسد. نزدیک به ۶۰۰۰ سال پیش، معماران ایرانی برای گرمی بخشدن به خانه‌های مسکونی،کاخ‌ها و ابنیه، به طور گسترده از چوب استفاده می‌کردند. اما پس از مدتی، کاربرد چوب به عنوان یکی از ارکان اصلی ساختمان‌ها فراموش شده است. با این حال هنوز چوب یکی از مهمترین عناطر کارا </a:t>
            </a:r>
            <a:r>
              <a:rPr lang="fa-IR" dirty="0" smtClean="0">
                <a:cs typeface="B Nazanin" panose="00000400000000000000" pitchFamily="2" charset="-78"/>
              </a:rPr>
              <a:t>و نقش </a:t>
            </a:r>
            <a:r>
              <a:rPr lang="fa-IR" dirty="0">
                <a:cs typeface="B Nazanin" panose="00000400000000000000" pitchFamily="2" charset="-78"/>
              </a:rPr>
              <a:t>آفرین در مسائل معماری و هنری است. چوب بر خلاف سایر مصالح ساختمانی پس از گل به خاطر خاصیت پذیری فراوان و طبیعی بودنش با روحیه انسان سازگار و از مطلوبیت ویژه‌ای برخوردار است.</a:t>
            </a:r>
          </a:p>
        </p:txBody>
      </p:sp>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b="13197"/>
          <a:stretch/>
        </p:blipFill>
        <p:spPr>
          <a:xfrm>
            <a:off x="419502" y="4318565"/>
            <a:ext cx="4242650" cy="2539435"/>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098227378"/>
      </p:ext>
    </p:extLst>
  </p:cSld>
  <p:clrMapOvr>
    <a:masterClrMapping/>
  </p:clrMapOvr>
  <mc:AlternateContent xmlns:mc="http://schemas.openxmlformats.org/markup-compatibility/2006">
    <mc:Choice xmlns:p14="http://schemas.microsoft.com/office/powerpoint/2010/main" Requires="p14">
      <p:transition spd="slow" p14:dur="2000" advTm="131322"/>
    </mc:Choice>
    <mc:Fallback>
      <p:transition spd="slow" advTm="1313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Facet">
  <a:themeElements>
    <a:clrScheme name="Red">
      <a:dk1>
        <a:sysClr val="windowText" lastClr="000000"/>
      </a:dk1>
      <a:lt1>
        <a:sysClr val="window" lastClr="FFFFFF"/>
      </a:lt1>
      <a:dk2>
        <a:srgbClr val="323232"/>
      </a:dk2>
      <a:lt2>
        <a:srgbClr val="E5C243"/>
      </a:lt2>
      <a:accent1>
        <a:srgbClr val="A5300F"/>
      </a:accent1>
      <a:accent2>
        <a:srgbClr val="D55816"/>
      </a:accent2>
      <a:accent3>
        <a:srgbClr val="E19825"/>
      </a:accent3>
      <a:accent4>
        <a:srgbClr val="B19C7D"/>
      </a:accent4>
      <a:accent5>
        <a:srgbClr val="7F5F52"/>
      </a:accent5>
      <a:accent6>
        <a:srgbClr val="B27D49"/>
      </a:accent6>
      <a:hlink>
        <a:srgbClr val="6B9F25"/>
      </a:hlink>
      <a:folHlink>
        <a:srgbClr val="B26B02"/>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23659B44-6E34-4CE8-8F0D-387DA7996826}"/>
    </a:ext>
  </a:extLst>
</a:theme>
</file>

<file path=docProps/app.xml><?xml version="1.0" encoding="utf-8"?>
<Properties xmlns="http://schemas.openxmlformats.org/officeDocument/2006/extended-properties" xmlns:vt="http://schemas.openxmlformats.org/officeDocument/2006/docPropsVTypes">
  <Template>Facet</Template>
  <TotalTime>176</TotalTime>
  <Words>1453</Words>
  <Application>Microsoft Office PowerPoint</Application>
  <PresentationFormat>Widescreen</PresentationFormat>
  <Paragraphs>73</Paragraphs>
  <Slides>19</Slides>
  <Notes>0</Notes>
  <HiddenSlides>0</HiddenSlides>
  <MMClips>20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19</vt:i4>
      </vt:variant>
    </vt:vector>
  </HeadingPairs>
  <TitlesOfParts>
    <vt:vector size="25" baseType="lpstr">
      <vt:lpstr>Arial</vt:lpstr>
      <vt:lpstr>B Nazanin</vt:lpstr>
      <vt:lpstr>Tahoma</vt:lpstr>
      <vt:lpstr>Trebuchet MS</vt:lpstr>
      <vt:lpstr>Wingdings 3</vt:lpstr>
      <vt:lpstr>Facet</vt:lpstr>
      <vt:lpstr>PowerPoint Presentation</vt:lpstr>
      <vt:lpstr>بسمه تعالی</vt:lpstr>
      <vt:lpstr>کارگاه فناوری و ساخت 1</vt:lpstr>
      <vt:lpstr>سرفصل این درس</vt:lpstr>
      <vt:lpstr>منابع</vt:lpstr>
      <vt:lpstr>آشنایي با خصوصیات چوب و کاربرد آن در معماري داخلي و تزیینات</vt:lpstr>
      <vt:lpstr>چوب</vt:lpstr>
      <vt:lpstr>تعریف چوب</vt:lpstr>
      <vt:lpstr>تاریخچه در ساختمان</vt:lpstr>
      <vt:lpstr>مصرف چوب در بناهای دوره قاجار و معاصر  </vt:lpstr>
      <vt:lpstr>خصوصیات فیزیکی</vt:lpstr>
      <vt:lpstr>خواص مکانیکی چوب ها</vt:lpstr>
      <vt:lpstr>تاثیر رطوبت در چوب</vt:lpstr>
      <vt:lpstr>محاسن چوب</vt:lpstr>
      <vt:lpstr>معایب ناشی از خشک کردن چوب</vt:lpstr>
      <vt:lpstr>عیوب ذاتی چوب</vt:lpstr>
      <vt:lpstr>روش های محافظت از چوب</vt:lpstr>
      <vt:lpstr>روش های محافظت از چوب</vt:lpstr>
      <vt:lpstr>روش های فرم دهی به چوب</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بارهای وارد بر ساختمان</dc:title>
  <dc:creator>my system</dc:creator>
  <cp:lastModifiedBy>my system</cp:lastModifiedBy>
  <cp:revision>19</cp:revision>
  <dcterms:created xsi:type="dcterms:W3CDTF">2020-04-01T12:24:26Z</dcterms:created>
  <dcterms:modified xsi:type="dcterms:W3CDTF">2020-04-15T13:50:01Z</dcterms:modified>
</cp:coreProperties>
</file>