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92" r:id="rId3"/>
    <p:sldId id="293" r:id="rId4"/>
    <p:sldId id="261" r:id="rId5"/>
    <p:sldId id="262" r:id="rId6"/>
    <p:sldId id="281" r:id="rId7"/>
    <p:sldId id="282" r:id="rId8"/>
    <p:sldId id="284" r:id="rId9"/>
    <p:sldId id="286" r:id="rId10"/>
    <p:sldId id="285" r:id="rId11"/>
    <p:sldId id="283" r:id="rId12"/>
    <p:sldId id="287" r:id="rId13"/>
    <p:sldId id="288" r:id="rId14"/>
    <p:sldId id="290" r:id="rId15"/>
    <p:sldId id="289" r:id="rId16"/>
    <p:sldId id="291" r:id="rId17"/>
    <p:sldId id="268" r:id="rId18"/>
    <p:sldId id="280" r:id="rId19"/>
    <p:sldId id="26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algn="ct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algn="ct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endParaRPr lang="en-US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alt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6CF2910-ADF6-4D31-B4B2-6F020E3C7E34}" type="slidenum">
              <a:rPr lang="ar-SA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1000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FACCB6-3038-4F79-8D84-1CAEC5D4E74D}" type="slidenum">
              <a:rPr lang="ar-SA" altLang="en-US" smtClean="0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279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DB9D0B-ADFC-40F4-8C48-579636E0C3E9}" type="slidenum">
              <a:rPr lang="ar-SA" altLang="en-US" smtClean="0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693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0259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389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681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947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87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817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0546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98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3FD230-F330-4D97-8718-F9009C60D16D}" type="slidenum">
              <a:rPr lang="ar-SA" altLang="en-US" smtClean="0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381613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635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3465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187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19D3F44-0046-4AB4-9D1F-5944265324F1}" type="slidenum">
              <a:rPr lang="ar-SA" altLang="en-US" smtClean="0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6478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4D5D71E-E0AE-47B7-9FB6-2D78C2F56085}" type="slidenum">
              <a:rPr lang="ar-SA" altLang="en-US" smtClean="0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769664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E2916A-EABE-44A7-97A8-929580185F99}" type="slidenum">
              <a:rPr lang="ar-SA" altLang="en-US" smtClean="0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2341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7930A3-E846-40C3-852F-0ECE0317DAC0}" type="slidenum">
              <a:rPr lang="ar-SA" altLang="en-US" smtClean="0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75395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3ADA77-B49F-4387-8458-D8801FBE5008}" type="slidenum">
              <a:rPr lang="ar-SA" altLang="en-US" smtClean="0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215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F1511C-1550-4540-8612-DFF8252D9F28}" type="slidenum">
              <a:rPr lang="ar-SA" altLang="en-US" smtClean="0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2507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BB6CCA3-1D28-4780-A915-53FEB49DB602}" type="slidenum">
              <a:rPr lang="ar-SA" altLang="en-US" smtClean="0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2613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rtl="1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rtl="1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rtl="1" fontAlgn="base">
              <a:spcBef>
                <a:spcPct val="0"/>
              </a:spcBef>
              <a:spcAft>
                <a:spcPct val="0"/>
              </a:spcAft>
            </a:pPr>
            <a:fld id="{628AAB11-0822-47CE-8D08-F5FFC911DDF2}" type="slidenum">
              <a:rPr lang="ar-SA" altLang="en-US" smtClean="0">
                <a:solidFill>
                  <a:prstClr val="black"/>
                </a:solidFill>
                <a:latin typeface="Verdana" pitchFamily="34" charset="0"/>
              </a:rPr>
              <a:pPr rtl="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312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4425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G_20200408_174624_560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76200"/>
            <a:ext cx="8229600" cy="5889625"/>
          </a:xfrm>
        </p:spPr>
      </p:pic>
    </p:spTree>
    <p:extLst>
      <p:ext uri="{BB962C8B-B14F-4D97-AF65-F5344CB8AC3E}">
        <p14:creationId xmlns:p14="http://schemas.microsoft.com/office/powerpoint/2010/main" val="388730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200" dirty="0" smtClean="0">
                <a:solidFill>
                  <a:srgbClr val="FF0000"/>
                </a:solidFill>
                <a:cs typeface="B Zar" panose="00000400000000000000" pitchFamily="2" charset="-78"/>
              </a:rPr>
              <a:t>وجه تشابه: هر دو تعداد زیاد خریدار و فروشنده دارند.</a:t>
            </a:r>
          </a:p>
          <a:p>
            <a:pPr algn="r" rtl="1"/>
            <a:endParaRPr lang="fa-IR" sz="3200" dirty="0">
              <a:solidFill>
                <a:srgbClr val="FF0000"/>
              </a:solidFill>
              <a:cs typeface="B Zar" panose="00000400000000000000" pitchFamily="2" charset="-78"/>
            </a:endParaRPr>
          </a:p>
          <a:p>
            <a:pPr algn="r" rtl="1"/>
            <a:endParaRPr lang="fa-IR" sz="3200" dirty="0" smtClean="0">
              <a:solidFill>
                <a:srgbClr val="FF0000"/>
              </a:solidFill>
              <a:cs typeface="B Zar" panose="00000400000000000000" pitchFamily="2" charset="-78"/>
            </a:endParaRPr>
          </a:p>
          <a:p>
            <a:pPr algn="r" rtl="1"/>
            <a:endParaRPr lang="fa-IR" sz="3200" dirty="0">
              <a:solidFill>
                <a:srgbClr val="FF0000"/>
              </a:solidFill>
              <a:cs typeface="B Zar" panose="00000400000000000000" pitchFamily="2" charset="-78"/>
            </a:endParaRPr>
          </a:p>
          <a:p>
            <a:pPr algn="r" rtl="1"/>
            <a:r>
              <a:rPr lang="fa-IR" sz="3200" dirty="0" smtClean="0">
                <a:solidFill>
                  <a:srgbClr val="FF0000"/>
                </a:solidFill>
                <a:cs typeface="B Zar" panose="00000400000000000000" pitchFamily="2" charset="-78"/>
              </a:rPr>
              <a:t>وجه تمایز: در بازار رقابت کامل کالاها همگن هستند اما در بازار رقابت انحصاری کالاها همگن نیستند.</a:t>
            </a:r>
            <a:endParaRPr lang="en-US" sz="3200" dirty="0">
              <a:solidFill>
                <a:srgbClr val="FF0000"/>
              </a:solidFill>
              <a:cs typeface="B Zar" panose="00000400000000000000" pitchFamily="2" charset="-7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 rtl="1"/>
            <a:r>
              <a:rPr lang="fa-IR" sz="3200" dirty="0" smtClean="0"/>
              <a:t>وجه تشابه و تمایز بازار رقابت کامل و رقابت انحصاری</a:t>
            </a:r>
            <a:endParaRPr lang="en-US" sz="3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5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35"/>
    </mc:Choice>
    <mc:Fallback xmlns="">
      <p:transition spd="slow" advTm="29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rtl="1"/>
            <a:r>
              <a:rPr lang="fa-IR" sz="4000" dirty="0" smtClean="0">
                <a:solidFill>
                  <a:srgbClr val="FF0000"/>
                </a:solidFill>
                <a:cs typeface="B Zar" panose="00000400000000000000" pitchFamily="2" charset="-78"/>
              </a:rPr>
              <a:t>1- بازار انحصار چندجانبه خرید</a:t>
            </a:r>
          </a:p>
          <a:p>
            <a:pPr algn="just" rtl="1"/>
            <a:r>
              <a:rPr lang="fa-IR" sz="4000" dirty="0" smtClean="0">
                <a:solidFill>
                  <a:srgbClr val="FF0000"/>
                </a:solidFill>
                <a:cs typeface="B Zar" panose="00000400000000000000" pitchFamily="2" charset="-78"/>
              </a:rPr>
              <a:t>2- بازار انحصار چند جانبه فروش</a:t>
            </a:r>
          </a:p>
          <a:p>
            <a:pPr algn="just" rtl="1"/>
            <a:r>
              <a:rPr lang="fa-IR" sz="4000" dirty="0" smtClean="0">
                <a:solidFill>
                  <a:srgbClr val="FF0000"/>
                </a:solidFill>
                <a:cs typeface="B Zar" panose="00000400000000000000" pitchFamily="2" charset="-78"/>
              </a:rPr>
              <a:t>3- بازار انحصار دو جانبه</a:t>
            </a:r>
          </a:p>
          <a:p>
            <a:pPr algn="just" rtl="1"/>
            <a:r>
              <a:rPr lang="fa-IR" sz="4000" dirty="0" smtClean="0">
                <a:solidFill>
                  <a:srgbClr val="FF0000"/>
                </a:solidFill>
                <a:cs typeface="B Zar" panose="00000400000000000000" pitchFamily="2" charset="-78"/>
              </a:rPr>
              <a:t>4- بازار انحصار کامل</a:t>
            </a:r>
            <a:endParaRPr lang="en-US" sz="4000" dirty="0">
              <a:solidFill>
                <a:srgbClr val="FF0000"/>
              </a:solidFill>
              <a:cs typeface="B Zar" panose="00000400000000000000" pitchFamily="2" charset="-7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/>
              <a:t>بازار انحصار چند جانبه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94" y="304800"/>
            <a:ext cx="1749425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4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69"/>
    </mc:Choice>
    <mc:Fallback xmlns="">
      <p:transition spd="slow" advTm="36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rtl="1"/>
            <a:r>
              <a:rPr lang="fa-IR" sz="4400" dirty="0" smtClean="0">
                <a:cs typeface="B Zar" panose="00000400000000000000" pitchFamily="2" charset="-78"/>
              </a:rPr>
              <a:t>در این بازار تعداد خریداران کم اما تعداد فروشندگان زیاد است بنابراین چون تعداد خریداران کم است، هریک می توانند بر روی قیمت تاثیر بگذارند. </a:t>
            </a:r>
          </a:p>
          <a:p>
            <a:pPr algn="just" rtl="1"/>
            <a:endParaRPr lang="fa-IR" sz="3600" dirty="0">
              <a:cs typeface="B Zar" panose="00000400000000000000" pitchFamily="2" charset="-78"/>
            </a:endParaRPr>
          </a:p>
          <a:p>
            <a:pPr algn="just" rtl="1"/>
            <a:endParaRPr lang="en-US" sz="3600" dirty="0">
              <a:cs typeface="B Zar" panose="00000400000000000000" pitchFamily="2" charset="-7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/>
              <a:t>بازار انحصار چند جانبه خرید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61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13"/>
    </mc:Choice>
    <mc:Fallback xmlns="">
      <p:transition spd="slow" advTm="21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rtl="1"/>
            <a:r>
              <a:rPr lang="fa-IR" sz="4000" dirty="0" smtClean="0">
                <a:cs typeface="B Zar" panose="00000400000000000000" pitchFamily="2" charset="-78"/>
              </a:rPr>
              <a:t>در این بازار تعداد خریداران زیاد و تعداد فروشندگان کم است و تصمیمات یک فروشنده بر فعالیت دیگر فروشندگان تاثیر می گذارد.</a:t>
            </a:r>
            <a:endParaRPr lang="en-US" sz="4000" dirty="0">
              <a:cs typeface="B Zar" panose="00000400000000000000" pitchFamily="2" charset="-7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/>
              <a:t>بازار انحصار چند جانبه فروش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78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46"/>
    </mc:Choice>
    <mc:Fallback xmlns="">
      <p:transition spd="slow" advTm="25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 rtl="1"/>
            <a:r>
              <a:rPr lang="fa-IR" sz="3200" b="1" dirty="0">
                <a:solidFill>
                  <a:srgbClr val="FF0000"/>
                </a:solidFill>
                <a:cs typeface="B Zar" panose="00000400000000000000" pitchFamily="2" charset="-78"/>
              </a:rPr>
              <a:t>انحصار دو جانبه </a:t>
            </a:r>
            <a:r>
              <a:rPr lang="fa-IR" sz="3200" b="1" dirty="0" smtClean="0">
                <a:solidFill>
                  <a:srgbClr val="FF0000"/>
                </a:solidFill>
                <a:cs typeface="B Zar" panose="00000400000000000000" pitchFamily="2" charset="-78"/>
              </a:rPr>
              <a:t>خرید</a:t>
            </a:r>
          </a:p>
          <a:p>
            <a:pPr algn="just" rtl="1"/>
            <a:endParaRPr lang="fa-IR" sz="3200" b="1" dirty="0">
              <a:solidFill>
                <a:srgbClr val="FF0000"/>
              </a:solidFill>
              <a:cs typeface="B Zar" panose="00000400000000000000" pitchFamily="2" charset="-78"/>
            </a:endParaRPr>
          </a:p>
          <a:p>
            <a:pPr algn="just" rtl="1"/>
            <a:r>
              <a:rPr lang="fa-IR" sz="3600" dirty="0" smtClean="0">
                <a:cs typeface="B Zar" panose="00000400000000000000" pitchFamily="2" charset="-78"/>
              </a:rPr>
              <a:t>شامل دو خریدار و تعداد زیادی فروشنده است.</a:t>
            </a:r>
          </a:p>
          <a:p>
            <a:pPr algn="just" rtl="1"/>
            <a:endParaRPr lang="fa-IR" sz="3600" dirty="0">
              <a:cs typeface="B Zar" panose="00000400000000000000" pitchFamily="2" charset="-78"/>
            </a:endParaRPr>
          </a:p>
          <a:p>
            <a:pPr marL="109728" indent="0" algn="just" rtl="1">
              <a:buNone/>
            </a:pPr>
            <a:endParaRPr lang="fa-IR" sz="3600" dirty="0">
              <a:cs typeface="B Zar" panose="00000400000000000000" pitchFamily="2" charset="-78"/>
            </a:endParaRPr>
          </a:p>
          <a:p>
            <a:pPr algn="just" rtl="1"/>
            <a:r>
              <a:rPr lang="fa-IR" sz="3200" b="1" dirty="0" smtClean="0">
                <a:solidFill>
                  <a:srgbClr val="FF0000"/>
                </a:solidFill>
                <a:cs typeface="B Zar" panose="00000400000000000000" pitchFamily="2" charset="-78"/>
              </a:rPr>
              <a:t>انحصار دو جانبه فروش</a:t>
            </a:r>
          </a:p>
          <a:p>
            <a:pPr algn="just" rtl="1"/>
            <a:endParaRPr lang="fa-IR" sz="3200" b="1" dirty="0" smtClean="0">
              <a:solidFill>
                <a:srgbClr val="FF0000"/>
              </a:solidFill>
              <a:cs typeface="B Zar" panose="00000400000000000000" pitchFamily="2" charset="-78"/>
            </a:endParaRPr>
          </a:p>
          <a:p>
            <a:pPr algn="just" rtl="1"/>
            <a:r>
              <a:rPr lang="fa-IR" sz="3600" dirty="0" smtClean="0">
                <a:cs typeface="B Zar" panose="00000400000000000000" pitchFamily="2" charset="-78"/>
              </a:rPr>
              <a:t>شامل دو فروشنده و تعداد زیادی خریدار است.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/>
              <a:t>بازار انحصار دوجانبه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1749425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4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89"/>
    </mc:Choice>
    <mc:Fallback xmlns="">
      <p:transition spd="slow" advTm="27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rtl="1"/>
            <a:r>
              <a:rPr lang="fa-IR" sz="2800" b="1" dirty="0" smtClean="0">
                <a:solidFill>
                  <a:srgbClr val="FF0000"/>
                </a:solidFill>
                <a:cs typeface="B Zar" panose="00000400000000000000" pitchFamily="2" charset="-78"/>
              </a:rPr>
              <a:t>انحصار کامل خرید</a:t>
            </a:r>
          </a:p>
          <a:p>
            <a:pPr algn="just" rtl="1"/>
            <a:r>
              <a:rPr lang="fa-IR" sz="3200" dirty="0" smtClean="0">
                <a:cs typeface="B Zar" panose="00000400000000000000" pitchFamily="2" charset="-78"/>
              </a:rPr>
              <a:t>یک خریدار و تعداد زیادی فروشنده وجود دارد. مثل شرکت دخانیات که تنها خریدار توتون است.</a:t>
            </a:r>
          </a:p>
          <a:p>
            <a:pPr algn="just" rtl="1"/>
            <a:endParaRPr lang="fa-IR" sz="3200" dirty="0">
              <a:cs typeface="B Zar" panose="00000400000000000000" pitchFamily="2" charset="-78"/>
            </a:endParaRPr>
          </a:p>
          <a:p>
            <a:pPr algn="just" rtl="1"/>
            <a:r>
              <a:rPr lang="fa-IR" sz="2800" b="1" dirty="0" smtClean="0">
                <a:solidFill>
                  <a:srgbClr val="FF0000"/>
                </a:solidFill>
                <a:cs typeface="B Zar" panose="00000400000000000000" pitchFamily="2" charset="-78"/>
              </a:rPr>
              <a:t>انحصار کامل فروش</a:t>
            </a:r>
          </a:p>
          <a:p>
            <a:pPr algn="just" rtl="1"/>
            <a:r>
              <a:rPr lang="fa-IR" sz="3200" dirty="0" smtClean="0">
                <a:cs typeface="B Zar" panose="00000400000000000000" pitchFamily="2" charset="-78"/>
              </a:rPr>
              <a:t>یک فروشنده و تعداد زیادی خریدار وجود دارد. مثل مخابرات که در کل کشور به تنهایی مسئول واگذاری و نصب خطوط است.</a:t>
            </a:r>
            <a:endParaRPr lang="en-US" sz="3200" dirty="0">
              <a:cs typeface="B Zar" panose="00000400000000000000" pitchFamily="2" charset="-7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/>
              <a:t>بازار انحصار کامل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4032"/>
            <a:ext cx="1749425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8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41"/>
    </mc:Choice>
    <mc:Fallback xmlns="">
      <p:transition spd="slow" advTm="50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/>
          <a:lstStyle/>
          <a:p>
            <a:pPr algn="ctr" rtl="1"/>
            <a:r>
              <a:rPr lang="fa-IR" b="1" dirty="0">
                <a:solidFill>
                  <a:srgbClr val="04617B"/>
                </a:solidFill>
              </a:rPr>
              <a:t>خلاصه ای از </a:t>
            </a:r>
            <a:r>
              <a:rPr lang="fa-IR" b="1" dirty="0" smtClean="0">
                <a:solidFill>
                  <a:srgbClr val="04617B"/>
                </a:solidFill>
              </a:rPr>
              <a:t>جلسه6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866" y="1417022"/>
            <a:ext cx="8229600" cy="4389120"/>
          </a:xfrm>
        </p:spPr>
        <p:txBody>
          <a:bodyPr>
            <a:normAutofit fontScale="77500" lnSpcReduction="20000"/>
          </a:bodyPr>
          <a:lstStyle/>
          <a:p>
            <a:pPr marL="365760" lvl="0" indent="-256032" algn="just" rtl="1">
              <a:spcBef>
                <a:spcPts val="400"/>
              </a:spcBef>
              <a:buClr>
                <a:srgbClr val="2DA2BF"/>
              </a:buClr>
              <a:buSzPct val="68000"/>
              <a:buFont typeface="Wingdings 3"/>
              <a:buChar char=""/>
            </a:pPr>
            <a:r>
              <a:rPr lang="fa-IR" sz="2800" dirty="0" smtClean="0">
                <a:solidFill>
                  <a:prstClr val="black"/>
                </a:solidFill>
                <a:latin typeface="Lucida Sans Unicode"/>
                <a:cs typeface="B Zar" panose="00000400000000000000" pitchFamily="2" charset="-78"/>
              </a:rPr>
              <a:t>در بازار رقابت </a:t>
            </a:r>
            <a:r>
              <a:rPr lang="fa-IR" sz="2800" dirty="0">
                <a:solidFill>
                  <a:prstClr val="black"/>
                </a:solidFill>
                <a:latin typeface="Lucida Sans Unicode"/>
                <a:cs typeface="B Zar" panose="00000400000000000000" pitchFamily="2" charset="-78"/>
              </a:rPr>
              <a:t>تعداد زیاد خریدار و فروشنده وجود دارد و کالاها همگن هستند (یعنی دارای کیفیت یکسان می باشند</a:t>
            </a:r>
            <a:r>
              <a:rPr lang="fa-IR" sz="2800" dirty="0" smtClean="0">
                <a:solidFill>
                  <a:prstClr val="black"/>
                </a:solidFill>
                <a:latin typeface="Lucida Sans Unicode"/>
                <a:cs typeface="B Zar" panose="00000400000000000000" pitchFamily="2" charset="-78"/>
              </a:rPr>
              <a:t>).</a:t>
            </a:r>
          </a:p>
          <a:p>
            <a:pPr marL="365760" lvl="0" indent="-256032" algn="just" rtl="1">
              <a:spcBef>
                <a:spcPts val="400"/>
              </a:spcBef>
              <a:buClr>
                <a:srgbClr val="2DA2BF"/>
              </a:buClr>
              <a:buSzPct val="68000"/>
              <a:buFont typeface="Wingdings 3"/>
              <a:buChar char=""/>
            </a:pPr>
            <a:endParaRPr lang="fa-IR" sz="2800" dirty="0" smtClean="0">
              <a:solidFill>
                <a:prstClr val="black"/>
              </a:solidFill>
              <a:latin typeface="Lucida Sans Unicode"/>
              <a:cs typeface="B Zar" panose="00000400000000000000" pitchFamily="2" charset="-78"/>
            </a:endParaRPr>
          </a:p>
          <a:p>
            <a:pPr marL="365760" lvl="0" indent="-256032" algn="just" rtl="1">
              <a:spcBef>
                <a:spcPts val="400"/>
              </a:spcBef>
              <a:buClr>
                <a:srgbClr val="2DA2BF"/>
              </a:buClr>
              <a:buSzPct val="68000"/>
              <a:buFont typeface="Wingdings 3"/>
              <a:buChar char=""/>
            </a:pPr>
            <a:r>
              <a:rPr lang="fa-IR" sz="2800" dirty="0" smtClean="0">
                <a:cs typeface="B Zar" panose="00000400000000000000" pitchFamily="2" charset="-78"/>
              </a:rPr>
              <a:t>در بازار رقابت انحصاری، </a:t>
            </a:r>
            <a:r>
              <a:rPr lang="fa-IR" sz="2800" dirty="0">
                <a:cs typeface="B Zar" panose="00000400000000000000" pitchFamily="2" charset="-78"/>
              </a:rPr>
              <a:t>مانند بازار رقابت کامل تعداد خریداران و فروشندگان زیاد </a:t>
            </a:r>
            <a:r>
              <a:rPr lang="fa-IR" sz="2800" dirty="0" smtClean="0">
                <a:cs typeface="B Zar" panose="00000400000000000000" pitchFamily="2" charset="-78"/>
              </a:rPr>
              <a:t>است اما </a:t>
            </a:r>
            <a:r>
              <a:rPr lang="fa-IR" sz="2800" dirty="0">
                <a:cs typeface="B Zar" panose="00000400000000000000" pitchFamily="2" charset="-78"/>
              </a:rPr>
              <a:t>با این تفاوت که کالاها همگن </a:t>
            </a:r>
            <a:r>
              <a:rPr lang="fa-IR" sz="2800" dirty="0" smtClean="0">
                <a:cs typeface="B Zar" panose="00000400000000000000" pitchFamily="2" charset="-78"/>
              </a:rPr>
              <a:t>نیستند.</a:t>
            </a:r>
          </a:p>
          <a:p>
            <a:pPr marL="365760" lvl="0" indent="-256032" algn="just" rtl="1">
              <a:spcBef>
                <a:spcPts val="400"/>
              </a:spcBef>
              <a:buClr>
                <a:srgbClr val="2DA2BF"/>
              </a:buClr>
              <a:buSzPct val="68000"/>
              <a:buFont typeface="Wingdings 3"/>
              <a:buChar char=""/>
            </a:pPr>
            <a:endParaRPr lang="fa-IR" sz="2800" dirty="0" smtClean="0">
              <a:cs typeface="B Zar" panose="00000400000000000000" pitchFamily="2" charset="-78"/>
            </a:endParaRPr>
          </a:p>
          <a:p>
            <a:pPr marL="365760" indent="-256032" algn="just" rtl="1">
              <a:spcBef>
                <a:spcPts val="400"/>
              </a:spcBef>
              <a:buClr>
                <a:srgbClr val="2DA2BF"/>
              </a:buClr>
              <a:buSzPct val="68000"/>
              <a:buFont typeface="Wingdings 3"/>
              <a:buChar char=""/>
            </a:pPr>
            <a:r>
              <a:rPr lang="fa-IR" sz="2000" b="1" dirty="0">
                <a:solidFill>
                  <a:srgbClr val="FF0000"/>
                </a:solidFill>
                <a:cs typeface="B Zar" panose="00000400000000000000" pitchFamily="2" charset="-78"/>
              </a:rPr>
              <a:t>در بازار رقابت کامل تبلیغات مفهومی ندارد چون کالاها همگن هستند و اگر یک عرضه کننده کالای خود را تبلیغ کند منفعت کمتری کسب میکند</a:t>
            </a:r>
            <a:r>
              <a:rPr lang="fa-IR" sz="1800" b="1" dirty="0" smtClean="0">
                <a:solidFill>
                  <a:srgbClr val="FF0000"/>
                </a:solidFill>
              </a:rPr>
              <a:t>.</a:t>
            </a:r>
          </a:p>
          <a:p>
            <a:pPr marL="365760" indent="-256032" algn="just" rtl="1">
              <a:spcBef>
                <a:spcPts val="400"/>
              </a:spcBef>
              <a:buClr>
                <a:srgbClr val="2DA2BF"/>
              </a:buClr>
              <a:buSzPct val="68000"/>
              <a:buFont typeface="Wingdings 3"/>
              <a:buChar char=""/>
            </a:pPr>
            <a:endParaRPr lang="fa-IR" sz="1800" b="1" dirty="0" smtClean="0">
              <a:solidFill>
                <a:srgbClr val="FF0000"/>
              </a:solidFill>
            </a:endParaRPr>
          </a:p>
          <a:p>
            <a:pPr marL="365760" indent="-256032" algn="just" rtl="1">
              <a:spcBef>
                <a:spcPts val="400"/>
              </a:spcBef>
              <a:buClr>
                <a:srgbClr val="2DA2BF"/>
              </a:buClr>
              <a:buSzPct val="68000"/>
              <a:buFont typeface="Wingdings 3"/>
              <a:buChar char=""/>
            </a:pPr>
            <a:r>
              <a:rPr lang="fa-IR" dirty="0">
                <a:cs typeface="B Zar" panose="00000400000000000000" pitchFamily="2" charset="-78"/>
              </a:rPr>
              <a:t>بازار انحصار چند </a:t>
            </a:r>
            <a:r>
              <a:rPr lang="fa-IR" dirty="0" smtClean="0">
                <a:cs typeface="B Zar" panose="00000400000000000000" pitchFamily="2" charset="-78"/>
              </a:rPr>
              <a:t>جانبه شامل:</a:t>
            </a:r>
            <a:endParaRPr lang="fa-IR" b="1" dirty="0" smtClean="0">
              <a:solidFill>
                <a:srgbClr val="FF0000"/>
              </a:solidFill>
              <a:cs typeface="B Zar" panose="00000400000000000000" pitchFamily="2" charset="-78"/>
            </a:endParaRPr>
          </a:p>
          <a:p>
            <a:pPr algn="just" rtl="1"/>
            <a:r>
              <a:rPr lang="fa-IR" dirty="0">
                <a:solidFill>
                  <a:srgbClr val="FF0000"/>
                </a:solidFill>
                <a:cs typeface="B Zar" panose="00000400000000000000" pitchFamily="2" charset="-78"/>
              </a:rPr>
              <a:t>1- بازار انحصار چندجانبه خرید</a:t>
            </a:r>
          </a:p>
          <a:p>
            <a:pPr algn="just" rtl="1"/>
            <a:r>
              <a:rPr lang="fa-IR" dirty="0">
                <a:solidFill>
                  <a:srgbClr val="FF0000"/>
                </a:solidFill>
                <a:cs typeface="B Zar" panose="00000400000000000000" pitchFamily="2" charset="-78"/>
              </a:rPr>
              <a:t>2- بازار انحصار چند جانبه فروش</a:t>
            </a:r>
          </a:p>
          <a:p>
            <a:pPr algn="just" rtl="1"/>
            <a:r>
              <a:rPr lang="fa-IR" dirty="0">
                <a:solidFill>
                  <a:srgbClr val="FF0000"/>
                </a:solidFill>
                <a:cs typeface="B Zar" panose="00000400000000000000" pitchFamily="2" charset="-78"/>
              </a:rPr>
              <a:t>3- بازار انحصار دو جانبه</a:t>
            </a:r>
          </a:p>
          <a:p>
            <a:pPr algn="just" rtl="1"/>
            <a:r>
              <a:rPr lang="fa-IR" dirty="0">
                <a:solidFill>
                  <a:srgbClr val="FF0000"/>
                </a:solidFill>
                <a:cs typeface="B Zar" panose="00000400000000000000" pitchFamily="2" charset="-78"/>
              </a:rPr>
              <a:t>4- بازار انحصار کامل</a:t>
            </a:r>
            <a:endParaRPr lang="en-US" dirty="0">
              <a:solidFill>
                <a:srgbClr val="FF0000"/>
              </a:solidFill>
              <a:cs typeface="B Zar" panose="00000400000000000000" pitchFamily="2" charset="-78"/>
            </a:endParaRPr>
          </a:p>
          <a:p>
            <a:pPr marL="365760" indent="-256032" algn="just" rtl="1">
              <a:spcBef>
                <a:spcPts val="400"/>
              </a:spcBef>
              <a:buClr>
                <a:srgbClr val="2DA2BF"/>
              </a:buClr>
              <a:buSzPct val="68000"/>
              <a:buFont typeface="Wingdings 3"/>
              <a:buChar char=""/>
            </a:pPr>
            <a:r>
              <a:rPr lang="fa-IR" b="1" dirty="0" smtClean="0">
                <a:solidFill>
                  <a:srgbClr val="FF0000"/>
                </a:solidFill>
                <a:cs typeface="B Zar" panose="00000400000000000000" pitchFamily="2" charset="-78"/>
              </a:rPr>
              <a:t>می باشد.</a:t>
            </a:r>
            <a:endParaRPr lang="en-US" b="1" dirty="0">
              <a:solidFill>
                <a:srgbClr val="FF0000"/>
              </a:solidFill>
              <a:cs typeface="B Zar" panose="00000400000000000000" pitchFamily="2" charset="-78"/>
            </a:endParaRPr>
          </a:p>
          <a:p>
            <a:pPr marL="365760" lvl="0" indent="-256032" algn="just" rtl="1">
              <a:spcBef>
                <a:spcPts val="400"/>
              </a:spcBef>
              <a:buClr>
                <a:srgbClr val="2DA2BF"/>
              </a:buClr>
              <a:buSzPct val="68000"/>
              <a:buFont typeface="Wingdings 3"/>
              <a:buChar char=""/>
            </a:pPr>
            <a:endParaRPr lang="fa-IR" sz="2800" dirty="0">
              <a:solidFill>
                <a:prstClr val="black"/>
              </a:solidFill>
              <a:latin typeface="Lucida Sans Unicode"/>
              <a:cs typeface="B Zar" panose="00000400000000000000" pitchFamily="2" charset="-78"/>
            </a:endParaRPr>
          </a:p>
          <a:p>
            <a:endParaRPr lang="fa-IR" dirty="0" smtClean="0"/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749425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48"/>
    </mc:Choice>
    <mc:Fallback xmlns="">
      <p:transition spd="slow" advTm="48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5400" b="1" dirty="0" smtClean="0"/>
              <a:t>خود آزمایی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rtl="1"/>
            <a:r>
              <a:rPr lang="fa-IR" sz="3200" b="1" dirty="0" smtClean="0">
                <a:cs typeface="B Nazanin" panose="00000400000000000000" pitchFamily="2" charset="-78"/>
              </a:rPr>
              <a:t>1-بازار رقابت کامل چه ویژگی هایی دارد؟</a:t>
            </a:r>
          </a:p>
          <a:p>
            <a:pPr algn="just" rtl="1"/>
            <a:r>
              <a:rPr lang="fa-IR" sz="3200" b="1" dirty="0" smtClean="0">
                <a:cs typeface="B Nazanin" panose="00000400000000000000" pitchFamily="2" charset="-78"/>
              </a:rPr>
              <a:t>2- بازار انحصار کامل را تعریف کنید.</a:t>
            </a:r>
          </a:p>
          <a:p>
            <a:pPr algn="just" rtl="1"/>
            <a:r>
              <a:rPr lang="fa-IR" sz="3200" b="1" smtClean="0">
                <a:cs typeface="B Nazanin" panose="00000400000000000000" pitchFamily="2" charset="-78"/>
              </a:rPr>
              <a:t>3-تاثیر تبلیغات در بازار رقابت کامل چیست؟</a:t>
            </a:r>
            <a:endParaRPr lang="en-US" sz="3200" b="1" dirty="0">
              <a:cs typeface="B Nazanin" panose="00000400000000000000" pitchFamily="2" charset="-7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1749425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70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92"/>
    </mc:Choice>
    <mc:Fallback xmlns="">
      <p:transition spd="slow" advTm="33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743200"/>
            <a:ext cx="8229600" cy="2788920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solidFill>
                  <a:schemeClr val="accent6">
                    <a:lumMod val="50000"/>
                  </a:schemeClr>
                </a:solidFill>
              </a:rPr>
              <a:t>موفق باشید</a:t>
            </a:r>
          </a:p>
          <a:p>
            <a:pPr algn="ctr" rtl="1"/>
            <a:r>
              <a:rPr lang="fa-IR" sz="4000" b="1" dirty="0" smtClean="0">
                <a:solidFill>
                  <a:schemeClr val="accent6">
                    <a:lumMod val="50000"/>
                  </a:schemeClr>
                </a:solidFill>
              </a:rPr>
              <a:t>علی اشرفی</a:t>
            </a:r>
            <a:endParaRPr lang="en-US" sz="4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 rtl="1">
              <a:buNone/>
            </a:pPr>
            <a:endParaRPr lang="en-US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1749425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66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1"/>
    </mc:Choice>
    <mc:Fallback xmlns="">
      <p:transition spd="slow" advTm="7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828800"/>
            <a:ext cx="8229600" cy="4525963"/>
          </a:xfrm>
        </p:spPr>
        <p:txBody>
          <a:bodyPr>
            <a:normAutofit/>
          </a:bodyPr>
          <a:lstStyle/>
          <a:p>
            <a:pPr algn="ctr" rtl="1"/>
            <a:r>
              <a:rPr lang="fa-IR" sz="6600" dirty="0" smtClean="0">
                <a:solidFill>
                  <a:srgbClr val="00B050"/>
                </a:solidFill>
                <a:cs typeface="B Farnaz" panose="00000400000000000000" pitchFamily="2" charset="-78"/>
              </a:rPr>
              <a:t>بسم الله الرحمن الرحیم</a:t>
            </a:r>
            <a:endParaRPr lang="en-US" sz="6600" dirty="0">
              <a:solidFill>
                <a:srgbClr val="00B050"/>
              </a:solidFill>
              <a:cs typeface="B Farnaz" panose="00000400000000000000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49425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4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8"/>
    </mc:Choice>
    <mc:Fallback xmlns="">
      <p:transition spd="slow" advTm="3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08921"/>
            <a:ext cx="8229600" cy="3921125"/>
          </a:xfrm>
        </p:spPr>
        <p:txBody>
          <a:bodyPr>
            <a:normAutofit fontScale="47500" lnSpcReduction="20000"/>
          </a:bodyPr>
          <a:lstStyle/>
          <a:p>
            <a:pPr algn="r" rtl="1"/>
            <a:endParaRPr lang="fa-IR" altLang="en-US" sz="3300" dirty="0" smtClean="0">
              <a:cs typeface="B Zar" panose="00000400000000000000" pitchFamily="2" charset="-78"/>
            </a:endParaRPr>
          </a:p>
          <a:p>
            <a:pPr algn="ctr" rtl="1"/>
            <a:r>
              <a:rPr lang="fa-IR" altLang="en-US" sz="3300" dirty="0" smtClean="0">
                <a:cs typeface="B Zar" panose="00000400000000000000" pitchFamily="2" charset="-78"/>
              </a:rPr>
              <a:t>وزارت علوم، تحقیقات و فناوری</a:t>
            </a:r>
          </a:p>
          <a:p>
            <a:pPr algn="ctr" rtl="1"/>
            <a:r>
              <a:rPr lang="fa-IR" altLang="en-US" sz="3300" dirty="0" smtClean="0">
                <a:cs typeface="B Zar" panose="00000400000000000000" pitchFamily="2" charset="-78"/>
              </a:rPr>
              <a:t>دانشگاه فنی و حرفه ای</a:t>
            </a:r>
          </a:p>
          <a:p>
            <a:pPr algn="ctr" rtl="1"/>
            <a:r>
              <a:rPr lang="fa-IR" altLang="en-US" sz="3300" dirty="0" smtClean="0">
                <a:cs typeface="B Zar" panose="00000400000000000000" pitchFamily="2" charset="-78"/>
              </a:rPr>
              <a:t>(</a:t>
            </a:r>
            <a:r>
              <a:rPr lang="fa-IR" altLang="en-US" sz="3300" dirty="0">
                <a:cs typeface="B Zar" panose="00000400000000000000" pitchFamily="2" charset="-78"/>
              </a:rPr>
              <a:t>آموزشکده فنی دختران ارومیه)</a:t>
            </a:r>
          </a:p>
          <a:p>
            <a:pPr algn="r" rtl="1"/>
            <a:endParaRPr lang="fa-IR" altLang="en-US" sz="3300" dirty="0" smtClean="0">
              <a:cs typeface="B Zar" panose="00000400000000000000" pitchFamily="2" charset="-78"/>
            </a:endParaRPr>
          </a:p>
          <a:p>
            <a:pPr algn="r" rtl="1"/>
            <a:r>
              <a:rPr lang="fa-IR" altLang="en-US" sz="3800" dirty="0" smtClean="0">
                <a:cs typeface="B Zar" panose="00000400000000000000" pitchFamily="2" charset="-78"/>
              </a:rPr>
              <a:t>نام </a:t>
            </a:r>
            <a:r>
              <a:rPr lang="fa-IR" altLang="en-US" sz="3800" dirty="0">
                <a:cs typeface="B Zar" panose="00000400000000000000" pitchFamily="2" charset="-78"/>
              </a:rPr>
              <a:t>درس: </a:t>
            </a:r>
            <a:r>
              <a:rPr lang="fa-IR" altLang="en-US" sz="3800" dirty="0" smtClean="0">
                <a:cs typeface="B Zar" panose="00000400000000000000" pitchFamily="2" charset="-78"/>
              </a:rPr>
              <a:t>کلیات اقتصاد (خرد و کلان )</a:t>
            </a:r>
          </a:p>
          <a:p>
            <a:pPr algn="r" rtl="1"/>
            <a:r>
              <a:rPr lang="fa-IR" altLang="en-US" sz="3300" dirty="0" smtClean="0">
                <a:cs typeface="B Zar" panose="00000400000000000000" pitchFamily="2" charset="-78"/>
              </a:rPr>
              <a:t>جلسه 6</a:t>
            </a:r>
          </a:p>
          <a:p>
            <a:pPr algn="r" rtl="1"/>
            <a:r>
              <a:rPr lang="fa-IR" altLang="en-US" sz="3300" dirty="0" smtClean="0">
                <a:cs typeface="B Zar" panose="00000400000000000000" pitchFamily="2" charset="-78"/>
              </a:rPr>
              <a:t>گروه مدیریت خانواده                                                                                  </a:t>
            </a:r>
            <a:r>
              <a:rPr lang="fa-IR" altLang="en-US" sz="4400" b="1" dirty="0" smtClean="0">
                <a:solidFill>
                  <a:srgbClr val="FF0000"/>
                </a:solidFill>
                <a:cs typeface="B Zar" panose="00000400000000000000" pitchFamily="2" charset="-78"/>
              </a:rPr>
              <a:t>این  فایل همرا ه با صدا می باشد</a:t>
            </a:r>
            <a:r>
              <a:rPr lang="fa-IR" altLang="en-US" sz="3300" dirty="0">
                <a:cs typeface="B Zar" panose="00000400000000000000" pitchFamily="2" charset="-78"/>
              </a:rPr>
              <a:t/>
            </a:r>
            <a:br>
              <a:rPr lang="fa-IR" altLang="en-US" sz="3300" dirty="0">
                <a:cs typeface="B Zar" panose="00000400000000000000" pitchFamily="2" charset="-78"/>
              </a:rPr>
            </a:br>
            <a:r>
              <a:rPr lang="fa-IR" altLang="en-US" sz="3300" dirty="0">
                <a:cs typeface="B Zar" panose="00000400000000000000" pitchFamily="2" charset="-78"/>
              </a:rPr>
              <a:t>            </a:t>
            </a:r>
            <a:br>
              <a:rPr lang="fa-IR" altLang="en-US" sz="3300" dirty="0">
                <a:cs typeface="B Zar" panose="00000400000000000000" pitchFamily="2" charset="-78"/>
              </a:rPr>
            </a:br>
            <a:r>
              <a:rPr lang="fa-IR" altLang="en-US" sz="3800" dirty="0">
                <a:cs typeface="B Zar" panose="00000400000000000000" pitchFamily="2" charset="-78"/>
              </a:rPr>
              <a:t>مدرس: </a:t>
            </a:r>
            <a:r>
              <a:rPr lang="fa-IR" altLang="en-US" sz="3800" dirty="0" smtClean="0">
                <a:cs typeface="B Zar" panose="00000400000000000000" pitchFamily="2" charset="-78"/>
              </a:rPr>
              <a:t>کبری علی </a:t>
            </a:r>
            <a:r>
              <a:rPr lang="fa-IR" altLang="en-US" sz="3800" dirty="0">
                <a:cs typeface="B Zar" panose="00000400000000000000" pitchFamily="2" charset="-78"/>
              </a:rPr>
              <a:t>اشرفی</a:t>
            </a:r>
            <a:r>
              <a:rPr lang="fa-IR" altLang="en-US" sz="3300" dirty="0">
                <a:solidFill>
                  <a:srgbClr val="FFFF99"/>
                </a:solidFill>
              </a:rPr>
              <a:t/>
            </a:r>
            <a:br>
              <a:rPr lang="fa-IR" altLang="en-US" sz="3300" dirty="0">
                <a:solidFill>
                  <a:srgbClr val="FFFF99"/>
                </a:solidFill>
              </a:rPr>
            </a:br>
            <a:r>
              <a:rPr lang="fa-IR" altLang="en-US" sz="3300" dirty="0">
                <a:solidFill>
                  <a:srgbClr val="FFFF99"/>
                </a:solidFill>
              </a:rPr>
              <a:t>                      </a:t>
            </a:r>
            <a:br>
              <a:rPr lang="fa-IR" altLang="en-US" sz="3300" dirty="0">
                <a:solidFill>
                  <a:srgbClr val="FFFF99"/>
                </a:solidFill>
              </a:rPr>
            </a:br>
            <a:r>
              <a:rPr lang="fa-IR" altLang="en-US" sz="3300" dirty="0" smtClean="0">
                <a:cs typeface="B Zar" panose="00000400000000000000" pitchFamily="2" charset="-78"/>
              </a:rPr>
              <a:t>فروردین1399</a:t>
            </a:r>
            <a:r>
              <a:rPr lang="fa-IR" altLang="en-US" sz="3300" dirty="0"/>
              <a:t/>
            </a:r>
            <a:br>
              <a:rPr lang="fa-IR" altLang="en-US" sz="3300" dirty="0"/>
            </a:br>
            <a:r>
              <a:rPr lang="fa-IR" altLang="en-US" sz="3300" dirty="0"/>
              <a:t/>
            </a:r>
            <a:br>
              <a:rPr lang="fa-IR" altLang="en-US" sz="3300" dirty="0"/>
            </a:br>
            <a:endParaRPr lang="en-US" altLang="en-US" sz="4100" dirty="0">
              <a:solidFill>
                <a:srgbClr val="FFFF99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79696"/>
            <a:ext cx="2971800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6179750"/>
              </p:ext>
            </p:extLst>
          </p:nvPr>
        </p:nvGraphicFramePr>
        <p:xfrm>
          <a:off x="533400" y="3505200"/>
          <a:ext cx="34290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29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222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74"/>
    </mc:Choice>
    <mc:Fallback xmlns="">
      <p:transition spd="slow" advTm="20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rtl="1"/>
            <a:r>
              <a:rPr lang="fa-IR" altLang="en-US" sz="2400" b="1" dirty="0" smtClean="0">
                <a:cs typeface="B Nazanin" panose="00000400000000000000" pitchFamily="2" charset="-78"/>
              </a:rPr>
              <a:t>انواع بازارها</a:t>
            </a:r>
          </a:p>
          <a:p>
            <a:pPr algn="just" rtl="1"/>
            <a:r>
              <a:rPr lang="fa-IR" altLang="en-US" sz="2400" b="1" dirty="0" smtClean="0">
                <a:cs typeface="B Nazanin" panose="00000400000000000000" pitchFamily="2" charset="-78"/>
              </a:rPr>
              <a:t>بازار رقابت کامل</a:t>
            </a:r>
          </a:p>
          <a:p>
            <a:pPr algn="just" rtl="1"/>
            <a:r>
              <a:rPr lang="fa-IR" altLang="en-US" sz="2400" b="1" dirty="0" smtClean="0">
                <a:cs typeface="B Nazanin" panose="00000400000000000000" pitchFamily="2" charset="-78"/>
              </a:rPr>
              <a:t>بازار رقابت انحصاری</a:t>
            </a:r>
          </a:p>
          <a:p>
            <a:pPr algn="just" rtl="1"/>
            <a:r>
              <a:rPr lang="fa-IR" altLang="en-US" sz="2400" b="1" dirty="0" smtClean="0">
                <a:cs typeface="B Nazanin" panose="00000400000000000000" pitchFamily="2" charset="-78"/>
              </a:rPr>
              <a:t>بازار انحصار چند جانبه</a:t>
            </a:r>
          </a:p>
          <a:p>
            <a:pPr algn="just" rtl="1"/>
            <a:r>
              <a:rPr lang="fa-IR" altLang="en-US" sz="2400" b="1" dirty="0" smtClean="0">
                <a:cs typeface="B Nazanin" panose="00000400000000000000" pitchFamily="2" charset="-78"/>
              </a:rPr>
              <a:t>بازار انحصار کامل</a:t>
            </a:r>
          </a:p>
          <a:p>
            <a:pPr algn="just" rtl="1"/>
            <a:endParaRPr lang="fa-IR" altLang="en-US" sz="2400" b="1" dirty="0">
              <a:cs typeface="B Nazanin" panose="00000400000000000000" pitchFamily="2" charset="-78"/>
            </a:endParaRPr>
          </a:p>
          <a:p>
            <a:pPr algn="just" rtl="1"/>
            <a:endParaRPr lang="fa-IR" altLang="en-US" sz="2400" b="1" dirty="0" smtClean="0">
              <a:cs typeface="B Nazanin" panose="00000400000000000000" pitchFamily="2" charset="-78"/>
            </a:endParaRPr>
          </a:p>
          <a:p>
            <a:pPr algn="just" rtl="1"/>
            <a:endParaRPr lang="fa-IR" altLang="en-US" sz="2400" b="1" dirty="0">
              <a:cs typeface="B Nazanin" panose="00000400000000000000" pitchFamily="2" charset="-78"/>
            </a:endParaRPr>
          </a:p>
          <a:p>
            <a:pPr algn="just" rtl="1"/>
            <a:endParaRPr lang="fa-IR" altLang="en-US" dirty="0" smtClean="0">
              <a:cs typeface="B Zar" panose="00000400000000000000" pitchFamily="2" charset="-78"/>
            </a:endParaRPr>
          </a:p>
          <a:p>
            <a:pPr algn="just" rtl="1"/>
            <a:r>
              <a:rPr lang="fa-IR" altLang="en-US" dirty="0" smtClean="0">
                <a:solidFill>
                  <a:srgbClr val="FF0000"/>
                </a:solidFill>
                <a:cs typeface="B Zar" panose="00000400000000000000" pitchFamily="2" charset="-78"/>
              </a:rPr>
              <a:t>منبع پیشنهادی: کتاب مبانی علم اقتصاد دکتر یگانه موسوی جهرمی</a:t>
            </a:r>
            <a:endParaRPr lang="en-US" altLang="en-US" dirty="0">
              <a:solidFill>
                <a:srgbClr val="FF0000"/>
              </a:solidFill>
              <a:cs typeface="B Zar" panose="00000400000000000000" pitchFamily="2" charset="-78"/>
            </a:endParaRPr>
          </a:p>
        </p:txBody>
      </p:sp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altLang="en-US" sz="4800" dirty="0" smtClean="0">
                <a:solidFill>
                  <a:schemeClr val="tx1"/>
                </a:solidFill>
              </a:rPr>
              <a:t>سرفصل ها</a:t>
            </a:r>
            <a:endParaRPr lang="en-US" altLang="en-US" sz="48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1749425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6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22"/>
    </mc:Choice>
    <mc:Fallback xmlns="">
      <p:transition spd="slow" advTm="36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rtl="1"/>
            <a:r>
              <a:rPr lang="fa-IR" sz="2800" dirty="0" smtClean="0">
                <a:cs typeface="B Zar" panose="00000400000000000000" pitchFamily="2" charset="-78"/>
              </a:rPr>
              <a:t>در این بازار تعداد زیاد خریدار و فروشنده وجود دارد و کالاها همگن هستند (یعنی دارای کیفیت یکسان می باشند)</a:t>
            </a:r>
          </a:p>
          <a:p>
            <a:pPr algn="just" rtl="1"/>
            <a:endParaRPr lang="fa-IR" sz="2800" dirty="0">
              <a:cs typeface="B Zar" panose="00000400000000000000" pitchFamily="2" charset="-78"/>
            </a:endParaRPr>
          </a:p>
          <a:p>
            <a:pPr algn="just" rtl="1"/>
            <a:r>
              <a:rPr lang="fa-IR" sz="2800" dirty="0" smtClean="0">
                <a:cs typeface="B Zar" panose="00000400000000000000" pitchFamily="2" charset="-78"/>
              </a:rPr>
              <a:t>هر کدام از فروشندگان و خریداران یک جزء کوچکی از بازار هستند و برای همین تاثیری روی قیمت ندارند.</a:t>
            </a:r>
          </a:p>
          <a:p>
            <a:pPr algn="just" rtl="1"/>
            <a:endParaRPr lang="fa-IR" sz="2800" dirty="0">
              <a:cs typeface="B Zar" panose="00000400000000000000" pitchFamily="2" charset="-78"/>
            </a:endParaRPr>
          </a:p>
          <a:p>
            <a:pPr algn="just" rtl="1"/>
            <a:r>
              <a:rPr lang="fa-IR" sz="2800" dirty="0" smtClean="0">
                <a:cs typeface="B Zar" panose="00000400000000000000" pitchFamily="2" charset="-78"/>
              </a:rPr>
              <a:t>قیمت به بازار داده می شود و در بازار تعیین می شود و بنگاهها از آن تبعیت می کنند.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/>
              <a:t>بازار رقابت کامل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749425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6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41"/>
    </mc:Choice>
    <mc:Fallback xmlns="">
      <p:transition spd="slow" advTm="44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 rtl="1">
              <a:buClr>
                <a:srgbClr val="2DA2BF"/>
              </a:buClr>
            </a:pPr>
            <a:r>
              <a:rPr lang="fa-IR" sz="2800" dirty="0">
                <a:solidFill>
                  <a:prstClr val="black"/>
                </a:solidFill>
                <a:cs typeface="B Zar" panose="00000400000000000000" pitchFamily="2" charset="-78"/>
              </a:rPr>
              <a:t>مصرف کنندگان اطلاعات کافی از بازار دارند و برای همین فروشندگان کالاها را با قیمت بالاتر نمی توانند به فروش برسانند</a:t>
            </a:r>
            <a:r>
              <a:rPr lang="fa-IR" sz="2800" dirty="0" smtClean="0">
                <a:solidFill>
                  <a:prstClr val="black"/>
                </a:solidFill>
                <a:cs typeface="B Zar" panose="00000400000000000000" pitchFamily="2" charset="-78"/>
              </a:rPr>
              <a:t>.</a:t>
            </a:r>
          </a:p>
          <a:p>
            <a:pPr lvl="0" algn="just" rtl="1">
              <a:buClr>
                <a:srgbClr val="2DA2BF"/>
              </a:buClr>
            </a:pPr>
            <a:endParaRPr lang="fa-IR" sz="2800" dirty="0">
              <a:solidFill>
                <a:prstClr val="black"/>
              </a:solidFill>
              <a:cs typeface="B Zar" panose="00000400000000000000" pitchFamily="2" charset="-78"/>
            </a:endParaRPr>
          </a:p>
          <a:p>
            <a:pPr lvl="0" algn="just" rtl="1">
              <a:buClr>
                <a:srgbClr val="2DA2BF"/>
              </a:buClr>
            </a:pPr>
            <a:r>
              <a:rPr lang="fa-IR" sz="2800" dirty="0" smtClean="0">
                <a:solidFill>
                  <a:prstClr val="black"/>
                </a:solidFill>
                <a:cs typeface="B Zar" panose="00000400000000000000" pitchFamily="2" charset="-78"/>
              </a:rPr>
              <a:t>ورود و خروج به بازار آزاد است. </a:t>
            </a:r>
            <a:endParaRPr lang="fa-IR" sz="2800" dirty="0">
              <a:solidFill>
                <a:prstClr val="black"/>
              </a:solidFill>
              <a:cs typeface="B Zar" panose="00000400000000000000" pitchFamily="2" charset="-78"/>
            </a:endParaRPr>
          </a:p>
          <a:p>
            <a:pPr lvl="0" algn="just" rtl="1">
              <a:buClr>
                <a:srgbClr val="2DA2BF"/>
              </a:buClr>
            </a:pPr>
            <a:endParaRPr lang="fa-IR" sz="2800" dirty="0" smtClean="0">
              <a:solidFill>
                <a:prstClr val="black"/>
              </a:solidFill>
              <a:cs typeface="B Zar" panose="00000400000000000000" pitchFamily="2" charset="-78"/>
            </a:endParaRPr>
          </a:p>
          <a:p>
            <a:pPr lvl="0" algn="just" rtl="1">
              <a:buClr>
                <a:srgbClr val="2DA2BF"/>
              </a:buClr>
            </a:pPr>
            <a:r>
              <a:rPr lang="fa-IR" sz="2800" dirty="0" smtClean="0">
                <a:solidFill>
                  <a:prstClr val="black"/>
                </a:solidFill>
                <a:cs typeface="B Zar" panose="00000400000000000000" pitchFamily="2" charset="-78"/>
              </a:rPr>
              <a:t>محدودیتی در تقاضا و عرضه وجود ندارد.</a:t>
            </a:r>
          </a:p>
          <a:p>
            <a:pPr lvl="0" algn="just" rtl="1">
              <a:buClr>
                <a:srgbClr val="2DA2BF"/>
              </a:buClr>
            </a:pPr>
            <a:endParaRPr lang="fa-IR" sz="2800" dirty="0">
              <a:solidFill>
                <a:prstClr val="black"/>
              </a:solidFill>
              <a:cs typeface="B Zar" panose="00000400000000000000" pitchFamily="2" charset="-78"/>
            </a:endParaRPr>
          </a:p>
          <a:p>
            <a:pPr lvl="0" algn="just" rtl="1">
              <a:buClr>
                <a:srgbClr val="2DA2BF"/>
              </a:buClr>
            </a:pPr>
            <a:r>
              <a:rPr lang="fa-IR" sz="2800" dirty="0" smtClean="0">
                <a:solidFill>
                  <a:prstClr val="black"/>
                </a:solidFill>
                <a:cs typeface="B Zar" panose="00000400000000000000" pitchFamily="2" charset="-78"/>
              </a:rPr>
              <a:t>این نوع بازار در دنیای واقعی به ندرت یافت می شود . مثل بازار محصولات کشاورزی</a:t>
            </a:r>
            <a:endParaRPr lang="en-US" sz="2800" dirty="0">
              <a:solidFill>
                <a:prstClr val="black"/>
              </a:solidFill>
              <a:cs typeface="B Zar" panose="00000400000000000000" pitchFamily="2" charset="-78"/>
            </a:endParaRP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4" y="1137"/>
            <a:ext cx="1749425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7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99"/>
    </mc:Choice>
    <mc:Fallback xmlns="">
      <p:transition spd="slow" advTm="36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rtl="1"/>
            <a:r>
              <a:rPr lang="fa-IR" sz="3200" dirty="0" smtClean="0">
                <a:cs typeface="B Zar" panose="00000400000000000000" pitchFamily="2" charset="-78"/>
              </a:rPr>
              <a:t>در این بازار، مانند بازار رقابت کامل تعداد خریداران و فروشندگان زیاد است اما با این تفاوت که کالاها همگن نیستند و متفاوت هستند که این تفاوت می تواند در طرح و رنگ متفاوت و یا بسته بندی متفاوت باشد.</a:t>
            </a:r>
          </a:p>
          <a:p>
            <a:pPr algn="just" rtl="1"/>
            <a:endParaRPr lang="fa-IR" sz="3200" dirty="0"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/>
              <a:t>بازار رقابت انحصاری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84"/>
            <a:ext cx="1749425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4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09"/>
    </mc:Choice>
    <mc:Fallback xmlns="">
      <p:transition spd="slow" advTm="30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 rtl="1">
              <a:buClr>
                <a:srgbClr val="2DA2BF"/>
              </a:buClr>
            </a:pPr>
            <a:r>
              <a:rPr lang="fa-IR" sz="3200" dirty="0">
                <a:solidFill>
                  <a:prstClr val="black"/>
                </a:solidFill>
                <a:cs typeface="B Zar" panose="00000400000000000000" pitchFamily="2" charset="-78"/>
              </a:rPr>
              <a:t>قیمت ها در بازار متفاوت است و عرضه کننده با توجه به کالای خود قیمت را باید طوری تعیین کند که مصرف کننده تمایل به خرید داشته باشد</a:t>
            </a:r>
            <a:r>
              <a:rPr lang="fa-IR" sz="3200" dirty="0" smtClean="0">
                <a:solidFill>
                  <a:prstClr val="black"/>
                </a:solidFill>
                <a:cs typeface="B Zar" panose="00000400000000000000" pitchFamily="2" charset="-78"/>
              </a:rPr>
              <a:t>.</a:t>
            </a:r>
          </a:p>
          <a:p>
            <a:pPr lvl="0" algn="just" rtl="1">
              <a:buClr>
                <a:srgbClr val="2DA2BF"/>
              </a:buClr>
            </a:pPr>
            <a:endParaRPr lang="fa-IR" sz="3200" dirty="0">
              <a:solidFill>
                <a:prstClr val="black"/>
              </a:solidFill>
              <a:cs typeface="B Zar" panose="00000400000000000000" pitchFamily="2" charset="-78"/>
            </a:endParaRPr>
          </a:p>
          <a:p>
            <a:pPr lvl="0" algn="just" rtl="1">
              <a:buClr>
                <a:srgbClr val="2DA2BF"/>
              </a:buClr>
            </a:pPr>
            <a:r>
              <a:rPr lang="fa-IR" sz="3200" dirty="0" smtClean="0">
                <a:solidFill>
                  <a:prstClr val="black"/>
                </a:solidFill>
                <a:cs typeface="B Zar" panose="00000400000000000000" pitchFamily="2" charset="-78"/>
              </a:rPr>
              <a:t>پس در این بازار کالاها جانشین هم می توانند باشند. </a:t>
            </a:r>
            <a:endParaRPr lang="fa-IR" sz="3200" dirty="0">
              <a:solidFill>
                <a:prstClr val="black"/>
              </a:solidFill>
              <a:cs typeface="B Zar" panose="00000400000000000000" pitchFamily="2" charset="-78"/>
            </a:endParaRPr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9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95"/>
    </mc:Choice>
    <mc:Fallback xmlns="">
      <p:transition spd="slow" advTm="31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rtl="1"/>
            <a:r>
              <a:rPr lang="fa-IR" sz="3200" dirty="0" smtClean="0">
                <a:cs typeface="B Zar" panose="00000400000000000000" pitchFamily="2" charset="-78"/>
              </a:rPr>
              <a:t>در بازار رقابت انحصاری هر عرضه کننده می تواند برای فروش بیشتر دست به </a:t>
            </a:r>
            <a:r>
              <a:rPr lang="fa-IR" sz="3200" b="1" dirty="0" smtClean="0">
                <a:solidFill>
                  <a:srgbClr val="FF0000"/>
                </a:solidFill>
                <a:cs typeface="B Zar" panose="00000400000000000000" pitchFamily="2" charset="-78"/>
              </a:rPr>
              <a:t>تبلیغ</a:t>
            </a:r>
            <a:r>
              <a:rPr lang="fa-IR" sz="3200" dirty="0" smtClean="0">
                <a:cs typeface="B Zar" panose="00000400000000000000" pitchFamily="2" charset="-78"/>
              </a:rPr>
              <a:t> بزند. یا برای فروش بیشتر می تواند جوایزی را از طریق قرعه کشی تعیین کند.</a:t>
            </a:r>
          </a:p>
          <a:p>
            <a:pPr algn="just" rtl="1"/>
            <a:r>
              <a:rPr lang="fa-IR" sz="2800" b="1" dirty="0" smtClean="0">
                <a:solidFill>
                  <a:srgbClr val="00B050"/>
                </a:solidFill>
                <a:cs typeface="B Zar" panose="00000400000000000000" pitchFamily="2" charset="-78"/>
              </a:rPr>
              <a:t>بازار رقابت انحصاری مثل بازار پوشاک</a:t>
            </a:r>
            <a:endParaRPr lang="fa-IR" sz="2800" b="1" dirty="0">
              <a:solidFill>
                <a:srgbClr val="00B050"/>
              </a:solidFill>
              <a:cs typeface="B Zar" panose="00000400000000000000" pitchFamily="2" charset="-78"/>
            </a:endParaRPr>
          </a:p>
          <a:p>
            <a:pPr algn="just" rtl="1"/>
            <a:endParaRPr lang="fa-IR" sz="3200" dirty="0" smtClean="0">
              <a:cs typeface="B Zar" panose="00000400000000000000" pitchFamily="2" charset="-78"/>
            </a:endParaRPr>
          </a:p>
          <a:p>
            <a:pPr algn="just" rtl="1"/>
            <a:r>
              <a:rPr lang="fa-IR" sz="2800" b="1" dirty="0" smtClean="0">
                <a:solidFill>
                  <a:srgbClr val="FF0000"/>
                </a:solidFill>
                <a:cs typeface="B Zar" panose="00000400000000000000" pitchFamily="2" charset="-78"/>
              </a:rPr>
              <a:t>اما در بازار رقابت کامل تبلیغات مفهومی ندارد چون کالاها همگن هستند و اگر یک عرضه کننده کالای خود را تبلیغ کند منفعت کمتری کسب میکند</a:t>
            </a:r>
            <a:r>
              <a:rPr lang="fa-IR" sz="2400" b="1" dirty="0" smtClean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1749425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4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52"/>
    </mc:Choice>
    <mc:Fallback xmlns="">
      <p:transition spd="slow" advTm="50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4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681</Words>
  <Application>Microsoft Office PowerPoint</Application>
  <PresentationFormat>On-screen Show (4:3)</PresentationFormat>
  <Paragraphs>92</Paragraphs>
  <Slides>18</Slides>
  <Notes>0</Notes>
  <HiddenSlides>0</HiddenSlides>
  <MMClips>18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Concourse</vt:lpstr>
      <vt:lpstr>24_Flow</vt:lpstr>
      <vt:lpstr>PowerPoint Presentation</vt:lpstr>
      <vt:lpstr>PowerPoint Presentation</vt:lpstr>
      <vt:lpstr>PowerPoint Presentation</vt:lpstr>
      <vt:lpstr>سرفصل ها</vt:lpstr>
      <vt:lpstr>بازار رقابت کامل</vt:lpstr>
      <vt:lpstr>PowerPoint Presentation</vt:lpstr>
      <vt:lpstr>بازار رقابت انحصاری</vt:lpstr>
      <vt:lpstr>PowerPoint Presentation</vt:lpstr>
      <vt:lpstr>PowerPoint Presentation</vt:lpstr>
      <vt:lpstr>وجه تشابه و تمایز بازار رقابت کامل و رقابت انحصاری</vt:lpstr>
      <vt:lpstr>بازار انحصار چند جانبه</vt:lpstr>
      <vt:lpstr>بازار انحصار چند جانبه خرید</vt:lpstr>
      <vt:lpstr>بازار انحصار چند جانبه فروش</vt:lpstr>
      <vt:lpstr>بازار انحصار دوجانبه</vt:lpstr>
      <vt:lpstr>بازار انحصار کامل</vt:lpstr>
      <vt:lpstr>خلاصه ای از جلسه6</vt:lpstr>
      <vt:lpstr>خود آزمایی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ایلیا</dc:creator>
  <cp:lastModifiedBy>M.N</cp:lastModifiedBy>
  <cp:revision>13</cp:revision>
  <dcterms:created xsi:type="dcterms:W3CDTF">2006-08-16T00:00:00Z</dcterms:created>
  <dcterms:modified xsi:type="dcterms:W3CDTF">2020-04-12T15:43:43Z</dcterms:modified>
</cp:coreProperties>
</file>