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8" r:id="rId2"/>
    <p:sldId id="287" r:id="rId3"/>
    <p:sldId id="263" r:id="rId4"/>
    <p:sldId id="264" r:id="rId5"/>
    <p:sldId id="265" r:id="rId6"/>
    <p:sldId id="266" r:id="rId7"/>
    <p:sldId id="267" r:id="rId8"/>
    <p:sldId id="268" r:id="rId9"/>
    <p:sldId id="274" r:id="rId10"/>
    <p:sldId id="269" r:id="rId11"/>
    <p:sldId id="271" r:id="rId12"/>
    <p:sldId id="272"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25" d="100"/>
          <a:sy n="25" d="100"/>
        </p:scale>
        <p:origin x="5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7D1712-FD74-4AF0-BEAE-5AE21653C6F5}" type="datetimeFigureOut">
              <a:rPr lang="en-US" smtClean="0"/>
              <a:t>4/8/2020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D8690B-037D-451D-8833-A3C4E071C135}" type="slidenum">
              <a:rPr lang="en-US" smtClean="0"/>
              <a:t>‹#›</a:t>
            </a:fld>
            <a:endParaRPr lang="en-US"/>
          </a:p>
        </p:txBody>
      </p:sp>
    </p:spTree>
    <p:extLst>
      <p:ext uri="{BB962C8B-B14F-4D97-AF65-F5344CB8AC3E}">
        <p14:creationId xmlns:p14="http://schemas.microsoft.com/office/powerpoint/2010/main" val="72121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638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rtl="0" eaLnBrk="1" hangingPunct="1">
              <a:spcBef>
                <a:spcPct val="0"/>
              </a:spcBef>
            </a:pPr>
            <a:fld id="{DC31C9B0-7982-43F4-9E74-C0168E03BA3E}" type="slidenum">
              <a:rPr lang="fa-IR" altLang="en-US" b="0"/>
              <a:pPr rtl="0" eaLnBrk="1" hangingPunct="1">
                <a:spcBef>
                  <a:spcPct val="0"/>
                </a:spcBef>
              </a:pPr>
              <a:t>2</a:t>
            </a:fld>
            <a:endParaRPr lang="en-US" altLang="en-US" b="0"/>
          </a:p>
        </p:txBody>
      </p:sp>
    </p:spTree>
    <p:extLst>
      <p:ext uri="{BB962C8B-B14F-4D97-AF65-F5344CB8AC3E}">
        <p14:creationId xmlns:p14="http://schemas.microsoft.com/office/powerpoint/2010/main" val="3464764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rtl="0">
              <a:spcBef>
                <a:spcPct val="0"/>
              </a:spcBef>
            </a:pPr>
            <a:fld id="{ABEB8C79-DB23-47BC-AE99-D6285B60D1D5}" type="slidenum">
              <a:rPr lang="en-US" altLang="en-US">
                <a:latin typeface="Tahoma" panose="020B0604030504040204" pitchFamily="34" charset="0"/>
              </a:rPr>
              <a:pPr rtl="0">
                <a:spcBef>
                  <a:spcPct val="0"/>
                </a:spcBef>
              </a:pPr>
              <a:t>13</a:t>
            </a:fld>
            <a:endParaRPr lang="en-US" altLang="en-US">
              <a:latin typeface="Tahoma" panose="020B060403050404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7021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E2844-6ADA-48F6-BAE5-39D6F593D8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307995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E2844-6ADA-48F6-BAE5-39D6F593D8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24832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E2844-6ADA-48F6-BAE5-39D6F593D8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563119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4B335E4-D565-4E58-BBF7-E1D2A5B20784}" type="slidenum">
              <a:rPr lang="en-US"/>
              <a:pPr>
                <a:defRPr/>
              </a:pPr>
              <a:t>‹#›</a:t>
            </a:fld>
            <a:endParaRPr lang="en-US"/>
          </a:p>
        </p:txBody>
      </p:sp>
    </p:spTree>
    <p:extLst>
      <p:ext uri="{BB962C8B-B14F-4D97-AF65-F5344CB8AC3E}">
        <p14:creationId xmlns:p14="http://schemas.microsoft.com/office/powerpoint/2010/main" val="2346230248"/>
      </p:ext>
    </p:extLst>
  </p:cSld>
  <p:clrMapOvr>
    <a:masterClrMapping/>
  </p:clrMapOvr>
  <p:transition spd="slow">
    <p:wheel spokes="2"/>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0098" y="1904559"/>
            <a:ext cx="10971805"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0098" y="4037665"/>
            <a:ext cx="10971805"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A2E9BF-4CC6-4550-A82F-E96191C335C4}" type="slidenum">
              <a:rPr lang="en-US"/>
              <a:pPr>
                <a:defRPr/>
              </a:pPr>
              <a:t>‹#›</a:t>
            </a:fld>
            <a:endParaRPr lang="en-US"/>
          </a:p>
        </p:txBody>
      </p:sp>
    </p:spTree>
    <p:extLst>
      <p:ext uri="{BB962C8B-B14F-4D97-AF65-F5344CB8AC3E}">
        <p14:creationId xmlns:p14="http://schemas.microsoft.com/office/powerpoint/2010/main" val="586075283"/>
      </p:ext>
    </p:extLst>
  </p:cSld>
  <p:clrMapOvr>
    <a:masterClrMapping/>
  </p:clrMapOvr>
  <p:transition spd="slow">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0397" y="1904559"/>
            <a:ext cx="5391506"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10098" y="4037665"/>
            <a:ext cx="10971805"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15A7C94-A290-437F-91D7-EF718F7AEB1C}" type="slidenum">
              <a:rPr lang="en-US"/>
              <a:pPr>
                <a:defRPr/>
              </a:pPr>
              <a:t>‹#›</a:t>
            </a:fld>
            <a:endParaRPr lang="en-US"/>
          </a:p>
        </p:txBody>
      </p:sp>
    </p:spTree>
    <p:extLst>
      <p:ext uri="{BB962C8B-B14F-4D97-AF65-F5344CB8AC3E}">
        <p14:creationId xmlns:p14="http://schemas.microsoft.com/office/powerpoint/2010/main" val="3266614907"/>
      </p:ext>
    </p:extLst>
  </p:cSld>
  <p:clrMapOvr>
    <a:masterClrMapping/>
  </p:clrMapOvr>
  <p:transition spd="slow">
    <p:wheel spokes="2"/>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10097" y="1904559"/>
            <a:ext cx="5389520"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14C5DB-4311-49EC-A432-159D20DE8074}" type="slidenum">
              <a:rPr lang="en-US"/>
              <a:pPr>
                <a:defRPr/>
              </a:pPr>
              <a:t>‹#›</a:t>
            </a:fld>
            <a:endParaRPr lang="en-US"/>
          </a:p>
        </p:txBody>
      </p:sp>
    </p:spTree>
    <p:extLst>
      <p:ext uri="{BB962C8B-B14F-4D97-AF65-F5344CB8AC3E}">
        <p14:creationId xmlns:p14="http://schemas.microsoft.com/office/powerpoint/2010/main" val="2825547892"/>
      </p:ext>
    </p:extLst>
  </p:cSld>
  <p:clrMapOvr>
    <a:masterClrMapping/>
  </p:clrMapOvr>
  <p:transition spd="slow">
    <p:wheel spokes="2"/>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10097" y="1904559"/>
            <a:ext cx="5389520" cy="4115435"/>
          </a:xfrm>
        </p:spPr>
        <p:txBody>
          <a:bodyPr/>
          <a:lstStyle/>
          <a:p>
            <a:pPr lvl="0"/>
            <a:endParaRPr lang="en-US" noProof="0" smtClean="0"/>
          </a:p>
        </p:txBody>
      </p:sp>
      <p:sp>
        <p:nvSpPr>
          <p:cNvPr id="4" name="Text Placeholder 3"/>
          <p:cNvSpPr>
            <a:spLocks noGrp="1"/>
          </p:cNvSpPr>
          <p:nvPr>
            <p:ph type="body" sz="half" idx="2"/>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90EF-E180-4035-BE01-06A42ECC4134}" type="slidenum">
              <a:rPr lang="en-US"/>
              <a:pPr>
                <a:defRPr/>
              </a:pPr>
              <a:t>‹#›</a:t>
            </a:fld>
            <a:endParaRPr lang="en-US"/>
          </a:p>
        </p:txBody>
      </p:sp>
    </p:spTree>
    <p:extLst>
      <p:ext uri="{BB962C8B-B14F-4D97-AF65-F5344CB8AC3E}">
        <p14:creationId xmlns:p14="http://schemas.microsoft.com/office/powerpoint/2010/main" val="3064002781"/>
      </p:ext>
    </p:extLst>
  </p:cSld>
  <p:clrMapOvr>
    <a:masterClrMapping/>
  </p:clrMapOvr>
  <p:transition spd="slow">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E2844-6ADA-48F6-BAE5-39D6F593D8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105417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E2844-6ADA-48F6-BAE5-39D6F593D8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367060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E2844-6ADA-48F6-BAE5-39D6F593D8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39244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E2844-6ADA-48F6-BAE5-39D6F593D8C1}"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3090756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E2844-6ADA-48F6-BAE5-39D6F593D8C1}"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109077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E2844-6ADA-48F6-BAE5-39D6F593D8C1}"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334655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E2844-6ADA-48F6-BAE5-39D6F593D8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1913606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E2844-6ADA-48F6-BAE5-39D6F593D8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6F9A4-7BBD-46EE-B8C7-AAED06163E6B}" type="slidenum">
              <a:rPr lang="en-US" smtClean="0"/>
              <a:t>‹#›</a:t>
            </a:fld>
            <a:endParaRPr lang="en-US"/>
          </a:p>
        </p:txBody>
      </p:sp>
    </p:spTree>
    <p:extLst>
      <p:ext uri="{BB962C8B-B14F-4D97-AF65-F5344CB8AC3E}">
        <p14:creationId xmlns:p14="http://schemas.microsoft.com/office/powerpoint/2010/main" val="1168411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E2844-6ADA-48F6-BAE5-39D6F593D8C1}"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6F9A4-7BBD-46EE-B8C7-AAED06163E6B}" type="slidenum">
              <a:rPr lang="en-US" smtClean="0"/>
              <a:t>‹#›</a:t>
            </a:fld>
            <a:endParaRPr lang="en-US"/>
          </a:p>
        </p:txBody>
      </p:sp>
    </p:spTree>
    <p:extLst>
      <p:ext uri="{BB962C8B-B14F-4D97-AF65-F5344CB8AC3E}">
        <p14:creationId xmlns:p14="http://schemas.microsoft.com/office/powerpoint/2010/main" val="1643081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2.xml"/><Relationship Id="rId4" Type="http://schemas.openxmlformats.org/officeDocument/2006/relationships/image" Target="../media/image26.jpeg"/></Relationships>
</file>

<file path=ppt/slides/_rels/slide2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8" descr="Copy of Copy of Copy of Breathtaking_Waterfalls_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0" name="Rectangle 6"/>
          <p:cNvSpPr>
            <a:spLocks noGrp="1" noChangeArrowheads="1"/>
          </p:cNvSpPr>
          <p:nvPr>
            <p:ph type="title"/>
          </p:nvPr>
        </p:nvSpPr>
        <p:spPr>
          <a:xfrm>
            <a:off x="1981200" y="3657577"/>
            <a:ext cx="8229600" cy="1139825"/>
          </a:xfrm>
          <a:effectLst>
            <a:outerShdw dist="107763" dir="2700000" algn="ctr" rotWithShape="0">
              <a:schemeClr val="bg2">
                <a:alpha val="50000"/>
              </a:schemeClr>
            </a:outerShdw>
          </a:effectLst>
        </p:spPr>
        <p:txBody>
          <a:bodyPr>
            <a:normAutofit fontScale="90000"/>
          </a:bodyPr>
          <a:lstStyle/>
          <a:p>
            <a:pPr algn="ctr" eaLnBrk="1" hangingPunct="1">
              <a:defRPr/>
            </a:pPr>
            <a:r>
              <a:rPr lang="fa-IR" sz="10600" dirty="0">
                <a:solidFill>
                  <a:srgbClr val="000000"/>
                </a:solidFill>
                <a:effectLst>
                  <a:outerShdw blurRad="38100" dist="38100" dir="2700000" algn="tl">
                    <a:srgbClr val="FFFFFF"/>
                  </a:outerShdw>
                </a:effectLst>
                <a:cs typeface="Traditional Arabic" pitchFamily="2" charset="-78"/>
              </a:rPr>
              <a:t>بسم الله الرحمن </a:t>
            </a:r>
            <a:r>
              <a:rPr lang="fa-IR" sz="10600" dirty="0" smtClean="0">
                <a:solidFill>
                  <a:srgbClr val="000000"/>
                </a:solidFill>
                <a:effectLst>
                  <a:outerShdw blurRad="38100" dist="38100" dir="2700000" algn="tl">
                    <a:srgbClr val="FFFFFF"/>
                  </a:outerShdw>
                </a:effectLst>
                <a:cs typeface="Traditional Arabic" pitchFamily="2" charset="-78"/>
              </a:rPr>
              <a:t>الرحيم</a:t>
            </a:r>
            <a:br>
              <a:rPr lang="fa-IR" sz="10600" dirty="0" smtClean="0">
                <a:solidFill>
                  <a:srgbClr val="000000"/>
                </a:solidFill>
                <a:effectLst>
                  <a:outerShdw blurRad="38100" dist="38100" dir="2700000" algn="tl">
                    <a:srgbClr val="FFFFFF"/>
                  </a:outerShdw>
                </a:effectLst>
                <a:cs typeface="Traditional Arabic" pitchFamily="2" charset="-78"/>
              </a:rPr>
            </a:br>
            <a:r>
              <a:rPr lang="fa-IR" sz="10600" dirty="0" smtClean="0">
                <a:solidFill>
                  <a:srgbClr val="FFC000"/>
                </a:solidFill>
                <a:effectLst>
                  <a:outerShdw blurRad="38100" dist="38100" dir="2700000" algn="tl">
                    <a:srgbClr val="FFFFFF"/>
                  </a:outerShdw>
                </a:effectLst>
                <a:cs typeface="Traditional Arabic" pitchFamily="2" charset="-78"/>
              </a:rPr>
              <a:t> حرکت شناسی</a:t>
            </a:r>
            <a:r>
              <a:rPr lang="fa-IR" sz="10600" dirty="0" smtClean="0">
                <a:solidFill>
                  <a:srgbClr val="000000"/>
                </a:solidFill>
                <a:effectLst>
                  <a:outerShdw blurRad="38100" dist="38100" dir="2700000" algn="tl">
                    <a:srgbClr val="FFFFFF"/>
                  </a:outerShdw>
                </a:effectLst>
                <a:cs typeface="Traditional Arabic" pitchFamily="2" charset="-78"/>
              </a:rPr>
              <a:t/>
            </a:r>
            <a:br>
              <a:rPr lang="fa-IR" sz="10600" dirty="0" smtClean="0">
                <a:solidFill>
                  <a:srgbClr val="000000"/>
                </a:solidFill>
                <a:effectLst>
                  <a:outerShdw blurRad="38100" dist="38100" dir="2700000" algn="tl">
                    <a:srgbClr val="FFFFFF"/>
                  </a:outerShdw>
                </a:effectLst>
                <a:cs typeface="Traditional Arabic" pitchFamily="2" charset="-78"/>
              </a:rPr>
            </a:br>
            <a:r>
              <a:rPr lang="fa-IR" sz="10600" dirty="0" smtClean="0">
                <a:solidFill>
                  <a:srgbClr val="FF0000"/>
                </a:solidFill>
                <a:effectLst>
                  <a:outerShdw blurRad="38100" dist="38100" dir="2700000" algn="tl">
                    <a:srgbClr val="FFFFFF"/>
                  </a:outerShdw>
                </a:effectLst>
                <a:cs typeface="Traditional Arabic" pitchFamily="2" charset="-78"/>
              </a:rPr>
              <a:t>استاد: راضیه علیزاد</a:t>
            </a:r>
            <a:r>
              <a:rPr lang="fa-IR" sz="10600" dirty="0">
                <a:solidFill>
                  <a:srgbClr val="000000"/>
                </a:solidFill>
                <a:effectLst>
                  <a:outerShdw blurRad="38100" dist="38100" dir="2700000" algn="tl">
                    <a:srgbClr val="FFFFFF"/>
                  </a:outerShdw>
                </a:effectLst>
                <a:cs typeface="Traditional Arabic" pitchFamily="2" charset="-78"/>
              </a:rPr>
              <a:t/>
            </a:r>
            <a:br>
              <a:rPr lang="fa-IR" sz="10600" dirty="0">
                <a:solidFill>
                  <a:srgbClr val="000000"/>
                </a:solidFill>
                <a:effectLst>
                  <a:outerShdw blurRad="38100" dist="38100" dir="2700000" algn="tl">
                    <a:srgbClr val="FFFFFF"/>
                  </a:outerShdw>
                </a:effectLst>
                <a:cs typeface="Traditional Arabic" pitchFamily="2" charset="-78"/>
              </a:rPr>
            </a:br>
            <a:endParaRPr lang="en-US" sz="10600" dirty="0">
              <a:solidFill>
                <a:srgbClr val="000000"/>
              </a:solidFill>
              <a:effectLst>
                <a:outerShdw blurRad="38100" dist="38100" dir="2700000" algn="tl">
                  <a:srgbClr val="FFFFFF"/>
                </a:outerShdw>
              </a:effectLst>
              <a:cs typeface="Traditional Arabic" pitchFamily="2" charset="-78"/>
            </a:endParaRPr>
          </a:p>
        </p:txBody>
      </p:sp>
    </p:spTree>
    <p:extLst>
      <p:ext uri="{BB962C8B-B14F-4D97-AF65-F5344CB8AC3E}">
        <p14:creationId xmlns:p14="http://schemas.microsoft.com/office/powerpoint/2010/main" val="2828785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682F1CD0-1FDE-4F7C-81F8-B77A0C5F2D20}" type="slidenum">
              <a:rPr lang="en-US" sz="1500">
                <a:latin typeface="Arial" panose="020B0604020202020204" pitchFamily="34" charset="0"/>
                <a:cs typeface="Arial" panose="020B0604020202020204" pitchFamily="34" charset="0"/>
              </a:rPr>
              <a:pPr eaLnBrk="1" hangingPunct="1">
                <a:defRPr/>
              </a:pPr>
              <a:t>10</a:t>
            </a:fld>
            <a:endParaRPr lang="en-US" sz="1500">
              <a:latin typeface="Arial" panose="020B0604020202020204" pitchFamily="34" charset="0"/>
              <a:cs typeface="Arial" panose="020B0604020202020204" pitchFamily="34" charset="0"/>
            </a:endParaRPr>
          </a:p>
        </p:txBody>
      </p:sp>
      <p:sp>
        <p:nvSpPr>
          <p:cNvPr id="16386" name="Rectangle 2"/>
          <p:cNvSpPr>
            <a:spLocks noGrp="1" noChangeArrowheads="1"/>
          </p:cNvSpPr>
          <p:nvPr>
            <p:ph type="title"/>
          </p:nvPr>
        </p:nvSpPr>
        <p:spPr>
          <a:xfrm>
            <a:off x="1227471" y="261877"/>
            <a:ext cx="8762560" cy="1428419"/>
          </a:xfrm>
        </p:spPr>
        <p:txBody>
          <a:bodyPr>
            <a:normAutofit fontScale="90000"/>
          </a:bodyPr>
          <a:lstStyle/>
          <a:p>
            <a:pPr algn="r" rtl="1" eaLnBrk="1" hangingPunct="1">
              <a:defRPr/>
            </a:pPr>
            <a:r>
              <a:rPr lang="en-US" sz="4099" b="1">
                <a:cs typeface="Zar" pitchFamily="2" charset="-78"/>
              </a:rPr>
              <a:t>              </a:t>
            </a:r>
            <a:r>
              <a:rPr lang="fa-IR" sz="4099" b="1">
                <a:cs typeface="Zar" pitchFamily="2" charset="-78"/>
              </a:rPr>
              <a:t>فصل سوم</a:t>
            </a:r>
            <a:r>
              <a:rPr lang="fa-IR" sz="3799" b="1">
                <a:cs typeface="Zar" pitchFamily="2" charset="-78"/>
              </a:rPr>
              <a:t> </a:t>
            </a:r>
            <a:br>
              <a:rPr lang="fa-IR" sz="3799" b="1">
                <a:cs typeface="Zar" pitchFamily="2" charset="-78"/>
              </a:rPr>
            </a:br>
            <a:r>
              <a:rPr lang="fa-IR" sz="3799" b="1">
                <a:cs typeface="Zar" pitchFamily="2" charset="-78"/>
              </a:rPr>
              <a:t/>
            </a:r>
            <a:br>
              <a:rPr lang="fa-IR" sz="3799" b="1">
                <a:cs typeface="Zar" pitchFamily="2" charset="-78"/>
              </a:rPr>
            </a:br>
            <a:r>
              <a:rPr lang="en-US" sz="3799" b="1">
                <a:cs typeface="Zar" pitchFamily="2" charset="-78"/>
              </a:rPr>
              <a:t>          </a:t>
            </a:r>
            <a:r>
              <a:rPr lang="fa-IR" sz="3799" b="1">
                <a:cs typeface="Zar" pitchFamily="2" charset="-78"/>
              </a:rPr>
              <a:t>مفاصل ران ،زانو،مچ پا</a:t>
            </a:r>
            <a:endParaRPr lang="en-US" altLang="en-US" sz="3799" b="1">
              <a:cs typeface="Zar" pitchFamily="2" charset="-78"/>
            </a:endParaRPr>
          </a:p>
        </p:txBody>
      </p:sp>
      <p:sp>
        <p:nvSpPr>
          <p:cNvPr id="16387" name="Rectangle 3"/>
          <p:cNvSpPr>
            <a:spLocks noGrp="1" noChangeArrowheads="1"/>
          </p:cNvSpPr>
          <p:nvPr>
            <p:ph type="body" idx="1"/>
          </p:nvPr>
        </p:nvSpPr>
        <p:spPr>
          <a:xfrm>
            <a:off x="1848041" y="2331498"/>
            <a:ext cx="8762559" cy="4526502"/>
          </a:xfrm>
        </p:spPr>
        <p:txBody>
          <a:bodyPr/>
          <a:lstStyle/>
          <a:p>
            <a:pPr algn="r" rtl="1" eaLnBrk="1" hangingPunct="1">
              <a:lnSpc>
                <a:spcPct val="80000"/>
              </a:lnSpc>
              <a:buFontTx/>
              <a:buNone/>
              <a:defRPr/>
            </a:pPr>
            <a:r>
              <a:rPr lang="fa-IR" sz="3599">
                <a:latin typeface="Arial" charset="0"/>
              </a:rPr>
              <a:t>     </a:t>
            </a:r>
            <a:r>
              <a:rPr lang="fa-IR" sz="3599" b="1">
                <a:latin typeface="Arial" charset="0"/>
              </a:rPr>
              <a:t>ران</a:t>
            </a:r>
          </a:p>
          <a:p>
            <a:pPr algn="r" rtl="1" eaLnBrk="1" hangingPunct="1">
              <a:lnSpc>
                <a:spcPct val="80000"/>
              </a:lnSpc>
              <a:buFontTx/>
              <a:buNone/>
              <a:defRPr/>
            </a:pPr>
            <a:r>
              <a:rPr lang="fa-IR" sz="2000">
                <a:latin typeface="Arial" charset="0"/>
              </a:rPr>
              <a:t>	</a:t>
            </a:r>
          </a:p>
          <a:p>
            <a:pPr algn="r" rtl="1" eaLnBrk="1" hangingPunct="1">
              <a:lnSpc>
                <a:spcPct val="80000"/>
              </a:lnSpc>
              <a:defRPr/>
            </a:pPr>
            <a:r>
              <a:rPr lang="fa-IR" sz="2400" b="1">
                <a:latin typeface="Arial" charset="0"/>
              </a:rPr>
              <a:t>هدف کلی  </a:t>
            </a:r>
            <a:endParaRPr lang="en-US" sz="2400" b="1">
              <a:latin typeface="Arial" charset="0"/>
            </a:endParaRPr>
          </a:p>
          <a:p>
            <a:pPr algn="r" rtl="1" eaLnBrk="1" hangingPunct="1">
              <a:lnSpc>
                <a:spcPct val="80000"/>
              </a:lnSpc>
              <a:defRPr/>
            </a:pPr>
            <a:endParaRPr lang="en-US" sz="2400" b="1">
              <a:latin typeface="Arial" charset="0"/>
            </a:endParaRPr>
          </a:p>
          <a:p>
            <a:pPr algn="r" rtl="1" eaLnBrk="1" hangingPunct="1">
              <a:lnSpc>
                <a:spcPct val="80000"/>
              </a:lnSpc>
              <a:buFontTx/>
              <a:buNone/>
              <a:defRPr/>
            </a:pPr>
            <a:endParaRPr lang="fa-IR" sz="2000">
              <a:latin typeface="Arial" charset="0"/>
            </a:endParaRPr>
          </a:p>
          <a:p>
            <a:pPr algn="r" rtl="1" eaLnBrk="1" hangingPunct="1">
              <a:lnSpc>
                <a:spcPct val="80000"/>
              </a:lnSpc>
              <a:buFontTx/>
              <a:buNone/>
              <a:defRPr/>
            </a:pPr>
            <a:r>
              <a:rPr lang="fa-IR" sz="2400">
                <a:latin typeface="Arial" charset="0"/>
              </a:rPr>
              <a:t>تحلیل انواع حرکات ران ،شناخت سرمتحرک سر ثابت ومسیر وموقعیت عضله روی استخوان</a:t>
            </a:r>
          </a:p>
          <a:p>
            <a:pPr algn="r" rtl="1" eaLnBrk="1" hangingPunct="1">
              <a:lnSpc>
                <a:spcPct val="80000"/>
              </a:lnSpc>
              <a:buFontTx/>
              <a:buNone/>
              <a:defRPr/>
            </a:pPr>
            <a:endParaRPr lang="fa-IR" sz="2000">
              <a:latin typeface="Arial" charset="0"/>
            </a:endParaRPr>
          </a:p>
          <a:p>
            <a:pPr algn="r" rtl="1" eaLnBrk="1" hangingPunct="1">
              <a:lnSpc>
                <a:spcPct val="80000"/>
              </a:lnSpc>
              <a:buFontTx/>
              <a:buNone/>
              <a:defRPr/>
            </a:pPr>
            <a:endParaRPr lang="en-US" altLang="en-US" sz="2000">
              <a:latin typeface="Arial" charset="0"/>
            </a:endParaRPr>
          </a:p>
        </p:txBody>
      </p:sp>
      <p:sp>
        <p:nvSpPr>
          <p:cNvPr id="15365" name="Line 4"/>
          <p:cNvSpPr>
            <a:spLocks noChangeShapeType="1"/>
          </p:cNvSpPr>
          <p:nvPr/>
        </p:nvSpPr>
        <p:spPr bwMode="auto">
          <a:xfrm>
            <a:off x="8975853" y="2925086"/>
            <a:ext cx="132843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05118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anim calcmode="lin" valueType="num">
                                      <p:cBhvr>
                                        <p:cTn id="8" dur="2000" fill="hold"/>
                                        <p:tgtEl>
                                          <p:spTgt spid="16386"/>
                                        </p:tgtEl>
                                        <p:attrNameLst>
                                          <p:attrName>ppt_x</p:attrName>
                                        </p:attrNameLst>
                                      </p:cBhvr>
                                      <p:tavLst>
                                        <p:tav tm="0">
                                          <p:val>
                                            <p:strVal val="#ppt_x"/>
                                          </p:val>
                                        </p:tav>
                                        <p:tav tm="100000">
                                          <p:val>
                                            <p:strVal val="#ppt_x"/>
                                          </p:val>
                                        </p:tav>
                                      </p:tavLst>
                                    </p:anim>
                                    <p:anim calcmode="lin" valueType="num">
                                      <p:cBhvr>
                                        <p:cTn id="9" dur="2000" fill="hold"/>
                                        <p:tgtEl>
                                          <p:spTgt spid="1638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 calcmode="lin" valueType="num">
                                      <p:cBhvr>
                                        <p:cTn id="14" dur="20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16387">
                                            <p:txEl>
                                              <p:pRg st="0" end="0"/>
                                            </p:txEl>
                                          </p:spTgt>
                                        </p:tgtEl>
                                        <p:attrNameLst>
                                          <p:attrName>ppt_h</p:attrName>
                                        </p:attrNameLst>
                                      </p:cBhvr>
                                      <p:tavLst>
                                        <p:tav tm="0">
                                          <p:val>
                                            <p:fltVal val="0"/>
                                          </p:val>
                                        </p:tav>
                                        <p:tav tm="100000">
                                          <p:val>
                                            <p:strVal val="#ppt_h"/>
                                          </p:val>
                                        </p:tav>
                                      </p:tavLst>
                                    </p:anim>
                                    <p:animEffect transition="in" filter="fade">
                                      <p:cBhvr>
                                        <p:cTn id="16" dur="2000"/>
                                        <p:tgtEl>
                                          <p:spTgt spid="1638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nodeType="clickEffect">
                                  <p:stCondLst>
                                    <p:cond delay="0"/>
                                  </p:stCondLst>
                                  <p:childTnLst>
                                    <p:set>
                                      <p:cBhvr>
                                        <p:cTn id="20" dur="1" fill="hold">
                                          <p:stCondLst>
                                            <p:cond delay="0"/>
                                          </p:stCondLst>
                                        </p:cTn>
                                        <p:tgtEl>
                                          <p:spTgt spid="16387">
                                            <p:txEl>
                                              <p:charRg st="13" end="23"/>
                                            </p:txEl>
                                          </p:spTgt>
                                        </p:tgtEl>
                                        <p:attrNameLst>
                                          <p:attrName>style.visibility</p:attrName>
                                        </p:attrNameLst>
                                      </p:cBhvr>
                                      <p:to>
                                        <p:strVal val="visible"/>
                                      </p:to>
                                    </p:set>
                                    <p:animEffect transition="in" filter="wipe(down)">
                                      <p:cBhvr>
                                        <p:cTn id="21" dur="2000"/>
                                        <p:tgtEl>
                                          <p:spTgt spid="16387">
                                            <p:txEl>
                                              <p:charRg st="13" end="2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1" presetClass="entr" presetSubtype="4" fill="hold" nodeType="clickEffect">
                                  <p:stCondLst>
                                    <p:cond delay="0"/>
                                  </p:stCondLst>
                                  <p:childTnLst>
                                    <p:set>
                                      <p:cBhvr>
                                        <p:cTn id="25" dur="1" fill="hold">
                                          <p:stCondLst>
                                            <p:cond delay="0"/>
                                          </p:stCondLst>
                                        </p:cTn>
                                        <p:tgtEl>
                                          <p:spTgt spid="16387">
                                            <p:txEl>
                                              <p:charRg st="25" end="101"/>
                                            </p:txEl>
                                          </p:spTgt>
                                        </p:tgtEl>
                                        <p:attrNameLst>
                                          <p:attrName>style.visibility</p:attrName>
                                        </p:attrNameLst>
                                      </p:cBhvr>
                                      <p:to>
                                        <p:strVal val="visible"/>
                                      </p:to>
                                    </p:set>
                                    <p:animEffect transition="in" filter="wheel(4)">
                                      <p:cBhvr>
                                        <p:cTn id="26" dur="2000"/>
                                        <p:tgtEl>
                                          <p:spTgt spid="16387">
                                            <p:txEl>
                                              <p:charRg st="25" end="10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7EE53901-1642-42A3-B76A-E4D078CB35B3}" type="slidenum">
              <a:rPr lang="en-US" sz="1500">
                <a:latin typeface="Arial" panose="020B0604020202020204" pitchFamily="34" charset="0"/>
                <a:cs typeface="Arial" panose="020B0604020202020204" pitchFamily="34" charset="0"/>
              </a:rPr>
              <a:pPr eaLnBrk="1" hangingPunct="1">
                <a:defRPr/>
              </a:pPr>
              <a:t>11</a:t>
            </a:fld>
            <a:endParaRPr lang="en-US" sz="1500">
              <a:latin typeface="Arial" panose="020B0604020202020204" pitchFamily="34" charset="0"/>
              <a:cs typeface="Arial" panose="020B0604020202020204" pitchFamily="34" charset="0"/>
            </a:endParaRPr>
          </a:p>
        </p:txBody>
      </p:sp>
      <p:sp>
        <p:nvSpPr>
          <p:cNvPr id="17410" name="Rectangle 2"/>
          <p:cNvSpPr>
            <a:spLocks noGrp="1" noChangeArrowheads="1"/>
          </p:cNvSpPr>
          <p:nvPr>
            <p:ph type="title"/>
          </p:nvPr>
        </p:nvSpPr>
        <p:spPr/>
        <p:txBody>
          <a:bodyPr/>
          <a:lstStyle/>
          <a:p>
            <a:pPr algn="r" rtl="1" eaLnBrk="1" hangingPunct="1">
              <a:defRPr/>
            </a:pPr>
            <a:r>
              <a:rPr lang="fa-IR" b="1" smtClean="0">
                <a:cs typeface="Zar" pitchFamily="2" charset="-78"/>
              </a:rPr>
              <a:t>حرکات مفصل ران</a:t>
            </a:r>
            <a:endParaRPr lang="en-US" b="1" smtClean="0">
              <a:cs typeface="Zar" pitchFamily="2" charset="-78"/>
            </a:endParaRPr>
          </a:p>
        </p:txBody>
      </p:sp>
      <p:sp>
        <p:nvSpPr>
          <p:cNvPr id="17411" name="Rectangle 3"/>
          <p:cNvSpPr>
            <a:spLocks noGrp="1" noChangeArrowheads="1"/>
          </p:cNvSpPr>
          <p:nvPr>
            <p:ph type="body" sz="half" idx="1"/>
          </p:nvPr>
        </p:nvSpPr>
        <p:spPr>
          <a:xfrm>
            <a:off x="5493684" y="1371282"/>
            <a:ext cx="4983596" cy="4799489"/>
          </a:xfrm>
        </p:spPr>
        <p:txBody>
          <a:bodyPr/>
          <a:lstStyle/>
          <a:p>
            <a:pPr algn="r" rtl="1" eaLnBrk="1" hangingPunct="1">
              <a:defRPr/>
            </a:pPr>
            <a:r>
              <a:rPr lang="fa-IR" sz="2400">
                <a:latin typeface="Arial" charset="0"/>
              </a:rPr>
              <a:t>مفصل ران یکی از مفاصل کروی بدن است ،استخوان ران امکان حرکت حول سه محور را دارد .</a:t>
            </a:r>
          </a:p>
          <a:p>
            <a:pPr eaLnBrk="1" hangingPunct="1">
              <a:buFontTx/>
              <a:buNone/>
              <a:defRPr/>
            </a:pPr>
            <a:endParaRPr lang="fa-IR" sz="2400">
              <a:latin typeface="Arial" charset="0"/>
            </a:endParaRPr>
          </a:p>
          <a:p>
            <a:pPr algn="r" rtl="1" eaLnBrk="1" hangingPunct="1">
              <a:defRPr/>
            </a:pPr>
            <a:r>
              <a:rPr lang="fa-IR" sz="2400">
                <a:latin typeface="Arial" charset="0"/>
              </a:rPr>
              <a:t>حرکاتی که حول این سه محور اتفاق می افتد شامل:</a:t>
            </a:r>
          </a:p>
          <a:p>
            <a:pPr algn="r" rtl="1" eaLnBrk="1" hangingPunct="1">
              <a:buFontTx/>
              <a:buNone/>
              <a:defRPr/>
            </a:pPr>
            <a:r>
              <a:rPr lang="fa-IR" sz="2400">
                <a:latin typeface="Arial" charset="0"/>
              </a:rPr>
              <a:t>      1  .فلکشن 2.اکستنشن 3.هایپراکستنشن 4.آبداکشن 5.آداکشن 6.هایپرآداکشن 7. چرخش داخلی 8.چرخش خارجی 9.آداکشن افقی 10.آبداکشن افقی 11.حرکت دورانی </a:t>
            </a:r>
            <a:endParaRPr lang="en-US" sz="2400">
              <a:latin typeface="Arial" charset="0"/>
            </a:endParaRPr>
          </a:p>
        </p:txBody>
      </p:sp>
      <p:grpSp>
        <p:nvGrpSpPr>
          <p:cNvPr id="16389" name="Group 7"/>
          <p:cNvGrpSpPr>
            <a:grpSpLocks/>
          </p:cNvGrpSpPr>
          <p:nvPr/>
        </p:nvGrpSpPr>
        <p:grpSpPr bwMode="auto">
          <a:xfrm>
            <a:off x="1379836" y="685641"/>
            <a:ext cx="3961483" cy="5093109"/>
            <a:chOff x="96" y="432"/>
            <a:chExt cx="2496" cy="3209"/>
          </a:xfrm>
        </p:grpSpPr>
        <p:pic>
          <p:nvPicPr>
            <p:cNvPr id="163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 y="432"/>
              <a:ext cx="1056" cy="1728"/>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pic>
          <p:nvPicPr>
            <p:cNvPr id="16391" name="Picture 6" descr="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2592"/>
              <a:ext cx="2496" cy="1049"/>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6482878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Effect transition="in" filter="dissolve">
                                      <p:cBhvr>
                                        <p:cTn id="13" dur="500"/>
                                        <p:tgtEl>
                                          <p:spTgt spid="1741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7411">
                                            <p:txEl>
                                              <p:pRg st="2" end="2"/>
                                            </p:txEl>
                                          </p:spTgt>
                                        </p:tgtEl>
                                        <p:attrNameLst>
                                          <p:attrName>style.visibility</p:attrName>
                                        </p:attrNameLst>
                                      </p:cBhvr>
                                      <p:to>
                                        <p:strVal val="visible"/>
                                      </p:to>
                                    </p:set>
                                    <p:animEffect transition="in" filter="dissolve">
                                      <p:cBhvr>
                                        <p:cTn id="18" dur="500"/>
                                        <p:tgtEl>
                                          <p:spTgt spid="1741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7411">
                                            <p:txEl>
                                              <p:pRg st="3" end="3"/>
                                            </p:txEl>
                                          </p:spTgt>
                                        </p:tgtEl>
                                        <p:attrNameLst>
                                          <p:attrName>style.visibility</p:attrName>
                                        </p:attrNameLst>
                                      </p:cBhvr>
                                      <p:to>
                                        <p:strVal val="visible"/>
                                      </p:to>
                                    </p:set>
                                    <p:animEffect transition="in" filter="dissolve">
                                      <p:cBhvr>
                                        <p:cTn id="23"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457C8E8B-D205-4D96-B805-7180E80D71FB}" type="slidenum">
              <a:rPr lang="en-US" sz="1500">
                <a:latin typeface="Arial" panose="020B0604020202020204" pitchFamily="34" charset="0"/>
                <a:cs typeface="Arial" panose="020B0604020202020204" pitchFamily="34" charset="0"/>
              </a:rPr>
              <a:pPr eaLnBrk="1" hangingPunct="1">
                <a:defRPr/>
              </a:pPr>
              <a:t>12</a:t>
            </a:fld>
            <a:endParaRPr lang="en-US" sz="1500">
              <a:latin typeface="Arial" panose="020B0604020202020204" pitchFamily="34" charset="0"/>
              <a:cs typeface="Arial" panose="020B0604020202020204" pitchFamily="34" charset="0"/>
            </a:endParaRPr>
          </a:p>
        </p:txBody>
      </p:sp>
      <p:pic>
        <p:nvPicPr>
          <p:cNvPr id="20485"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94024" y="990371"/>
            <a:ext cx="2287059" cy="2590200"/>
          </a:xfrm>
        </p:spPr>
      </p:pic>
      <p:sp>
        <p:nvSpPr>
          <p:cNvPr id="20483" name="Rectangle 3"/>
          <p:cNvSpPr>
            <a:spLocks noGrp="1" noChangeArrowheads="1"/>
          </p:cNvSpPr>
          <p:nvPr>
            <p:ph type="body" sz="half" idx="3"/>
          </p:nvPr>
        </p:nvSpPr>
        <p:spPr>
          <a:xfrm>
            <a:off x="5493684" y="990370"/>
            <a:ext cx="5470847" cy="2894930"/>
          </a:xfrm>
        </p:spPr>
        <p:txBody>
          <a:bodyPr/>
          <a:lstStyle/>
          <a:p>
            <a:pPr algn="r" rtl="1" eaLnBrk="1" hangingPunct="1">
              <a:lnSpc>
                <a:spcPct val="80000"/>
              </a:lnSpc>
              <a:defRPr/>
            </a:pPr>
            <a:r>
              <a:rPr lang="ar-SA" altLang="en-US" sz="2000" b="1">
                <a:solidFill>
                  <a:srgbClr val="663300"/>
                </a:solidFill>
                <a:cs typeface="Zar" pitchFamily="2" charset="-78"/>
              </a:rPr>
              <a:t>عضلة پسواس</a:t>
            </a:r>
            <a:endParaRPr lang="ar-SA" altLang="en-US" sz="2000">
              <a:solidFill>
                <a:srgbClr val="663300"/>
              </a:solidFill>
              <a:cs typeface="Zar" pitchFamily="2" charset="-78"/>
            </a:endParaRPr>
          </a:p>
          <a:p>
            <a:pPr algn="r" rtl="1" eaLnBrk="1" hangingPunct="1">
              <a:lnSpc>
                <a:spcPct val="80000"/>
              </a:lnSpc>
              <a:buFontTx/>
              <a:buNone/>
              <a:defRPr/>
            </a:pPr>
            <a:r>
              <a:rPr lang="fa-IR" sz="2000">
                <a:cs typeface="Zar" pitchFamily="2" charset="-78"/>
              </a:rPr>
              <a:t>      </a:t>
            </a:r>
            <a:r>
              <a:rPr lang="ar-SA" altLang="en-US" sz="2400">
                <a:cs typeface="Zar" pitchFamily="2" charset="-78"/>
              </a:rPr>
              <a:t>اين عضله،  يكي از اصليترين عضلات در عمل فلكشن ران است، از كنار خارجي دوازدهمين مهرة پشتي و تمام مهره‌هاي كمري و غضروفهاي بين مهره‌اي منشأ مي‌گيرد و به صورت مورب سر متحرك آن به برجستگي كوچك استخوان ران متصل مي‌گردد.</a:t>
            </a:r>
            <a:endParaRPr lang="fa-IR" sz="2400">
              <a:cs typeface="Zar" pitchFamily="2" charset="-78"/>
            </a:endParaRPr>
          </a:p>
          <a:p>
            <a:pPr algn="r" rtl="1" eaLnBrk="1" hangingPunct="1">
              <a:lnSpc>
                <a:spcPct val="80000"/>
              </a:lnSpc>
              <a:buFontTx/>
              <a:buNone/>
              <a:defRPr/>
            </a:pPr>
            <a:endParaRPr lang="ar-SA" altLang="en-US" sz="2400" b="1">
              <a:cs typeface="Zar" pitchFamily="2" charset="-78"/>
            </a:endParaRPr>
          </a:p>
        </p:txBody>
      </p:sp>
      <p:sp>
        <p:nvSpPr>
          <p:cNvPr id="20487" name="Rectangle 7"/>
          <p:cNvSpPr>
            <a:spLocks noChangeArrowheads="1"/>
          </p:cNvSpPr>
          <p:nvPr/>
        </p:nvSpPr>
        <p:spPr bwMode="auto">
          <a:xfrm>
            <a:off x="5447657" y="350757"/>
            <a:ext cx="3772917" cy="707594"/>
          </a:xfrm>
          <a:prstGeom prst="rect">
            <a:avLst/>
          </a:prstGeom>
          <a:noFill/>
          <a:ln w="9525">
            <a:noFill/>
            <a:miter lim="800000"/>
            <a:headEnd/>
            <a:tailEnd/>
          </a:ln>
          <a:effectLst/>
        </p:spPr>
        <p:txBody>
          <a:bodyPr wrap="none">
            <a:spAutoFit/>
          </a:bodyPr>
          <a:lstStyle/>
          <a:p>
            <a:pPr eaLnBrk="1" hangingPunct="1">
              <a:defRPr/>
            </a:pPr>
            <a:r>
              <a:rPr lang="fa-IR" sz="3999" b="1">
                <a:solidFill>
                  <a:schemeClr val="tx2"/>
                </a:solidFill>
                <a:effectLst>
                  <a:outerShdw blurRad="38100" dist="38100" dir="2700000" algn="tl">
                    <a:srgbClr val="000000"/>
                  </a:outerShdw>
                </a:effectLst>
              </a:rPr>
              <a:t>عضلات خم کننده ران</a:t>
            </a:r>
            <a:endParaRPr lang="en-US" sz="3999" b="1">
              <a:solidFill>
                <a:schemeClr val="tx2"/>
              </a:solidFill>
              <a:effectLst>
                <a:outerShdw blurRad="38100" dist="38100" dir="2700000" algn="tl">
                  <a:srgbClr val="000000"/>
                </a:outerShdw>
              </a:effectLst>
            </a:endParaRPr>
          </a:p>
        </p:txBody>
      </p:sp>
      <p:sp>
        <p:nvSpPr>
          <p:cNvPr id="20488" name="Text Box 8"/>
          <p:cNvSpPr txBox="1">
            <a:spLocks noChangeArrowheads="1"/>
          </p:cNvSpPr>
          <p:nvPr/>
        </p:nvSpPr>
        <p:spPr bwMode="auto">
          <a:xfrm>
            <a:off x="1989295" y="3844035"/>
            <a:ext cx="8532425" cy="2797042"/>
          </a:xfrm>
          <a:prstGeom prst="rect">
            <a:avLst/>
          </a:prstGeom>
          <a:noFill/>
          <a:ln w="9525">
            <a:noFill/>
            <a:miter lim="800000"/>
            <a:headEnd/>
            <a:tailEnd/>
          </a:ln>
          <a:effectLst/>
        </p:spPr>
        <p:txBody>
          <a:bodyPr>
            <a:spAutoFit/>
          </a:bodyPr>
          <a:lstStyle/>
          <a:p>
            <a:pPr algn="r" rtl="1" eaLnBrk="1" hangingPunct="1">
              <a:lnSpc>
                <a:spcPct val="80000"/>
              </a:lnSpc>
              <a:spcBef>
                <a:spcPct val="20000"/>
              </a:spcBef>
              <a:buClr>
                <a:schemeClr val="hlink"/>
              </a:buClr>
              <a:buSzPct val="120000"/>
              <a:buFontTx/>
              <a:buChar char="•"/>
              <a:defRPr/>
            </a:pPr>
            <a:r>
              <a:rPr lang="ar-SA" altLang="en-US" sz="2400" b="1">
                <a:solidFill>
                  <a:srgbClr val="663300"/>
                </a:solidFill>
                <a:effectLst>
                  <a:outerShdw blurRad="38100" dist="38100" dir="2700000" algn="tl">
                    <a:srgbClr val="000000"/>
                  </a:outerShdw>
                </a:effectLst>
              </a:rPr>
              <a:t>عضلة خاصره‌اي</a:t>
            </a:r>
            <a:endParaRPr lang="ar-SA" altLang="en-US" sz="2400">
              <a:solidFill>
                <a:srgbClr val="663300"/>
              </a:solidFill>
              <a:effectLst>
                <a:outerShdw blurRad="38100" dist="38100" dir="2700000" algn="tl">
                  <a:srgbClr val="000000"/>
                </a:outerShdw>
              </a:effectLst>
            </a:endParaRPr>
          </a:p>
          <a:p>
            <a:pPr algn="r" rtl="1" eaLnBrk="1" hangingPunct="1">
              <a:lnSpc>
                <a:spcPct val="80000"/>
              </a:lnSpc>
              <a:spcBef>
                <a:spcPct val="20000"/>
              </a:spcBef>
              <a:buClr>
                <a:schemeClr val="hlink"/>
              </a:buClr>
              <a:buSzPct val="120000"/>
              <a:defRPr/>
            </a:pPr>
            <a:r>
              <a:rPr lang="fa-IR" sz="2400">
                <a:effectLst>
                  <a:outerShdw blurRad="38100" dist="38100" dir="2700000" algn="tl">
                    <a:srgbClr val="000000"/>
                  </a:outerShdw>
                </a:effectLst>
              </a:rPr>
              <a:t>     </a:t>
            </a:r>
            <a:r>
              <a:rPr lang="ar-SA" altLang="en-US" sz="2400">
                <a:effectLst>
                  <a:outerShdw blurRad="38100" dist="38100" dir="2700000" algn="tl">
                    <a:srgbClr val="000000"/>
                  </a:outerShdw>
                </a:effectLst>
              </a:rPr>
              <a:t> از ناحية حفره خاصره‌اي دروني (به استثناي قسمت قدامي و تحتاني آن) منشأ مي‌گيرد و همراه با وتر عضلة پسواس به برجستگي كوچك استخوان ران متصل مي‌شود.</a:t>
            </a:r>
            <a:endParaRPr lang="en-US" altLang="en-US" sz="2400">
              <a:effectLst>
                <a:outerShdw blurRad="38100" dist="38100" dir="2700000" algn="tl">
                  <a:srgbClr val="000000"/>
                </a:outerShdw>
              </a:effectLst>
            </a:endParaRPr>
          </a:p>
          <a:p>
            <a:pPr algn="r" rtl="1" eaLnBrk="1" hangingPunct="1">
              <a:lnSpc>
                <a:spcPct val="80000"/>
              </a:lnSpc>
              <a:spcBef>
                <a:spcPct val="20000"/>
              </a:spcBef>
              <a:buClr>
                <a:schemeClr val="hlink"/>
              </a:buClr>
              <a:buSzPct val="120000"/>
              <a:defRPr/>
            </a:pPr>
            <a:endParaRPr lang="ar-SA" altLang="en-US" sz="2400">
              <a:effectLst>
                <a:outerShdw blurRad="38100" dist="38100" dir="2700000" algn="tl">
                  <a:srgbClr val="000000"/>
                </a:outerShdw>
              </a:effectLst>
            </a:endParaRPr>
          </a:p>
          <a:p>
            <a:pPr algn="r" rtl="1" eaLnBrk="1" hangingPunct="1">
              <a:lnSpc>
                <a:spcPct val="80000"/>
              </a:lnSpc>
              <a:spcBef>
                <a:spcPct val="20000"/>
              </a:spcBef>
              <a:buClr>
                <a:schemeClr val="tx1"/>
              </a:buClr>
              <a:buSzPct val="120000"/>
              <a:buFont typeface="Wingdings" pitchFamily="2" charset="2"/>
              <a:buChar char="«"/>
              <a:defRPr/>
            </a:pPr>
            <a:r>
              <a:rPr lang="ar-SA" altLang="en-US" sz="2400">
                <a:effectLst>
                  <a:outerShdw blurRad="38100" dist="38100" dir="2700000" algn="tl">
                    <a:srgbClr val="000000"/>
                  </a:outerShdw>
                </a:effectLst>
              </a:rPr>
              <a:t>دو عضله بالا وظيفة كلي تا كردن مفصل ران را بعهده دارند. عضلات بالا در فعاليتهايي چون راه رفتن، دويدن و بالا رفتن از پله‌ها </a:t>
            </a:r>
            <a:r>
              <a:rPr lang="fa-IR" sz="2400">
                <a:effectLst>
                  <a:outerShdw blurRad="38100" dist="38100" dir="2700000" algn="tl">
                    <a:srgbClr val="000000"/>
                  </a:outerShdw>
                </a:effectLst>
              </a:rPr>
              <a:t>فعالیت می کنند.</a:t>
            </a:r>
            <a:endParaRPr lang="en-US" altLang="en-US" sz="2400">
              <a:effectLst>
                <a:outerShdw blurRad="38100" dist="38100" dir="2700000" algn="tl">
                  <a:srgbClr val="000000"/>
                </a:outerShdw>
              </a:effectLst>
            </a:endParaRPr>
          </a:p>
          <a:p>
            <a:pPr algn="r" eaLnBrk="1" hangingPunct="1">
              <a:spcBef>
                <a:spcPct val="50000"/>
              </a:spcBef>
              <a:defRPr/>
            </a:pPr>
            <a:endParaRPr lang="en-US"/>
          </a:p>
        </p:txBody>
      </p:sp>
    </p:spTree>
    <p:extLst>
      <p:ext uri="{BB962C8B-B14F-4D97-AF65-F5344CB8AC3E}">
        <p14:creationId xmlns:p14="http://schemas.microsoft.com/office/powerpoint/2010/main" val="3721880849"/>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20485"/>
                                        </p:tgtEl>
                                        <p:attrNameLst>
                                          <p:attrName>style.visibility</p:attrName>
                                        </p:attrNameLst>
                                      </p:cBhvr>
                                      <p:to>
                                        <p:strVal val="visible"/>
                                      </p:to>
                                    </p:set>
                                    <p:animEffect transition="in" filter="box(in)">
                                      <p:cBhvr>
                                        <p:cTn id="7" dur="500"/>
                                        <p:tgtEl>
                                          <p:spTgt spid="20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 calcmode="lin" valueType="num">
                                      <p:cBhvr additive="base">
                                        <p:cTn id="12"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0483">
                                            <p:txEl>
                                              <p:pRg st="1" end="1"/>
                                            </p:txEl>
                                          </p:spTgt>
                                        </p:tgtEl>
                                        <p:attrNameLst>
                                          <p:attrName>style.visibility</p:attrName>
                                        </p:attrNameLst>
                                      </p:cBhvr>
                                      <p:to>
                                        <p:strVal val="visible"/>
                                      </p:to>
                                    </p:set>
                                    <p:anim calcmode="lin" valueType="num">
                                      <p:cBhvr additive="base">
                                        <p:cTn id="18"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20487"/>
                                        </p:tgtEl>
                                        <p:attrNameLst>
                                          <p:attrName>style.visibility</p:attrName>
                                        </p:attrNameLst>
                                      </p:cBhvr>
                                      <p:to>
                                        <p:strVal val="visible"/>
                                      </p:to>
                                    </p:set>
                                    <p:anim calcmode="lin" valueType="num">
                                      <p:cBhvr>
                                        <p:cTn id="24" dur="500" fill="hold"/>
                                        <p:tgtEl>
                                          <p:spTgt spid="20487"/>
                                        </p:tgtEl>
                                        <p:attrNameLst>
                                          <p:attrName>ppt_w</p:attrName>
                                        </p:attrNameLst>
                                      </p:cBhvr>
                                      <p:tavLst>
                                        <p:tav tm="0">
                                          <p:val>
                                            <p:fltVal val="0"/>
                                          </p:val>
                                        </p:tav>
                                        <p:tav tm="100000">
                                          <p:val>
                                            <p:strVal val="#ppt_w"/>
                                          </p:val>
                                        </p:tav>
                                      </p:tavLst>
                                    </p:anim>
                                    <p:anim calcmode="lin" valueType="num">
                                      <p:cBhvr>
                                        <p:cTn id="25" dur="500" fill="hold"/>
                                        <p:tgtEl>
                                          <p:spTgt spid="204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utoUpdateAnimBg="0"/>
      <p:bldP spid="20483" grpId="0" build="p" autoUpdateAnimBg="0"/>
      <p:bldP spid="20487"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09A2833B-883D-47C9-9A1F-7C9B7B2B8EF9}" type="slidenum">
              <a:rPr lang="en-US" sz="1500">
                <a:latin typeface="Arial" panose="020B0604020202020204" pitchFamily="34" charset="0"/>
                <a:cs typeface="Arial" panose="020B0604020202020204" pitchFamily="34" charset="0"/>
              </a:rPr>
              <a:pPr eaLnBrk="1" hangingPunct="1">
                <a:defRPr/>
              </a:pPr>
              <a:t>13</a:t>
            </a:fld>
            <a:endParaRPr lang="en-US" sz="1500">
              <a:latin typeface="Arial" panose="020B0604020202020204" pitchFamily="34" charset="0"/>
              <a:cs typeface="Arial" panose="020B0604020202020204" pitchFamily="34" charset="0"/>
            </a:endParaRPr>
          </a:p>
        </p:txBody>
      </p:sp>
      <p:sp>
        <p:nvSpPr>
          <p:cNvPr id="22538" name="Rectangle 10"/>
          <p:cNvSpPr>
            <a:spLocks noGrp="1" noChangeArrowheads="1"/>
          </p:cNvSpPr>
          <p:nvPr>
            <p:ph type="body" sz="half" idx="3"/>
          </p:nvPr>
        </p:nvSpPr>
        <p:spPr>
          <a:xfrm>
            <a:off x="4579495" y="261877"/>
            <a:ext cx="6105700" cy="6365988"/>
          </a:xfrm>
        </p:spPr>
        <p:txBody>
          <a:bodyPr/>
          <a:lstStyle/>
          <a:p>
            <a:pPr algn="r" rtl="1" eaLnBrk="1" hangingPunct="1">
              <a:lnSpc>
                <a:spcPct val="80000"/>
              </a:lnSpc>
              <a:defRPr/>
            </a:pPr>
            <a:r>
              <a:rPr lang="ar-SA" altLang="en-US" sz="3199" b="1">
                <a:solidFill>
                  <a:srgbClr val="663300"/>
                </a:solidFill>
                <a:cs typeface="Zar" pitchFamily="2" charset="-78"/>
              </a:rPr>
              <a:t>عضلة راست راني</a:t>
            </a:r>
          </a:p>
          <a:p>
            <a:pPr algn="r" rtl="1" eaLnBrk="1" hangingPunct="1">
              <a:lnSpc>
                <a:spcPct val="130000"/>
              </a:lnSpc>
              <a:buFontTx/>
              <a:buNone/>
              <a:defRPr/>
            </a:pPr>
            <a:r>
              <a:rPr lang="fa-IR" sz="2400" b="1">
                <a:cs typeface="Zar" pitchFamily="2" charset="-78"/>
              </a:rPr>
              <a:t>     </a:t>
            </a:r>
            <a:r>
              <a:rPr lang="ar-SA" altLang="en-US" sz="2400" b="1">
                <a:cs typeface="Zar" pitchFamily="2" charset="-78"/>
              </a:rPr>
              <a:t>در سطح قدامي ران قرار دارد</a:t>
            </a:r>
            <a:r>
              <a:rPr lang="fa-IR" sz="2400" b="1">
                <a:cs typeface="Zar" pitchFamily="2" charset="-78"/>
              </a:rPr>
              <a:t>. </a:t>
            </a:r>
          </a:p>
          <a:p>
            <a:pPr algn="r" rtl="1" eaLnBrk="1" hangingPunct="1">
              <a:lnSpc>
                <a:spcPct val="130000"/>
              </a:lnSpc>
              <a:buFontTx/>
              <a:buNone/>
              <a:defRPr/>
            </a:pPr>
            <a:r>
              <a:rPr lang="fa-IR" sz="2400" b="1">
                <a:cs typeface="Zar" pitchFamily="2" charset="-78"/>
              </a:rPr>
              <a:t>     سر ثابت :</a:t>
            </a:r>
            <a:r>
              <a:rPr lang="ar-SA" altLang="en-US" sz="2400" b="1">
                <a:cs typeface="Zar" pitchFamily="2" charset="-78"/>
              </a:rPr>
              <a:t>دو نقطة خاصره‌اي قدامي تحتاني و بخش فوقاني حفرة مفصلي. </a:t>
            </a:r>
            <a:endParaRPr lang="fa-IR" sz="2400" b="1">
              <a:cs typeface="Zar" pitchFamily="2" charset="-78"/>
            </a:endParaRPr>
          </a:p>
          <a:p>
            <a:pPr algn="r" rtl="1" eaLnBrk="1" hangingPunct="1">
              <a:lnSpc>
                <a:spcPct val="130000"/>
              </a:lnSpc>
              <a:buFontTx/>
              <a:buNone/>
              <a:defRPr/>
            </a:pPr>
            <a:r>
              <a:rPr lang="fa-IR" sz="2400" b="1">
                <a:cs typeface="Zar" pitchFamily="2" charset="-78"/>
              </a:rPr>
              <a:t>     </a:t>
            </a:r>
            <a:r>
              <a:rPr lang="ar-SA" altLang="en-US" sz="2400" b="1">
                <a:cs typeface="Zar" pitchFamily="2" charset="-78"/>
              </a:rPr>
              <a:t>سر متحرك </a:t>
            </a:r>
            <a:r>
              <a:rPr lang="fa-IR" sz="2400" b="1">
                <a:cs typeface="Zar" pitchFamily="2" charset="-78"/>
              </a:rPr>
              <a:t>:</a:t>
            </a:r>
            <a:r>
              <a:rPr lang="ar-SA" altLang="en-US" sz="2400" b="1">
                <a:cs typeface="Zar" pitchFamily="2" charset="-78"/>
              </a:rPr>
              <a:t> لبة فوقاني استخوان كشكك و برجستگي فوقاني درشت ني. </a:t>
            </a:r>
            <a:endParaRPr lang="fa-IR" sz="2400" b="1">
              <a:cs typeface="Zar" pitchFamily="2" charset="-78"/>
            </a:endParaRPr>
          </a:p>
          <a:p>
            <a:pPr algn="r" rtl="1" eaLnBrk="1" hangingPunct="1">
              <a:lnSpc>
                <a:spcPct val="130000"/>
              </a:lnSpc>
              <a:buFontTx/>
              <a:buNone/>
              <a:defRPr/>
            </a:pPr>
            <a:r>
              <a:rPr lang="fa-IR" sz="2400" b="1">
                <a:cs typeface="Zar" pitchFamily="2" charset="-78"/>
              </a:rPr>
              <a:t>     عملکرد: </a:t>
            </a:r>
            <a:r>
              <a:rPr lang="ar-SA" altLang="en-US" sz="2400" b="1">
                <a:cs typeface="Zar" pitchFamily="2" charset="-78"/>
              </a:rPr>
              <a:t>اين عضله يكي از اصليترين عضلات در حركت خم</a:t>
            </a:r>
            <a:r>
              <a:rPr lang="en-US" sz="2400" b="1">
                <a:cs typeface="Zar" pitchFamily="2" charset="-78"/>
              </a:rPr>
              <a:t>‎</a:t>
            </a:r>
            <a:r>
              <a:rPr lang="ar-SA" altLang="en-US" sz="2400" b="1">
                <a:cs typeface="Zar" pitchFamily="2" charset="-78"/>
              </a:rPr>
              <a:t>شدن ران است</a:t>
            </a:r>
            <a:endParaRPr lang="en-US" altLang="en-US" sz="2400" b="1">
              <a:cs typeface="Zar" pitchFamily="2" charset="-78"/>
            </a:endParaRPr>
          </a:p>
          <a:p>
            <a:pPr algn="r" rtl="1" eaLnBrk="1" hangingPunct="1">
              <a:lnSpc>
                <a:spcPct val="130000"/>
              </a:lnSpc>
              <a:buFontTx/>
              <a:buNone/>
              <a:defRPr/>
            </a:pPr>
            <a:r>
              <a:rPr lang="ar-SA" altLang="en-US" sz="2400" b="1">
                <a:cs typeface="Zar" pitchFamily="2" charset="-78"/>
              </a:rPr>
              <a:t> و جزء عضلات باز</a:t>
            </a:r>
            <a:r>
              <a:rPr lang="en-US" sz="2400" b="1">
                <a:cs typeface="Zar" pitchFamily="2" charset="-78"/>
              </a:rPr>
              <a:t>‎</a:t>
            </a:r>
            <a:r>
              <a:rPr lang="ar-SA" altLang="en-US" sz="2400" b="1">
                <a:cs typeface="Zar" pitchFamily="2" charset="-78"/>
              </a:rPr>
              <a:t>كنندة زانو نيز محسوب مي‌شود.</a:t>
            </a:r>
            <a:endParaRPr lang="fa-IR" sz="2400" b="1">
              <a:cs typeface="Zar" pitchFamily="2" charset="-78"/>
            </a:endParaRPr>
          </a:p>
          <a:p>
            <a:pPr algn="r" rtl="1" eaLnBrk="1" hangingPunct="1">
              <a:lnSpc>
                <a:spcPct val="130000"/>
              </a:lnSpc>
              <a:buFontTx/>
              <a:buNone/>
              <a:defRPr/>
            </a:pPr>
            <a:endParaRPr lang="ar-SA" altLang="en-US" sz="2400" b="1">
              <a:cs typeface="Zar" pitchFamily="2" charset="-78"/>
            </a:endParaRPr>
          </a:p>
        </p:txBody>
      </p:sp>
      <p:pic>
        <p:nvPicPr>
          <p:cNvPr id="18436" name="Picture 1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2217842" y="1371283"/>
            <a:ext cx="2112474" cy="4037665"/>
          </a:xfrm>
          <a:ln>
            <a:solidFill>
              <a:srgbClr val="FF0000"/>
            </a:solidFill>
          </a:ln>
        </p:spPr>
      </p:pic>
    </p:spTree>
    <p:extLst>
      <p:ext uri="{BB962C8B-B14F-4D97-AF65-F5344CB8AC3E}">
        <p14:creationId xmlns:p14="http://schemas.microsoft.com/office/powerpoint/2010/main" val="2058077648"/>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2538">
                                            <p:txEl>
                                              <p:pRg st="0" end="0"/>
                                            </p:txEl>
                                          </p:spTgt>
                                        </p:tgtEl>
                                        <p:attrNameLst>
                                          <p:attrName>style.visibility</p:attrName>
                                        </p:attrNameLst>
                                      </p:cBhvr>
                                      <p:to>
                                        <p:strVal val="visible"/>
                                      </p:to>
                                    </p:set>
                                    <p:animEffect transition="in" filter="dissolve">
                                      <p:cBhvr>
                                        <p:cTn id="7" dur="2000"/>
                                        <p:tgtEl>
                                          <p:spTgt spid="225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22538">
                                            <p:txEl>
                                              <p:pRg st="1" end="1"/>
                                            </p:txEl>
                                          </p:spTgt>
                                        </p:tgtEl>
                                        <p:attrNameLst>
                                          <p:attrName>style.visibility</p:attrName>
                                        </p:attrNameLst>
                                      </p:cBhvr>
                                      <p:to>
                                        <p:strVal val="visible"/>
                                      </p:to>
                                    </p:set>
                                    <p:animEffect transition="in" filter="strips(downLeft)">
                                      <p:cBhvr>
                                        <p:cTn id="12" dur="2000"/>
                                        <p:tgtEl>
                                          <p:spTgt spid="22538">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22538">
                                            <p:txEl>
                                              <p:pRg st="2" end="2"/>
                                            </p:txEl>
                                          </p:spTgt>
                                        </p:tgtEl>
                                        <p:attrNameLst>
                                          <p:attrName>style.visibility</p:attrName>
                                        </p:attrNameLst>
                                      </p:cBhvr>
                                      <p:to>
                                        <p:strVal val="visible"/>
                                      </p:to>
                                    </p:set>
                                    <p:animEffect transition="in" filter="strips(downLeft)">
                                      <p:cBhvr>
                                        <p:cTn id="15" dur="2000"/>
                                        <p:tgtEl>
                                          <p:spTgt spid="22538">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22538">
                                            <p:txEl>
                                              <p:pRg st="3" end="3"/>
                                            </p:txEl>
                                          </p:spTgt>
                                        </p:tgtEl>
                                        <p:attrNameLst>
                                          <p:attrName>style.visibility</p:attrName>
                                        </p:attrNameLst>
                                      </p:cBhvr>
                                      <p:to>
                                        <p:strVal val="visible"/>
                                      </p:to>
                                    </p:set>
                                    <p:animEffect transition="in" filter="strips(downLeft)">
                                      <p:cBhvr>
                                        <p:cTn id="18" dur="2000"/>
                                        <p:tgtEl>
                                          <p:spTgt spid="22538">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22538">
                                            <p:txEl>
                                              <p:charRg st="186" end="298"/>
                                            </p:txEl>
                                          </p:spTgt>
                                        </p:tgtEl>
                                        <p:attrNameLst>
                                          <p:attrName>style.visibility</p:attrName>
                                        </p:attrNameLst>
                                      </p:cBhvr>
                                      <p:to>
                                        <p:strVal val="visible"/>
                                      </p:to>
                                    </p:set>
                                    <p:animEffect transition="in" filter="strips(downLeft)">
                                      <p:cBhvr>
                                        <p:cTn id="21" dur="2000"/>
                                        <p:tgtEl>
                                          <p:spTgt spid="22538">
                                            <p:txEl>
                                              <p:charRg st="186" end="298"/>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2538">
                                            <p:txEl>
                                              <p:pRg st="6" end="6"/>
                                            </p:txEl>
                                          </p:spTgt>
                                        </p:tgtEl>
                                        <p:attrNameLst>
                                          <p:attrName>style.visibility</p:attrName>
                                        </p:attrNameLst>
                                      </p:cBhvr>
                                      <p:to>
                                        <p:strVal val="visible"/>
                                      </p:to>
                                    </p:set>
                                    <p:animEffect transition="in" filter="dissolve">
                                      <p:cBhvr>
                                        <p:cTn id="26" dur="2000"/>
                                        <p:tgtEl>
                                          <p:spTgt spid="22538">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2538">
                                            <p:txEl>
                                              <p:charRg st="300" end="300"/>
                                            </p:txEl>
                                          </p:spTgt>
                                        </p:tgtEl>
                                        <p:attrNameLst>
                                          <p:attrName>style.visibility</p:attrName>
                                        </p:attrNameLst>
                                      </p:cBhvr>
                                      <p:to>
                                        <p:strVal val="visible"/>
                                      </p:to>
                                    </p:set>
                                    <p:animEffect transition="in" filter="wipe(down)">
                                      <p:cBhvr>
                                        <p:cTn id="31" dur="2000"/>
                                        <p:tgtEl>
                                          <p:spTgt spid="22538">
                                            <p:txEl>
                                              <p:charRg st="300" end="300"/>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22538">
                                            <p:txEl>
                                              <p:charRg st="300" end="300"/>
                                            </p:txEl>
                                          </p:spTgt>
                                        </p:tgtEl>
                                        <p:attrNameLst>
                                          <p:attrName>style.visibility</p:attrName>
                                        </p:attrNameLst>
                                      </p:cBhvr>
                                      <p:to>
                                        <p:strVal val="visible"/>
                                      </p:to>
                                    </p:set>
                                    <p:animEffect transition="in" filter="wipe(down)">
                                      <p:cBhvr>
                                        <p:cTn id="34" dur="2000"/>
                                        <p:tgtEl>
                                          <p:spTgt spid="22538">
                                            <p:txEl>
                                              <p:charRg st="300" end="300"/>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22538">
                                            <p:txEl>
                                              <p:charRg st="300" end="300"/>
                                            </p:txEl>
                                          </p:spTgt>
                                        </p:tgtEl>
                                        <p:attrNameLst>
                                          <p:attrName>style.visibility</p:attrName>
                                        </p:attrNameLst>
                                      </p:cBhvr>
                                      <p:to>
                                        <p:strVal val="visible"/>
                                      </p:to>
                                    </p:set>
                                    <p:animEffect transition="in" filter="wipe(down)">
                                      <p:cBhvr>
                                        <p:cTn id="37" dur="2000"/>
                                        <p:tgtEl>
                                          <p:spTgt spid="22538">
                                            <p:txEl>
                                              <p:charRg st="300" end="30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7C500E2B-D3BA-4664-9FD3-60617B8BE1C3}" type="slidenum">
              <a:rPr lang="en-US" sz="1500">
                <a:latin typeface="Arial" panose="020B0604020202020204" pitchFamily="34" charset="0"/>
                <a:cs typeface="Arial" panose="020B0604020202020204" pitchFamily="34" charset="0"/>
              </a:rPr>
              <a:pPr eaLnBrk="1" hangingPunct="1">
                <a:defRPr/>
              </a:pPr>
              <a:t>14</a:t>
            </a:fld>
            <a:endParaRPr lang="en-US" sz="1500">
              <a:latin typeface="Arial" panose="020B0604020202020204" pitchFamily="34" charset="0"/>
              <a:cs typeface="Arial" panose="020B0604020202020204" pitchFamily="34" charset="0"/>
            </a:endParaRPr>
          </a:p>
        </p:txBody>
      </p:sp>
      <p:sp>
        <p:nvSpPr>
          <p:cNvPr id="202756" name="Rectangle 2052"/>
          <p:cNvSpPr>
            <a:spLocks noGrp="1" noChangeArrowheads="1"/>
          </p:cNvSpPr>
          <p:nvPr>
            <p:ph type="body" sz="half" idx="2"/>
          </p:nvPr>
        </p:nvSpPr>
        <p:spPr>
          <a:xfrm>
            <a:off x="5493684" y="1904559"/>
            <a:ext cx="4983596" cy="4115435"/>
          </a:xfrm>
        </p:spPr>
        <p:txBody>
          <a:bodyPr/>
          <a:lstStyle/>
          <a:p>
            <a:pPr algn="r" rtl="1" eaLnBrk="1" hangingPunct="1">
              <a:lnSpc>
                <a:spcPct val="120000"/>
              </a:lnSpc>
              <a:defRPr/>
            </a:pPr>
            <a:r>
              <a:rPr lang="ar-SA" altLang="en-US" sz="3199" b="1">
                <a:solidFill>
                  <a:srgbClr val="663300"/>
                </a:solidFill>
                <a:cs typeface="Zar" pitchFamily="2" charset="-78"/>
              </a:rPr>
              <a:t>عضلة شانه‌اي</a:t>
            </a:r>
          </a:p>
          <a:p>
            <a:pPr algn="r" rtl="1" eaLnBrk="1" hangingPunct="1">
              <a:lnSpc>
                <a:spcPct val="120000"/>
              </a:lnSpc>
              <a:buFontTx/>
              <a:buNone/>
              <a:defRPr/>
            </a:pPr>
            <a:r>
              <a:rPr lang="fa-IR" sz="2400" b="1">
                <a:cs typeface="Zar" pitchFamily="2" charset="-78"/>
              </a:rPr>
              <a:t>      سر ثابت‌:</a:t>
            </a:r>
            <a:r>
              <a:rPr lang="ar-SA" altLang="en-US" sz="2400" b="1">
                <a:cs typeface="Zar" pitchFamily="2" charset="-78"/>
              </a:rPr>
              <a:t> لبه بالايي استخوان عانه </a:t>
            </a:r>
            <a:endParaRPr lang="fa-IR" sz="2400" b="1">
              <a:cs typeface="Zar" pitchFamily="2" charset="-78"/>
            </a:endParaRPr>
          </a:p>
          <a:p>
            <a:pPr algn="r" rtl="1" eaLnBrk="1" hangingPunct="1">
              <a:lnSpc>
                <a:spcPct val="120000"/>
              </a:lnSpc>
              <a:buFontTx/>
              <a:buNone/>
              <a:defRPr/>
            </a:pPr>
            <a:r>
              <a:rPr lang="fa-IR" sz="2400" b="1">
                <a:cs typeface="Zar" pitchFamily="2" charset="-78"/>
              </a:rPr>
              <a:t>      </a:t>
            </a:r>
            <a:r>
              <a:rPr lang="ar-SA" altLang="en-US" sz="2400" b="1">
                <a:cs typeface="Zar" pitchFamily="2" charset="-78"/>
              </a:rPr>
              <a:t>سر متحرك </a:t>
            </a:r>
            <a:r>
              <a:rPr lang="fa-IR" sz="2400" b="1">
                <a:cs typeface="Zar" pitchFamily="2" charset="-78"/>
              </a:rPr>
              <a:t>:</a:t>
            </a:r>
            <a:r>
              <a:rPr lang="ar-SA" altLang="en-US" sz="2400" b="1">
                <a:cs typeface="Zar" pitchFamily="2" charset="-78"/>
              </a:rPr>
              <a:t>سطح فوقاني و خلفي استخوان ران. </a:t>
            </a:r>
            <a:endParaRPr lang="fa-IR" sz="2400" b="1">
              <a:cs typeface="Zar" pitchFamily="2" charset="-78"/>
            </a:endParaRPr>
          </a:p>
          <a:p>
            <a:pPr algn="r" rtl="1" eaLnBrk="1" hangingPunct="1">
              <a:lnSpc>
                <a:spcPct val="120000"/>
              </a:lnSpc>
              <a:buFontTx/>
              <a:buNone/>
              <a:defRPr/>
            </a:pPr>
            <a:r>
              <a:rPr lang="fa-IR" sz="2400" b="1">
                <a:cs typeface="Zar" pitchFamily="2" charset="-78"/>
              </a:rPr>
              <a:t>     عملکرد:</a:t>
            </a:r>
            <a:r>
              <a:rPr lang="ar-SA" altLang="en-US" sz="2400" b="1">
                <a:cs typeface="Zar" pitchFamily="2" charset="-78"/>
              </a:rPr>
              <a:t>اين عضله علاوه بر حركت خم</a:t>
            </a:r>
            <a:r>
              <a:rPr lang="en-US" sz="2400" b="1">
                <a:cs typeface="Zar" pitchFamily="2" charset="-78"/>
              </a:rPr>
              <a:t>‎</a:t>
            </a:r>
            <a:r>
              <a:rPr lang="ar-SA" altLang="en-US" sz="2400" b="1">
                <a:cs typeface="Zar" pitchFamily="2" charset="-78"/>
              </a:rPr>
              <a:t>شدن در انجام حركت دور شدن و چرخش خارجي ران نيز مؤثر است.</a:t>
            </a:r>
            <a:endParaRPr lang="en-US" altLang="en-US" sz="2400" b="1">
              <a:cs typeface="Zar" pitchFamily="2" charset="-78"/>
            </a:endParaRPr>
          </a:p>
          <a:p>
            <a:pPr eaLnBrk="1" hangingPunct="1">
              <a:defRPr/>
            </a:pPr>
            <a:endParaRPr lang="en-US" sz="2899"/>
          </a:p>
          <a:p>
            <a:pPr eaLnBrk="1" hangingPunct="1">
              <a:defRPr/>
            </a:pPr>
            <a:endParaRPr lang="en-US" altLang="en-US" sz="2400" b="1">
              <a:cs typeface="Zar" pitchFamily="2" charset="-78"/>
            </a:endParaRPr>
          </a:p>
        </p:txBody>
      </p:sp>
      <p:pic>
        <p:nvPicPr>
          <p:cNvPr id="20484" name="Picture 205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827301" y="1599830"/>
            <a:ext cx="2447358" cy="4115435"/>
          </a:xfrm>
          <a:noFill/>
          <a:ln>
            <a:solidFill>
              <a:srgbClr val="990099"/>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939236"/>
      </p:ext>
    </p:extLst>
  </p:cSld>
  <p:clrMapOvr>
    <a:masterClrMapping/>
  </p:clrMapOvr>
  <p:transition spd="slow">
    <p:wheel spokes="2"/>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2C10861-AD1B-4093-B5E7-AC4C4700DBA8}" type="slidenum">
              <a:rPr lang="en-US" sz="1500">
                <a:latin typeface="Arial" panose="020B0604020202020204" pitchFamily="34" charset="0"/>
                <a:cs typeface="Arial" panose="020B0604020202020204" pitchFamily="34" charset="0"/>
              </a:rPr>
              <a:pPr eaLnBrk="1" hangingPunct="1">
                <a:defRPr/>
              </a:pPr>
              <a:t>15</a:t>
            </a:fld>
            <a:endParaRPr lang="en-US" sz="1500">
              <a:latin typeface="Arial" panose="020B0604020202020204" pitchFamily="34" charset="0"/>
              <a:cs typeface="Arial" panose="020B0604020202020204" pitchFamily="34" charset="0"/>
            </a:endParaRPr>
          </a:p>
        </p:txBody>
      </p:sp>
      <p:pic>
        <p:nvPicPr>
          <p:cNvPr id="21507" name="Picture 5"/>
          <p:cNvPicPr>
            <a:picLocks noGrp="1" noChangeAspect="1" noChangeArrowheads="1"/>
          </p:cNvPicPr>
          <p:nvPr>
            <p:ph type="clipArt" sz="half" idx="1"/>
          </p:nvPr>
        </p:nvPicPr>
        <p:blipFill>
          <a:blip r:embed="rId2" cstate="print">
            <a:extLst>
              <a:ext uri="{28A0092B-C50C-407E-A947-70E740481C1C}">
                <a14:useLocalDpi xmlns:a14="http://schemas.microsoft.com/office/drawing/2010/main" val="0"/>
              </a:ext>
            </a:extLst>
          </a:blip>
          <a:srcRect/>
          <a:stretch>
            <a:fillRect/>
          </a:stretch>
        </p:blipFill>
        <p:spPr>
          <a:xfrm>
            <a:off x="1992470" y="1914082"/>
            <a:ext cx="1483969" cy="2666383"/>
          </a:xfrm>
          <a:ln>
            <a:solidFill>
              <a:srgbClr val="990099"/>
            </a:solidFill>
          </a:ln>
        </p:spPr>
      </p:pic>
      <p:sp>
        <p:nvSpPr>
          <p:cNvPr id="25603" name="Rectangle 3"/>
          <p:cNvSpPr>
            <a:spLocks noGrp="1" noChangeArrowheads="1"/>
          </p:cNvSpPr>
          <p:nvPr>
            <p:ph type="body" sz="half" idx="2"/>
          </p:nvPr>
        </p:nvSpPr>
        <p:spPr>
          <a:xfrm>
            <a:off x="4274766" y="404719"/>
            <a:ext cx="6202514" cy="5721613"/>
          </a:xfrm>
        </p:spPr>
        <p:txBody>
          <a:bodyPr>
            <a:normAutofit lnSpcReduction="10000"/>
          </a:bodyPr>
          <a:lstStyle/>
          <a:p>
            <a:pPr algn="r" rtl="1" eaLnBrk="1" hangingPunct="1">
              <a:lnSpc>
                <a:spcPct val="110000"/>
              </a:lnSpc>
              <a:defRPr/>
            </a:pPr>
            <a:r>
              <a:rPr lang="ar-SA" altLang="en-US" sz="2799" b="1" dirty="0">
                <a:solidFill>
                  <a:srgbClr val="663300"/>
                </a:solidFill>
                <a:cs typeface="Zar" pitchFamily="2" charset="-78"/>
              </a:rPr>
              <a:t>عضلة خياطه</a:t>
            </a:r>
            <a:endParaRPr lang="ar-SA" altLang="en-US" sz="2799" dirty="0">
              <a:solidFill>
                <a:srgbClr val="663300"/>
              </a:solidFill>
              <a:cs typeface="Zar" pitchFamily="2" charset="-78"/>
            </a:endParaRPr>
          </a:p>
          <a:p>
            <a:pPr algn="r" rtl="1" eaLnBrk="1" hangingPunct="1">
              <a:lnSpc>
                <a:spcPct val="130000"/>
              </a:lnSpc>
              <a:buFontTx/>
              <a:buNone/>
              <a:defRPr/>
            </a:pPr>
            <a:r>
              <a:rPr lang="fa-IR" sz="2000" dirty="0">
                <a:cs typeface="Zar" pitchFamily="2" charset="-78"/>
              </a:rPr>
              <a:t>     </a:t>
            </a:r>
            <a:r>
              <a:rPr lang="ar-SA" altLang="en-US" sz="2000" b="1" dirty="0">
                <a:cs typeface="Zar" pitchFamily="2" charset="-78"/>
              </a:rPr>
              <a:t>يكي از عضلات طويل بدن است.</a:t>
            </a:r>
            <a:r>
              <a:rPr lang="fa-IR" sz="2000" b="1" dirty="0">
                <a:cs typeface="Zar" pitchFamily="2" charset="-78"/>
              </a:rPr>
              <a:t> </a:t>
            </a:r>
          </a:p>
          <a:p>
            <a:pPr algn="r" rtl="1" eaLnBrk="1" hangingPunct="1">
              <a:lnSpc>
                <a:spcPct val="130000"/>
              </a:lnSpc>
              <a:buFontTx/>
              <a:buNone/>
              <a:defRPr/>
            </a:pPr>
            <a:r>
              <a:rPr lang="fa-IR" sz="2000" b="1" dirty="0">
                <a:cs typeface="Zar" pitchFamily="2" charset="-78"/>
              </a:rPr>
              <a:t>     </a:t>
            </a:r>
            <a:r>
              <a:rPr lang="ar-SA" altLang="en-US" sz="2000" b="1" dirty="0">
                <a:cs typeface="Zar" pitchFamily="2" charset="-78"/>
              </a:rPr>
              <a:t>سرثابت </a:t>
            </a:r>
            <a:r>
              <a:rPr lang="fa-IR" sz="2000" b="1" dirty="0">
                <a:cs typeface="Zar" pitchFamily="2" charset="-78"/>
              </a:rPr>
              <a:t>:</a:t>
            </a:r>
            <a:r>
              <a:rPr lang="ar-SA" altLang="en-US" sz="2000" b="1" dirty="0">
                <a:cs typeface="Zar" pitchFamily="2" charset="-78"/>
              </a:rPr>
              <a:t>خار خاصره‌اي قدامي _ فوقاني </a:t>
            </a:r>
          </a:p>
          <a:p>
            <a:pPr algn="r" rtl="1" eaLnBrk="1" hangingPunct="1">
              <a:lnSpc>
                <a:spcPct val="130000"/>
              </a:lnSpc>
              <a:buFontTx/>
              <a:buNone/>
              <a:defRPr/>
            </a:pPr>
            <a:r>
              <a:rPr lang="fa-IR" sz="2000" b="1" dirty="0">
                <a:cs typeface="Zar" pitchFamily="2" charset="-78"/>
              </a:rPr>
              <a:t>     </a:t>
            </a:r>
            <a:r>
              <a:rPr lang="ar-SA" altLang="en-US" sz="2000" b="1" dirty="0">
                <a:cs typeface="Zar" pitchFamily="2" charset="-78"/>
              </a:rPr>
              <a:t>سرمتحرك</a:t>
            </a:r>
            <a:r>
              <a:rPr lang="fa-IR" sz="2000" b="1" dirty="0">
                <a:cs typeface="Zar" pitchFamily="2" charset="-78"/>
              </a:rPr>
              <a:t>: </a:t>
            </a:r>
            <a:r>
              <a:rPr lang="ar-SA" altLang="en-US" sz="2000" b="1" dirty="0">
                <a:cs typeface="Zar" pitchFamily="2" charset="-78"/>
              </a:rPr>
              <a:t>سطح بالاي داخلي استخوان درشت ني </a:t>
            </a:r>
          </a:p>
          <a:p>
            <a:pPr algn="r" rtl="1" eaLnBrk="1" hangingPunct="1">
              <a:lnSpc>
                <a:spcPct val="130000"/>
              </a:lnSpc>
              <a:buFontTx/>
              <a:buNone/>
              <a:defRPr/>
            </a:pPr>
            <a:r>
              <a:rPr lang="fa-IR" sz="2000" b="1" dirty="0">
                <a:cs typeface="Zar" pitchFamily="2" charset="-78"/>
              </a:rPr>
              <a:t>    عملکرد:</a:t>
            </a:r>
            <a:r>
              <a:rPr lang="ar-SA" altLang="en-US" sz="2000" b="1" dirty="0">
                <a:cs typeface="Zar" pitchFamily="2" charset="-78"/>
              </a:rPr>
              <a:t>اين عضله علاوه بر حركت خم</a:t>
            </a:r>
            <a:r>
              <a:rPr lang="en-US" sz="2000" b="1" dirty="0">
                <a:cs typeface="Zar" pitchFamily="2" charset="-78"/>
              </a:rPr>
              <a:t>‎</a:t>
            </a:r>
            <a:r>
              <a:rPr lang="ar-SA" altLang="en-US" sz="2000" b="1" dirty="0">
                <a:cs typeface="Zar" pitchFamily="2" charset="-78"/>
              </a:rPr>
              <a:t>شدن در انجام حركات نزديك شدن و چرخش ران به خارج مؤثر مي‌باشد. عضله خياطه در حركت چرخش داخلي</a:t>
            </a:r>
            <a:r>
              <a:rPr lang="fa-IR" sz="2000" b="1" dirty="0">
                <a:cs typeface="Zar" pitchFamily="2" charset="-78"/>
              </a:rPr>
              <a:t> وخم کردن زانو نیز</a:t>
            </a:r>
            <a:r>
              <a:rPr lang="ar-SA" altLang="en-US" sz="2000" b="1" dirty="0">
                <a:cs typeface="Zar" pitchFamily="2" charset="-78"/>
              </a:rPr>
              <a:t> مشاركت مي‌كند.</a:t>
            </a:r>
            <a:r>
              <a:rPr lang="ar-SA" altLang="en-US" sz="2000" dirty="0">
                <a:cs typeface="Zar" pitchFamily="2" charset="-78"/>
              </a:rPr>
              <a:t> </a:t>
            </a:r>
          </a:p>
          <a:p>
            <a:pPr algn="r" rtl="1" eaLnBrk="1" hangingPunct="1">
              <a:lnSpc>
                <a:spcPct val="130000"/>
              </a:lnSpc>
              <a:buFontTx/>
              <a:buNone/>
              <a:defRPr/>
            </a:pPr>
            <a:endParaRPr lang="en-US" altLang="en-US" sz="2000" b="1" dirty="0">
              <a:cs typeface="Zar" pitchFamily="2" charset="-78"/>
            </a:endParaRPr>
          </a:p>
          <a:p>
            <a:pPr algn="r" rtl="1" eaLnBrk="1" hangingPunct="1">
              <a:lnSpc>
                <a:spcPct val="130000"/>
              </a:lnSpc>
              <a:buFontTx/>
              <a:buNone/>
              <a:defRPr/>
            </a:pPr>
            <a:endParaRPr lang="ar-SA" altLang="en-US" sz="2000" b="1" dirty="0">
              <a:cs typeface="Zar" pitchFamily="2" charset="-78"/>
            </a:endParaRPr>
          </a:p>
          <a:p>
            <a:pPr algn="r" rtl="1" eaLnBrk="1" hangingPunct="1">
              <a:lnSpc>
                <a:spcPct val="130000"/>
              </a:lnSpc>
              <a:defRPr/>
            </a:pPr>
            <a:r>
              <a:rPr lang="ar-SA" altLang="en-US" sz="2799" b="1" dirty="0">
                <a:solidFill>
                  <a:srgbClr val="663300"/>
                </a:solidFill>
                <a:cs typeface="Zar" pitchFamily="2" charset="-78"/>
              </a:rPr>
              <a:t>عضلة كشندة پهن نيام</a:t>
            </a:r>
            <a:r>
              <a:rPr lang="fa-IR" sz="2799" b="1" dirty="0">
                <a:solidFill>
                  <a:srgbClr val="663300"/>
                </a:solidFill>
                <a:cs typeface="Zar" pitchFamily="2" charset="-78"/>
              </a:rPr>
              <a:t> و</a:t>
            </a:r>
            <a:r>
              <a:rPr lang="ar-SA" altLang="en-US" sz="2799" b="1" dirty="0">
                <a:solidFill>
                  <a:srgbClr val="663300"/>
                </a:solidFill>
                <a:cs typeface="Zar" pitchFamily="2" charset="-78"/>
              </a:rPr>
              <a:t>عضلة سريني مياني</a:t>
            </a:r>
            <a:endParaRPr lang="en-US" altLang="en-US" sz="2799" b="1" dirty="0">
              <a:solidFill>
                <a:srgbClr val="663300"/>
              </a:solidFill>
              <a:cs typeface="Zar" pitchFamily="2" charset="-78"/>
            </a:endParaRPr>
          </a:p>
          <a:p>
            <a:pPr algn="r" rtl="1" eaLnBrk="1" hangingPunct="1">
              <a:lnSpc>
                <a:spcPct val="130000"/>
              </a:lnSpc>
              <a:defRPr/>
            </a:pPr>
            <a:r>
              <a:rPr lang="fa-IR" sz="2000" dirty="0">
                <a:cs typeface="Zar" pitchFamily="2" charset="-78"/>
              </a:rPr>
              <a:t>     </a:t>
            </a:r>
            <a:r>
              <a:rPr lang="ar-SA" altLang="en-US" sz="2000" b="1" dirty="0">
                <a:cs typeface="Zar" pitchFamily="2" charset="-78"/>
              </a:rPr>
              <a:t>اين عضل</a:t>
            </a:r>
            <a:r>
              <a:rPr lang="fa-IR" sz="2000" b="1" dirty="0">
                <a:cs typeface="Zar" pitchFamily="2" charset="-78"/>
              </a:rPr>
              <a:t>ات</a:t>
            </a:r>
            <a:r>
              <a:rPr lang="ar-SA" altLang="en-US" sz="2000" b="1" dirty="0">
                <a:cs typeface="Zar" pitchFamily="2" charset="-78"/>
              </a:rPr>
              <a:t> در خم</a:t>
            </a:r>
            <a:r>
              <a:rPr lang="en-US" sz="2000" b="1" dirty="0">
                <a:cs typeface="Zar" pitchFamily="2" charset="-78"/>
              </a:rPr>
              <a:t>‎</a:t>
            </a:r>
            <a:r>
              <a:rPr lang="ar-SA" altLang="en-US" sz="2000" b="1" dirty="0">
                <a:cs typeface="Zar" pitchFamily="2" charset="-78"/>
              </a:rPr>
              <a:t>شدن ران دخالت دار</a:t>
            </a:r>
            <a:r>
              <a:rPr lang="fa-IR" sz="2000" b="1" dirty="0">
                <a:cs typeface="Zar" pitchFamily="2" charset="-78"/>
              </a:rPr>
              <a:t>ن</a:t>
            </a:r>
            <a:r>
              <a:rPr lang="ar-SA" altLang="en-US" sz="2000" b="1" dirty="0">
                <a:cs typeface="Zar" pitchFamily="2" charset="-78"/>
              </a:rPr>
              <a:t>د (در بخش عضلات دوركنندة ران دربارة آن</a:t>
            </a:r>
            <a:r>
              <a:rPr lang="fa-IR" sz="2000" b="1" dirty="0">
                <a:cs typeface="Zar" pitchFamily="2" charset="-78"/>
              </a:rPr>
              <a:t>ها</a:t>
            </a:r>
            <a:r>
              <a:rPr lang="ar-SA" altLang="en-US" sz="2000" b="1" dirty="0">
                <a:cs typeface="Zar" pitchFamily="2" charset="-78"/>
              </a:rPr>
              <a:t> توضيح خواهيم داد).</a:t>
            </a:r>
            <a:endParaRPr lang="fa-IR" sz="2000" b="1" dirty="0">
              <a:cs typeface="Zar" pitchFamily="2" charset="-78"/>
            </a:endParaRPr>
          </a:p>
          <a:p>
            <a:pPr algn="r" rtl="1" eaLnBrk="1" hangingPunct="1">
              <a:lnSpc>
                <a:spcPct val="130000"/>
              </a:lnSpc>
              <a:buFontTx/>
              <a:buNone/>
              <a:defRPr/>
            </a:pPr>
            <a:endParaRPr lang="ar-SA" altLang="en-US" sz="2000" b="1" dirty="0">
              <a:cs typeface="Zar" pitchFamily="2" charset="-78"/>
            </a:endParaRPr>
          </a:p>
        </p:txBody>
      </p:sp>
      <p:pic>
        <p:nvPicPr>
          <p:cNvPr id="21509"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33" y="1707012"/>
            <a:ext cx="1509364" cy="3352024"/>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692596"/>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checkerboard(across)">
                                      <p:cBhvr>
                                        <p:cTn id="7" dur="2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Left)">
                                      <p:cBhvr>
                                        <p:cTn id="12" dur="2000"/>
                                        <p:tgtEl>
                                          <p:spTgt spid="25603">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Effect transition="in" filter="strips(downLeft)">
                                      <p:cBhvr>
                                        <p:cTn id="15" dur="2000"/>
                                        <p:tgtEl>
                                          <p:spTgt spid="2560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25603">
                                            <p:txEl>
                                              <p:pRg st="3" end="3"/>
                                            </p:txEl>
                                          </p:spTgt>
                                        </p:tgtEl>
                                        <p:attrNameLst>
                                          <p:attrName>style.visibility</p:attrName>
                                        </p:attrNameLst>
                                      </p:cBhvr>
                                      <p:to>
                                        <p:strVal val="visible"/>
                                      </p:to>
                                    </p:set>
                                    <p:animEffect transition="in" filter="strips(downLeft)">
                                      <p:cBhvr>
                                        <p:cTn id="18" dur="2000"/>
                                        <p:tgtEl>
                                          <p:spTgt spid="2560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25603">
                                            <p:txEl>
                                              <p:pRg st="4" end="4"/>
                                            </p:txEl>
                                          </p:spTgt>
                                        </p:tgtEl>
                                        <p:attrNameLst>
                                          <p:attrName>style.visibility</p:attrName>
                                        </p:attrNameLst>
                                      </p:cBhvr>
                                      <p:to>
                                        <p:strVal val="visible"/>
                                      </p:to>
                                    </p:set>
                                    <p:animEffect transition="in" filter="strips(downLeft)">
                                      <p:cBhvr>
                                        <p:cTn id="21" dur="2000"/>
                                        <p:tgtEl>
                                          <p:spTgt spid="25603">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5603">
                                            <p:txEl>
                                              <p:pRg st="7" end="7"/>
                                            </p:txEl>
                                          </p:spTgt>
                                        </p:tgtEl>
                                        <p:attrNameLst>
                                          <p:attrName>style.visibility</p:attrName>
                                        </p:attrNameLst>
                                      </p:cBhvr>
                                      <p:to>
                                        <p:strVal val="visible"/>
                                      </p:to>
                                    </p:set>
                                    <p:animEffect transition="in" filter="dissolve">
                                      <p:cBhvr>
                                        <p:cTn id="26" dur="2000"/>
                                        <p:tgtEl>
                                          <p:spTgt spid="25603">
                                            <p:txEl>
                                              <p:pRg st="7" end="7"/>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0" presetClass="entr" presetSubtype="0" fill="hold" nodeType="clickEffect">
                                  <p:stCondLst>
                                    <p:cond delay="0"/>
                                  </p:stCondLst>
                                  <p:childTnLst>
                                    <p:set>
                                      <p:cBhvr>
                                        <p:cTn id="30" dur="1" fill="hold">
                                          <p:stCondLst>
                                            <p:cond delay="0"/>
                                          </p:stCondLst>
                                        </p:cTn>
                                        <p:tgtEl>
                                          <p:spTgt spid="25603">
                                            <p:txEl>
                                              <p:charRg st="337" end="436"/>
                                            </p:txEl>
                                          </p:spTgt>
                                        </p:tgtEl>
                                        <p:attrNameLst>
                                          <p:attrName>style.visibility</p:attrName>
                                        </p:attrNameLst>
                                      </p:cBhvr>
                                      <p:to>
                                        <p:strVal val="visible"/>
                                      </p:to>
                                    </p:set>
                                    <p:animEffect transition="in" filter="wedge">
                                      <p:cBhvr>
                                        <p:cTn id="31" dur="2000"/>
                                        <p:tgtEl>
                                          <p:spTgt spid="25603">
                                            <p:txEl>
                                              <p:charRg st="337" end="4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2D7C6CD7-7C57-4C2C-A3AA-5709A06EFCE0}" type="slidenum">
              <a:rPr lang="en-US" sz="1500">
                <a:latin typeface="Arial" panose="020B0604020202020204" pitchFamily="34" charset="0"/>
                <a:cs typeface="Arial" panose="020B0604020202020204" pitchFamily="34" charset="0"/>
              </a:rPr>
              <a:pPr eaLnBrk="1" hangingPunct="1">
                <a:defRPr/>
              </a:pPr>
              <a:t>16</a:t>
            </a:fld>
            <a:endParaRPr lang="en-US" sz="1500">
              <a:latin typeface="Arial" panose="020B0604020202020204" pitchFamily="34" charset="0"/>
              <a:cs typeface="Arial" panose="020B0604020202020204" pitchFamily="34" charset="0"/>
            </a:endParaRPr>
          </a:p>
        </p:txBody>
      </p:sp>
      <p:pic>
        <p:nvPicPr>
          <p:cNvPr id="22531"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913112" y="685641"/>
            <a:ext cx="1218918" cy="2185482"/>
          </a:xfrm>
          <a:ln>
            <a:solidFill>
              <a:srgbClr val="990099"/>
            </a:solidFill>
          </a:ln>
        </p:spPr>
      </p:pic>
      <p:pic>
        <p:nvPicPr>
          <p:cNvPr id="22532"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60748" y="3809119"/>
            <a:ext cx="1066553" cy="2188656"/>
          </a:xfrm>
          <a:ln>
            <a:solidFill>
              <a:srgbClr val="990099"/>
            </a:solidFill>
          </a:ln>
        </p:spPr>
      </p:pic>
      <p:sp>
        <p:nvSpPr>
          <p:cNvPr id="29703" name="Rectangle 7"/>
          <p:cNvSpPr>
            <a:spLocks noGrp="1" noChangeArrowheads="1"/>
          </p:cNvSpPr>
          <p:nvPr>
            <p:ph type="body" sz="half" idx="3"/>
          </p:nvPr>
        </p:nvSpPr>
        <p:spPr>
          <a:xfrm>
            <a:off x="3284396" y="304729"/>
            <a:ext cx="7234150" cy="5529570"/>
          </a:xfrm>
        </p:spPr>
        <p:txBody>
          <a:bodyPr>
            <a:normAutofit lnSpcReduction="10000"/>
          </a:bodyPr>
          <a:lstStyle/>
          <a:p>
            <a:pPr algn="r" rtl="1" eaLnBrk="1" hangingPunct="1">
              <a:lnSpc>
                <a:spcPct val="90000"/>
              </a:lnSpc>
              <a:defRPr/>
            </a:pPr>
            <a:r>
              <a:rPr lang="ar-SA" altLang="en-US" sz="2799" b="1" dirty="0">
                <a:solidFill>
                  <a:schemeClr val="hlink"/>
                </a:solidFill>
                <a:latin typeface="IPT.Mitra" pitchFamily="2" charset="2"/>
                <a:cs typeface="Zar" pitchFamily="2" charset="-78"/>
              </a:rPr>
              <a:t>عضلة نيمه</a:t>
            </a:r>
            <a:r>
              <a:rPr lang="en-US" sz="2799" b="1" dirty="0">
                <a:solidFill>
                  <a:schemeClr val="hlink"/>
                </a:solidFill>
                <a:latin typeface="IPT.Mitra" pitchFamily="2" charset="2"/>
                <a:cs typeface="Zar" pitchFamily="2" charset="-78"/>
              </a:rPr>
              <a:t>‎</a:t>
            </a:r>
            <a:r>
              <a:rPr lang="ar-SA" altLang="en-US" sz="2799" b="1" dirty="0">
                <a:solidFill>
                  <a:schemeClr val="hlink"/>
                </a:solidFill>
                <a:latin typeface="IPT.Mitra" pitchFamily="2" charset="2"/>
                <a:cs typeface="Zar" pitchFamily="2" charset="-78"/>
              </a:rPr>
              <a:t>غشايي</a:t>
            </a:r>
          </a:p>
          <a:p>
            <a:pPr algn="r" rtl="1" eaLnBrk="1" hangingPunct="1">
              <a:lnSpc>
                <a:spcPct val="120000"/>
              </a:lnSpc>
              <a:buFontTx/>
              <a:buNone/>
              <a:defRPr/>
            </a:pPr>
            <a:r>
              <a:rPr lang="fa-IR" sz="1800" b="1" dirty="0">
                <a:latin typeface="IPT.Mitra" pitchFamily="2" charset="2"/>
                <a:cs typeface="Zar" pitchFamily="2" charset="-78"/>
              </a:rPr>
              <a:t>     </a:t>
            </a:r>
            <a:r>
              <a:rPr lang="ar-SA" altLang="en-US" sz="2400" b="1" dirty="0">
                <a:latin typeface="IPT.Mitra" pitchFamily="2" charset="2"/>
                <a:cs typeface="Zar" pitchFamily="2" charset="-78"/>
              </a:rPr>
              <a:t>عضلة نيمه</a:t>
            </a:r>
            <a:r>
              <a:rPr lang="en-US" sz="2400" b="1" dirty="0">
                <a:latin typeface="IPT.Mitra" pitchFamily="2" charset="2"/>
                <a:cs typeface="Zar" pitchFamily="2" charset="-78"/>
              </a:rPr>
              <a:t>‎</a:t>
            </a:r>
            <a:r>
              <a:rPr lang="ar-SA" altLang="en-US" sz="2400" b="1" dirty="0">
                <a:latin typeface="IPT.Mitra" pitchFamily="2" charset="2"/>
                <a:cs typeface="Zar" pitchFamily="2" charset="-78"/>
              </a:rPr>
              <a:t>غشايي يكي از عضلات گروه همسترينگ است </a:t>
            </a:r>
            <a:r>
              <a:rPr lang="fa-IR" sz="2400" b="1" dirty="0">
                <a:latin typeface="IPT.Mitra" pitchFamily="2" charset="2"/>
                <a:cs typeface="Zar" pitchFamily="2" charset="-78"/>
              </a:rPr>
              <a:t>.</a:t>
            </a:r>
          </a:p>
          <a:p>
            <a:pPr algn="r" rtl="1" eaLnBrk="1" hangingPunct="1">
              <a:lnSpc>
                <a:spcPct val="120000"/>
              </a:lnSpc>
              <a:buFontTx/>
              <a:buNone/>
              <a:defRPr/>
            </a:pPr>
            <a:r>
              <a:rPr lang="fa-IR" sz="2400" b="1" dirty="0">
                <a:latin typeface="IPT.Mitra" pitchFamily="2" charset="2"/>
                <a:cs typeface="Zar" pitchFamily="2" charset="-78"/>
              </a:rPr>
              <a:t>     </a:t>
            </a:r>
            <a:r>
              <a:rPr lang="ar-SA" altLang="en-US" sz="2400" b="1" dirty="0">
                <a:latin typeface="IPT.Mitra" pitchFamily="2" charset="2"/>
                <a:cs typeface="Zar" pitchFamily="2" charset="-78"/>
              </a:rPr>
              <a:t>سرثابت </a:t>
            </a:r>
            <a:r>
              <a:rPr lang="fa-IR" sz="2400" b="1" dirty="0">
                <a:latin typeface="IPT.Mitra" pitchFamily="2" charset="2"/>
                <a:cs typeface="Zar" pitchFamily="2" charset="-78"/>
              </a:rPr>
              <a:t>: </a:t>
            </a:r>
            <a:r>
              <a:rPr lang="ar-SA" altLang="en-US" sz="2400" b="1" dirty="0">
                <a:latin typeface="IPT.Mitra" pitchFamily="2" charset="2"/>
                <a:cs typeface="Zar" pitchFamily="2" charset="-78"/>
              </a:rPr>
              <a:t>قسمت خارجي برجستگي وركي</a:t>
            </a:r>
          </a:p>
          <a:p>
            <a:pPr algn="r" rtl="1" eaLnBrk="1" hangingPunct="1">
              <a:lnSpc>
                <a:spcPct val="120000"/>
              </a:lnSpc>
              <a:buFontTx/>
              <a:buNone/>
              <a:defRPr/>
            </a:pPr>
            <a:r>
              <a:rPr lang="fa-IR" sz="2400" b="1" dirty="0">
                <a:latin typeface="IPT.Mitra" pitchFamily="2" charset="2"/>
                <a:cs typeface="Zar" pitchFamily="2" charset="-78"/>
              </a:rPr>
              <a:t>     </a:t>
            </a:r>
            <a:r>
              <a:rPr lang="ar-SA" altLang="en-US" sz="2400" b="1" dirty="0">
                <a:latin typeface="IPT.Mitra" pitchFamily="2" charset="2"/>
                <a:cs typeface="Zar" pitchFamily="2" charset="-78"/>
              </a:rPr>
              <a:t>سرمتحرك </a:t>
            </a:r>
            <a:r>
              <a:rPr lang="fa-IR" sz="2400" b="1" dirty="0">
                <a:latin typeface="IPT.Mitra" pitchFamily="2" charset="2"/>
                <a:cs typeface="Zar" pitchFamily="2" charset="-78"/>
              </a:rPr>
              <a:t>:</a:t>
            </a:r>
            <a:r>
              <a:rPr lang="ar-SA" altLang="en-US" sz="2400" b="1" dirty="0">
                <a:latin typeface="IPT.Mitra" pitchFamily="2" charset="2"/>
                <a:cs typeface="Zar" pitchFamily="2" charset="-78"/>
              </a:rPr>
              <a:t>بخش خلفي و داخلي استخوان درشت ني</a:t>
            </a:r>
          </a:p>
          <a:p>
            <a:pPr algn="r" rtl="1" eaLnBrk="1" hangingPunct="1">
              <a:lnSpc>
                <a:spcPct val="120000"/>
              </a:lnSpc>
              <a:buFontTx/>
              <a:buNone/>
              <a:defRPr/>
            </a:pPr>
            <a:r>
              <a:rPr lang="fa-IR" sz="2400" b="1" dirty="0">
                <a:latin typeface="IPT.Mitra" pitchFamily="2" charset="2"/>
                <a:cs typeface="Zar" pitchFamily="2" charset="-78"/>
              </a:rPr>
              <a:t>     عملکرد:</a:t>
            </a:r>
            <a:r>
              <a:rPr lang="ar-SA" altLang="en-US" sz="2400" b="1" dirty="0">
                <a:latin typeface="IPT.Mitra" pitchFamily="2" charset="2"/>
                <a:cs typeface="Zar" pitchFamily="2" charset="-78"/>
              </a:rPr>
              <a:t>اين عضله، علاوه بر اينكه از گروه عضلاتي است كه در انجام عمل باز شدن و فرا بازشدن ران دخالت دارد. خم</a:t>
            </a:r>
            <a:r>
              <a:rPr lang="en-US" sz="2400" b="1" dirty="0">
                <a:latin typeface="IPT.Mitra" pitchFamily="2" charset="2"/>
                <a:cs typeface="Zar" pitchFamily="2" charset="-78"/>
              </a:rPr>
              <a:t>‎</a:t>
            </a:r>
            <a:r>
              <a:rPr lang="ar-SA" altLang="en-US" sz="2400" b="1" dirty="0">
                <a:latin typeface="IPT.Mitra" pitchFamily="2" charset="2"/>
                <a:cs typeface="Zar" pitchFamily="2" charset="-78"/>
              </a:rPr>
              <a:t>كننده ساق پا نيز هست و در چرخش داخلي و دورشدن ران نيز مشاركت دارد.</a:t>
            </a:r>
            <a:endParaRPr lang="fa-IR" sz="2400" b="1" dirty="0">
              <a:latin typeface="IPT.Mitra" pitchFamily="2" charset="2"/>
              <a:cs typeface="Zar" pitchFamily="2" charset="-78"/>
            </a:endParaRPr>
          </a:p>
          <a:p>
            <a:pPr algn="r" rtl="1" eaLnBrk="1" hangingPunct="1">
              <a:lnSpc>
                <a:spcPct val="120000"/>
              </a:lnSpc>
              <a:buFontTx/>
              <a:buNone/>
              <a:defRPr/>
            </a:pPr>
            <a:r>
              <a:rPr lang="ar-SA" altLang="en-US" sz="2799" b="1" dirty="0">
                <a:solidFill>
                  <a:schemeClr val="hlink"/>
                </a:solidFill>
                <a:cs typeface="Zar" pitchFamily="2" charset="-78"/>
              </a:rPr>
              <a:t>عضلة نيمه</a:t>
            </a:r>
            <a:r>
              <a:rPr lang="en-US" sz="2799" b="1" dirty="0">
                <a:solidFill>
                  <a:schemeClr val="hlink"/>
                </a:solidFill>
                <a:cs typeface="Zar" pitchFamily="2" charset="-78"/>
              </a:rPr>
              <a:t>‎</a:t>
            </a:r>
            <a:r>
              <a:rPr lang="ar-SA" altLang="en-US" sz="2799" b="1" dirty="0">
                <a:solidFill>
                  <a:schemeClr val="hlink"/>
                </a:solidFill>
                <a:cs typeface="Zar" pitchFamily="2" charset="-78"/>
              </a:rPr>
              <a:t>وتري</a:t>
            </a:r>
            <a:endParaRPr lang="fa-IR" sz="2799" b="1" dirty="0">
              <a:solidFill>
                <a:schemeClr val="hlink"/>
              </a:solidFill>
              <a:cs typeface="Zar" pitchFamily="2" charset="-78"/>
            </a:endParaRPr>
          </a:p>
          <a:p>
            <a:pPr algn="r" rtl="1" eaLnBrk="1" hangingPunct="1">
              <a:lnSpc>
                <a:spcPct val="90000"/>
              </a:lnSpc>
              <a:buFontTx/>
              <a:buNone/>
              <a:defRPr/>
            </a:pPr>
            <a:r>
              <a:rPr lang="fa-IR" sz="2400" b="1" dirty="0">
                <a:cs typeface="Zar" pitchFamily="2" charset="-78"/>
              </a:rPr>
              <a:t>     </a:t>
            </a:r>
            <a:r>
              <a:rPr lang="ar-SA" altLang="en-US" sz="2400" b="1" dirty="0">
                <a:cs typeface="Zar" pitchFamily="2" charset="-78"/>
              </a:rPr>
              <a:t>سرثابت </a:t>
            </a:r>
            <a:r>
              <a:rPr lang="fa-IR" sz="2400" b="1" dirty="0">
                <a:cs typeface="Zar" pitchFamily="2" charset="-78"/>
              </a:rPr>
              <a:t>: </a:t>
            </a:r>
            <a:r>
              <a:rPr lang="ar-SA" altLang="en-US" sz="2400" b="1" dirty="0">
                <a:cs typeface="Zar" pitchFamily="2" charset="-78"/>
              </a:rPr>
              <a:t>برجستگي وركي لگن </a:t>
            </a:r>
            <a:endParaRPr lang="fa-IR" sz="2400" b="1" dirty="0">
              <a:cs typeface="Zar" pitchFamily="2" charset="-78"/>
            </a:endParaRPr>
          </a:p>
          <a:p>
            <a:pPr algn="r" rtl="1" eaLnBrk="1" hangingPunct="1">
              <a:lnSpc>
                <a:spcPct val="90000"/>
              </a:lnSpc>
              <a:buFontTx/>
              <a:buNone/>
              <a:defRPr/>
            </a:pPr>
            <a:r>
              <a:rPr lang="fa-IR" sz="2400" b="1" dirty="0">
                <a:cs typeface="Zar" pitchFamily="2" charset="-78"/>
              </a:rPr>
              <a:t>     </a:t>
            </a:r>
            <a:r>
              <a:rPr lang="ar-SA" altLang="en-US" sz="2400" b="1" dirty="0">
                <a:cs typeface="Zar" pitchFamily="2" charset="-78"/>
              </a:rPr>
              <a:t>سرمتحرك</a:t>
            </a:r>
            <a:r>
              <a:rPr lang="fa-IR" sz="2400" b="1" dirty="0">
                <a:cs typeface="Zar" pitchFamily="2" charset="-78"/>
              </a:rPr>
              <a:t>:</a:t>
            </a:r>
            <a:r>
              <a:rPr lang="ar-SA" altLang="en-US" sz="2400" b="1" dirty="0">
                <a:cs typeface="Zar" pitchFamily="2" charset="-78"/>
              </a:rPr>
              <a:t> بخش فوقاني و سطح داخلي درشت ني </a:t>
            </a:r>
            <a:endParaRPr lang="en-US" sz="2400" b="1" dirty="0">
              <a:cs typeface="Zar" pitchFamily="2" charset="-78"/>
            </a:endParaRPr>
          </a:p>
          <a:p>
            <a:pPr algn="r" rtl="1" eaLnBrk="1" hangingPunct="1">
              <a:lnSpc>
                <a:spcPct val="90000"/>
              </a:lnSpc>
              <a:buFontTx/>
              <a:buNone/>
              <a:defRPr/>
            </a:pPr>
            <a:r>
              <a:rPr lang="fa-IR" sz="2400" b="1" dirty="0">
                <a:cs typeface="Zar" pitchFamily="2" charset="-78"/>
              </a:rPr>
              <a:t>    عملکرد:</a:t>
            </a:r>
            <a:r>
              <a:rPr lang="ar-SA" altLang="en-US" sz="2400" b="1" dirty="0">
                <a:cs typeface="Zar" pitchFamily="2" charset="-78"/>
              </a:rPr>
              <a:t>عضلة بالا، علاوه بر عمل باز شدن و فرا باز شدن ران، در چرخش داخلي استخوان و نزديك شدن ران نيز دخالت دارد.</a:t>
            </a:r>
          </a:p>
          <a:p>
            <a:pPr algn="r" rtl="1" eaLnBrk="1" hangingPunct="1">
              <a:lnSpc>
                <a:spcPct val="90000"/>
              </a:lnSpc>
              <a:buFontTx/>
              <a:buNone/>
              <a:defRPr/>
            </a:pPr>
            <a:endParaRPr lang="ar-SA" altLang="en-US" sz="2400" b="1" dirty="0">
              <a:cs typeface="Zar" pitchFamily="2" charset="-78"/>
            </a:endParaRPr>
          </a:p>
          <a:p>
            <a:pPr algn="r" rtl="1" eaLnBrk="1" hangingPunct="1">
              <a:lnSpc>
                <a:spcPct val="90000"/>
              </a:lnSpc>
              <a:defRPr/>
            </a:pPr>
            <a:endParaRPr lang="en-US" altLang="en-US" sz="2400" b="1" dirty="0">
              <a:cs typeface="Zar" pitchFamily="2" charset="-78"/>
            </a:endParaRPr>
          </a:p>
        </p:txBody>
      </p:sp>
    </p:spTree>
    <p:extLst>
      <p:ext uri="{BB962C8B-B14F-4D97-AF65-F5344CB8AC3E}">
        <p14:creationId xmlns:p14="http://schemas.microsoft.com/office/powerpoint/2010/main" val="274619461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9703">
                                            <p:txEl>
                                              <p:pRg st="0" end="0"/>
                                            </p:txEl>
                                          </p:spTgt>
                                        </p:tgtEl>
                                        <p:attrNameLst>
                                          <p:attrName>style.visibility</p:attrName>
                                        </p:attrNameLst>
                                      </p:cBhvr>
                                      <p:to>
                                        <p:strVal val="visible"/>
                                      </p:to>
                                    </p:set>
                                    <p:anim to="" calcmode="lin" valueType="num">
                                      <p:cBhvr>
                                        <p:cTn id="7" dur="1" fill="hold"/>
                                        <p:tgtEl>
                                          <p:spTgt spid="2970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3" presetClass="entr" presetSubtype="0" fill="hold" nodeType="clickEffect">
                                  <p:stCondLst>
                                    <p:cond delay="0"/>
                                  </p:stCondLst>
                                  <p:childTnLst>
                                    <p:set>
                                      <p:cBhvr>
                                        <p:cTn id="11" dur="1" fill="hold">
                                          <p:stCondLst>
                                            <p:cond delay="0"/>
                                          </p:stCondLst>
                                        </p:cTn>
                                        <p:tgtEl>
                                          <p:spTgt spid="29703">
                                            <p:txEl>
                                              <p:pRg st="1" end="1"/>
                                            </p:txEl>
                                          </p:spTgt>
                                        </p:tgtEl>
                                        <p:attrNameLst>
                                          <p:attrName>style.visibility</p:attrName>
                                        </p:attrNameLst>
                                      </p:cBhvr>
                                      <p:to>
                                        <p:strVal val="visible"/>
                                      </p:to>
                                    </p:set>
                                    <p:animEffect transition="in" filter="fade">
                                      <p:cBhvr>
                                        <p:cTn id="12" dur="200"/>
                                        <p:tgtEl>
                                          <p:spTgt spid="29703">
                                            <p:txEl>
                                              <p:pRg st="1" end="1"/>
                                            </p:txEl>
                                          </p:spTgt>
                                        </p:tgtEl>
                                      </p:cBhvr>
                                    </p:animEffect>
                                    <p:anim calcmode="lin" valueType="num">
                                      <p:cBhvr>
                                        <p:cTn id="13" dur="800" fill="hold"/>
                                        <p:tgtEl>
                                          <p:spTgt spid="29703">
                                            <p:txEl>
                                              <p:pRg st="1" end="1"/>
                                            </p:txEl>
                                          </p:spTgt>
                                        </p:tgtEl>
                                        <p:attrNameLst>
                                          <p:attrName>ppt_x</p:attrName>
                                        </p:attrNameLst>
                                      </p:cBhvr>
                                      <p:tavLst>
                                        <p:tav tm="0">
                                          <p:val>
                                            <p:strVal val="#ppt_x"/>
                                          </p:val>
                                        </p:tav>
                                        <p:tav tm="100000">
                                          <p:val>
                                            <p:strVal val="#ppt_x"/>
                                          </p:val>
                                        </p:tav>
                                      </p:tavLst>
                                    </p:anim>
                                    <p:anim calcmode="lin" valueType="num">
                                      <p:cBhvr>
                                        <p:cTn id="14" dur="800" fill="hold"/>
                                        <p:tgtEl>
                                          <p:spTgt spid="29703">
                                            <p:txEl>
                                              <p:pRg st="1" end="1"/>
                                            </p:txEl>
                                          </p:spTgt>
                                        </p:tgtEl>
                                        <p:attrNameLst>
                                          <p:attrName>ppt_y</p:attrName>
                                        </p:attrNameLst>
                                      </p:cBhvr>
                                      <p:tavLst>
                                        <p:tav tm="0">
                                          <p:val>
                                            <p:strVal val="#ppt_y+0.31"/>
                                          </p:val>
                                        </p:tav>
                                        <p:tav tm="100000">
                                          <p:val>
                                            <p:strVal val="#ppt_y+0.31"/>
                                          </p:val>
                                        </p:tav>
                                      </p:tavLst>
                                    </p:anim>
                                    <p:anim calcmode="lin" valueType="num">
                                      <p:cBhvr>
                                        <p:cTn id="15" dur="1200" decel="50000" fill="hold">
                                          <p:stCondLst>
                                            <p:cond delay="800"/>
                                          </p:stCondLst>
                                        </p:cTn>
                                        <p:tgtEl>
                                          <p:spTgt spid="2970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1200" decel="50000" fill="hold">
                                          <p:stCondLst>
                                            <p:cond delay="800"/>
                                          </p:stCondLst>
                                        </p:cTn>
                                        <p:tgtEl>
                                          <p:spTgt spid="2970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7" presetID="43" presetClass="entr" presetSubtype="0" fill="hold" nodeType="withEffect">
                                  <p:stCondLst>
                                    <p:cond delay="0"/>
                                  </p:stCondLst>
                                  <p:childTnLst>
                                    <p:set>
                                      <p:cBhvr>
                                        <p:cTn id="18" dur="1" fill="hold">
                                          <p:stCondLst>
                                            <p:cond delay="0"/>
                                          </p:stCondLst>
                                        </p:cTn>
                                        <p:tgtEl>
                                          <p:spTgt spid="29703">
                                            <p:txEl>
                                              <p:pRg st="2" end="2"/>
                                            </p:txEl>
                                          </p:spTgt>
                                        </p:tgtEl>
                                        <p:attrNameLst>
                                          <p:attrName>style.visibility</p:attrName>
                                        </p:attrNameLst>
                                      </p:cBhvr>
                                      <p:to>
                                        <p:strVal val="visible"/>
                                      </p:to>
                                    </p:set>
                                    <p:animEffect transition="in" filter="fade">
                                      <p:cBhvr>
                                        <p:cTn id="19" dur="200"/>
                                        <p:tgtEl>
                                          <p:spTgt spid="29703">
                                            <p:txEl>
                                              <p:pRg st="2" end="2"/>
                                            </p:txEl>
                                          </p:spTgt>
                                        </p:tgtEl>
                                      </p:cBhvr>
                                    </p:animEffect>
                                    <p:anim calcmode="lin" valueType="num">
                                      <p:cBhvr>
                                        <p:cTn id="20" dur="800" fill="hold"/>
                                        <p:tgtEl>
                                          <p:spTgt spid="29703">
                                            <p:txEl>
                                              <p:pRg st="2" end="2"/>
                                            </p:txEl>
                                          </p:spTgt>
                                        </p:tgtEl>
                                        <p:attrNameLst>
                                          <p:attrName>ppt_x</p:attrName>
                                        </p:attrNameLst>
                                      </p:cBhvr>
                                      <p:tavLst>
                                        <p:tav tm="0">
                                          <p:val>
                                            <p:strVal val="#ppt_x"/>
                                          </p:val>
                                        </p:tav>
                                        <p:tav tm="100000">
                                          <p:val>
                                            <p:strVal val="#ppt_x"/>
                                          </p:val>
                                        </p:tav>
                                      </p:tavLst>
                                    </p:anim>
                                    <p:anim calcmode="lin" valueType="num">
                                      <p:cBhvr>
                                        <p:cTn id="21" dur="800" fill="hold"/>
                                        <p:tgtEl>
                                          <p:spTgt spid="29703">
                                            <p:txEl>
                                              <p:pRg st="2" end="2"/>
                                            </p:txEl>
                                          </p:spTgt>
                                        </p:tgtEl>
                                        <p:attrNameLst>
                                          <p:attrName>ppt_y</p:attrName>
                                        </p:attrNameLst>
                                      </p:cBhvr>
                                      <p:tavLst>
                                        <p:tav tm="0">
                                          <p:val>
                                            <p:strVal val="#ppt_y+0.31"/>
                                          </p:val>
                                        </p:tav>
                                        <p:tav tm="100000">
                                          <p:val>
                                            <p:strVal val="#ppt_y+0.31"/>
                                          </p:val>
                                        </p:tav>
                                      </p:tavLst>
                                    </p:anim>
                                    <p:anim calcmode="lin" valueType="num">
                                      <p:cBhvr>
                                        <p:cTn id="22" dur="1200" decel="50000" fill="hold">
                                          <p:stCondLst>
                                            <p:cond delay="800"/>
                                          </p:stCondLst>
                                        </p:cTn>
                                        <p:tgtEl>
                                          <p:spTgt spid="2970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1200" decel="50000" fill="hold">
                                          <p:stCondLst>
                                            <p:cond delay="800"/>
                                          </p:stCondLst>
                                        </p:cTn>
                                        <p:tgtEl>
                                          <p:spTgt spid="2970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4" presetID="43" presetClass="entr" presetSubtype="0" fill="hold" nodeType="withEffect">
                                  <p:stCondLst>
                                    <p:cond delay="0"/>
                                  </p:stCondLst>
                                  <p:childTnLst>
                                    <p:set>
                                      <p:cBhvr>
                                        <p:cTn id="25" dur="1" fill="hold">
                                          <p:stCondLst>
                                            <p:cond delay="0"/>
                                          </p:stCondLst>
                                        </p:cTn>
                                        <p:tgtEl>
                                          <p:spTgt spid="29703">
                                            <p:txEl>
                                              <p:pRg st="3" end="3"/>
                                            </p:txEl>
                                          </p:spTgt>
                                        </p:tgtEl>
                                        <p:attrNameLst>
                                          <p:attrName>style.visibility</p:attrName>
                                        </p:attrNameLst>
                                      </p:cBhvr>
                                      <p:to>
                                        <p:strVal val="visible"/>
                                      </p:to>
                                    </p:set>
                                    <p:animEffect transition="in" filter="fade">
                                      <p:cBhvr>
                                        <p:cTn id="26" dur="200"/>
                                        <p:tgtEl>
                                          <p:spTgt spid="29703">
                                            <p:txEl>
                                              <p:pRg st="3" end="3"/>
                                            </p:txEl>
                                          </p:spTgt>
                                        </p:tgtEl>
                                      </p:cBhvr>
                                    </p:animEffect>
                                    <p:anim calcmode="lin" valueType="num">
                                      <p:cBhvr>
                                        <p:cTn id="27" dur="800" fill="hold"/>
                                        <p:tgtEl>
                                          <p:spTgt spid="29703">
                                            <p:txEl>
                                              <p:pRg st="3" end="3"/>
                                            </p:txEl>
                                          </p:spTgt>
                                        </p:tgtEl>
                                        <p:attrNameLst>
                                          <p:attrName>ppt_x</p:attrName>
                                        </p:attrNameLst>
                                      </p:cBhvr>
                                      <p:tavLst>
                                        <p:tav tm="0">
                                          <p:val>
                                            <p:strVal val="#ppt_x"/>
                                          </p:val>
                                        </p:tav>
                                        <p:tav tm="100000">
                                          <p:val>
                                            <p:strVal val="#ppt_x"/>
                                          </p:val>
                                        </p:tav>
                                      </p:tavLst>
                                    </p:anim>
                                    <p:anim calcmode="lin" valueType="num">
                                      <p:cBhvr>
                                        <p:cTn id="28" dur="800" fill="hold"/>
                                        <p:tgtEl>
                                          <p:spTgt spid="29703">
                                            <p:txEl>
                                              <p:pRg st="3" end="3"/>
                                            </p:txEl>
                                          </p:spTgt>
                                        </p:tgtEl>
                                        <p:attrNameLst>
                                          <p:attrName>ppt_y</p:attrName>
                                        </p:attrNameLst>
                                      </p:cBhvr>
                                      <p:tavLst>
                                        <p:tav tm="0">
                                          <p:val>
                                            <p:strVal val="#ppt_y+0.31"/>
                                          </p:val>
                                        </p:tav>
                                        <p:tav tm="100000">
                                          <p:val>
                                            <p:strVal val="#ppt_y+0.31"/>
                                          </p:val>
                                        </p:tav>
                                      </p:tavLst>
                                    </p:anim>
                                    <p:anim calcmode="lin" valueType="num">
                                      <p:cBhvr>
                                        <p:cTn id="29" dur="1200" decel="50000" fill="hold">
                                          <p:stCondLst>
                                            <p:cond delay="800"/>
                                          </p:stCondLst>
                                        </p:cTn>
                                        <p:tgtEl>
                                          <p:spTgt spid="2970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1200" decel="50000" fill="hold">
                                          <p:stCondLst>
                                            <p:cond delay="800"/>
                                          </p:stCondLst>
                                        </p:cTn>
                                        <p:tgtEl>
                                          <p:spTgt spid="2970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1" presetID="43" presetClass="entr" presetSubtype="0" fill="hold" nodeType="withEffect">
                                  <p:stCondLst>
                                    <p:cond delay="0"/>
                                  </p:stCondLst>
                                  <p:childTnLst>
                                    <p:set>
                                      <p:cBhvr>
                                        <p:cTn id="32" dur="1" fill="hold">
                                          <p:stCondLst>
                                            <p:cond delay="0"/>
                                          </p:stCondLst>
                                        </p:cTn>
                                        <p:tgtEl>
                                          <p:spTgt spid="29703">
                                            <p:txEl>
                                              <p:pRg st="4" end="4"/>
                                            </p:txEl>
                                          </p:spTgt>
                                        </p:tgtEl>
                                        <p:attrNameLst>
                                          <p:attrName>style.visibility</p:attrName>
                                        </p:attrNameLst>
                                      </p:cBhvr>
                                      <p:to>
                                        <p:strVal val="visible"/>
                                      </p:to>
                                    </p:set>
                                    <p:animEffect transition="in" filter="fade">
                                      <p:cBhvr>
                                        <p:cTn id="33" dur="200"/>
                                        <p:tgtEl>
                                          <p:spTgt spid="29703">
                                            <p:txEl>
                                              <p:pRg st="4" end="4"/>
                                            </p:txEl>
                                          </p:spTgt>
                                        </p:tgtEl>
                                      </p:cBhvr>
                                    </p:animEffect>
                                    <p:anim calcmode="lin" valueType="num">
                                      <p:cBhvr>
                                        <p:cTn id="34" dur="800" fill="hold"/>
                                        <p:tgtEl>
                                          <p:spTgt spid="29703">
                                            <p:txEl>
                                              <p:pRg st="4" end="4"/>
                                            </p:txEl>
                                          </p:spTgt>
                                        </p:tgtEl>
                                        <p:attrNameLst>
                                          <p:attrName>ppt_x</p:attrName>
                                        </p:attrNameLst>
                                      </p:cBhvr>
                                      <p:tavLst>
                                        <p:tav tm="0">
                                          <p:val>
                                            <p:strVal val="#ppt_x"/>
                                          </p:val>
                                        </p:tav>
                                        <p:tav tm="100000">
                                          <p:val>
                                            <p:strVal val="#ppt_x"/>
                                          </p:val>
                                        </p:tav>
                                      </p:tavLst>
                                    </p:anim>
                                    <p:anim calcmode="lin" valueType="num">
                                      <p:cBhvr>
                                        <p:cTn id="35" dur="800" fill="hold"/>
                                        <p:tgtEl>
                                          <p:spTgt spid="29703">
                                            <p:txEl>
                                              <p:pRg st="4" end="4"/>
                                            </p:txEl>
                                          </p:spTgt>
                                        </p:tgtEl>
                                        <p:attrNameLst>
                                          <p:attrName>ppt_y</p:attrName>
                                        </p:attrNameLst>
                                      </p:cBhvr>
                                      <p:tavLst>
                                        <p:tav tm="0">
                                          <p:val>
                                            <p:strVal val="#ppt_y+0.31"/>
                                          </p:val>
                                        </p:tav>
                                        <p:tav tm="100000">
                                          <p:val>
                                            <p:strVal val="#ppt_y+0.31"/>
                                          </p:val>
                                        </p:tav>
                                      </p:tavLst>
                                    </p:anim>
                                    <p:anim calcmode="lin" valueType="num">
                                      <p:cBhvr>
                                        <p:cTn id="36" dur="1200" decel="50000" fill="hold">
                                          <p:stCondLst>
                                            <p:cond delay="800"/>
                                          </p:stCondLst>
                                        </p:cTn>
                                        <p:tgtEl>
                                          <p:spTgt spid="2970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1200" decel="50000" fill="hold">
                                          <p:stCondLst>
                                            <p:cond delay="800"/>
                                          </p:stCondLst>
                                        </p:cTn>
                                        <p:tgtEl>
                                          <p:spTgt spid="2970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4" presetClass="entr" presetSubtype="0" fill="hold" nodeType="clickEffect">
                                  <p:stCondLst>
                                    <p:cond delay="0"/>
                                  </p:stCondLst>
                                  <p:childTnLst>
                                    <p:set>
                                      <p:cBhvr>
                                        <p:cTn id="41" dur="1" fill="hold">
                                          <p:stCondLst>
                                            <p:cond delay="0"/>
                                          </p:stCondLst>
                                        </p:cTn>
                                        <p:tgtEl>
                                          <p:spTgt spid="29703">
                                            <p:txEl>
                                              <p:charRg st="335" end="350"/>
                                            </p:txEl>
                                          </p:spTgt>
                                        </p:tgtEl>
                                        <p:attrNameLst>
                                          <p:attrName>style.visibility</p:attrName>
                                        </p:attrNameLst>
                                      </p:cBhvr>
                                      <p:to>
                                        <p:strVal val="visible"/>
                                      </p:to>
                                    </p:set>
                                    <p:anim to="" calcmode="lin" valueType="num">
                                      <p:cBhvr>
                                        <p:cTn id="42" dur="1" fill="hold"/>
                                        <p:tgtEl>
                                          <p:spTgt spid="29703">
                                            <p:txEl>
                                              <p:charRg st="335" end="350"/>
                                            </p:txEl>
                                          </p:spTgt>
                                        </p:tgtEl>
                                        <p:attrNameLst>
                                          <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3" presetClass="entr" presetSubtype="0" fill="hold" nodeType="clickEffect">
                                  <p:stCondLst>
                                    <p:cond delay="0"/>
                                  </p:stCondLst>
                                  <p:childTnLst>
                                    <p:set>
                                      <p:cBhvr>
                                        <p:cTn id="46" dur="1" fill="hold">
                                          <p:stCondLst>
                                            <p:cond delay="0"/>
                                          </p:stCondLst>
                                        </p:cTn>
                                        <p:tgtEl>
                                          <p:spTgt spid="29703">
                                            <p:txEl>
                                              <p:charRg st="350" end="382"/>
                                            </p:txEl>
                                          </p:spTgt>
                                        </p:tgtEl>
                                        <p:attrNameLst>
                                          <p:attrName>style.visibility</p:attrName>
                                        </p:attrNameLst>
                                      </p:cBhvr>
                                      <p:to>
                                        <p:strVal val="visible"/>
                                      </p:to>
                                    </p:set>
                                    <p:animEffect transition="in" filter="fade">
                                      <p:cBhvr>
                                        <p:cTn id="47" dur="200"/>
                                        <p:tgtEl>
                                          <p:spTgt spid="29703">
                                            <p:txEl>
                                              <p:charRg st="350" end="382"/>
                                            </p:txEl>
                                          </p:spTgt>
                                        </p:tgtEl>
                                      </p:cBhvr>
                                    </p:animEffect>
                                    <p:anim calcmode="lin" valueType="num">
                                      <p:cBhvr>
                                        <p:cTn id="48" dur="800" fill="hold"/>
                                        <p:tgtEl>
                                          <p:spTgt spid="29703">
                                            <p:txEl>
                                              <p:charRg st="350" end="382"/>
                                            </p:txEl>
                                          </p:spTgt>
                                        </p:tgtEl>
                                        <p:attrNameLst>
                                          <p:attrName>ppt_x</p:attrName>
                                        </p:attrNameLst>
                                      </p:cBhvr>
                                      <p:tavLst>
                                        <p:tav tm="0">
                                          <p:val>
                                            <p:strVal val="#ppt_x"/>
                                          </p:val>
                                        </p:tav>
                                        <p:tav tm="100000">
                                          <p:val>
                                            <p:strVal val="#ppt_x"/>
                                          </p:val>
                                        </p:tav>
                                      </p:tavLst>
                                    </p:anim>
                                    <p:anim calcmode="lin" valueType="num">
                                      <p:cBhvr>
                                        <p:cTn id="49" dur="800" fill="hold"/>
                                        <p:tgtEl>
                                          <p:spTgt spid="29703">
                                            <p:txEl>
                                              <p:charRg st="350" end="382"/>
                                            </p:txEl>
                                          </p:spTgt>
                                        </p:tgtEl>
                                        <p:attrNameLst>
                                          <p:attrName>ppt_y</p:attrName>
                                        </p:attrNameLst>
                                      </p:cBhvr>
                                      <p:tavLst>
                                        <p:tav tm="0">
                                          <p:val>
                                            <p:strVal val="#ppt_y+0.31"/>
                                          </p:val>
                                        </p:tav>
                                        <p:tav tm="100000">
                                          <p:val>
                                            <p:strVal val="#ppt_y+0.31"/>
                                          </p:val>
                                        </p:tav>
                                      </p:tavLst>
                                    </p:anim>
                                    <p:anim calcmode="lin" valueType="num">
                                      <p:cBhvr>
                                        <p:cTn id="50" dur="1200" decel="50000" fill="hold">
                                          <p:stCondLst>
                                            <p:cond delay="800"/>
                                          </p:stCondLst>
                                        </p:cTn>
                                        <p:tgtEl>
                                          <p:spTgt spid="29703">
                                            <p:txEl>
                                              <p:charRg st="350" end="38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1200" decel="50000" fill="hold">
                                          <p:stCondLst>
                                            <p:cond delay="800"/>
                                          </p:stCondLst>
                                        </p:cTn>
                                        <p:tgtEl>
                                          <p:spTgt spid="29703">
                                            <p:txEl>
                                              <p:charRg st="350" end="38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2" presetID="43" presetClass="entr" presetSubtype="0" fill="hold" nodeType="withEffect">
                                  <p:stCondLst>
                                    <p:cond delay="0"/>
                                  </p:stCondLst>
                                  <p:childTnLst>
                                    <p:set>
                                      <p:cBhvr>
                                        <p:cTn id="53" dur="1" fill="hold">
                                          <p:stCondLst>
                                            <p:cond delay="0"/>
                                          </p:stCondLst>
                                        </p:cTn>
                                        <p:tgtEl>
                                          <p:spTgt spid="29703">
                                            <p:txEl>
                                              <p:charRg st="382" end="428"/>
                                            </p:txEl>
                                          </p:spTgt>
                                        </p:tgtEl>
                                        <p:attrNameLst>
                                          <p:attrName>style.visibility</p:attrName>
                                        </p:attrNameLst>
                                      </p:cBhvr>
                                      <p:to>
                                        <p:strVal val="visible"/>
                                      </p:to>
                                    </p:set>
                                    <p:animEffect transition="in" filter="fade">
                                      <p:cBhvr>
                                        <p:cTn id="54" dur="200"/>
                                        <p:tgtEl>
                                          <p:spTgt spid="29703">
                                            <p:txEl>
                                              <p:charRg st="382" end="428"/>
                                            </p:txEl>
                                          </p:spTgt>
                                        </p:tgtEl>
                                      </p:cBhvr>
                                    </p:animEffect>
                                    <p:anim calcmode="lin" valueType="num">
                                      <p:cBhvr>
                                        <p:cTn id="55" dur="800" fill="hold"/>
                                        <p:tgtEl>
                                          <p:spTgt spid="29703">
                                            <p:txEl>
                                              <p:charRg st="382" end="428"/>
                                            </p:txEl>
                                          </p:spTgt>
                                        </p:tgtEl>
                                        <p:attrNameLst>
                                          <p:attrName>ppt_x</p:attrName>
                                        </p:attrNameLst>
                                      </p:cBhvr>
                                      <p:tavLst>
                                        <p:tav tm="0">
                                          <p:val>
                                            <p:strVal val="#ppt_x"/>
                                          </p:val>
                                        </p:tav>
                                        <p:tav tm="100000">
                                          <p:val>
                                            <p:strVal val="#ppt_x"/>
                                          </p:val>
                                        </p:tav>
                                      </p:tavLst>
                                    </p:anim>
                                    <p:anim calcmode="lin" valueType="num">
                                      <p:cBhvr>
                                        <p:cTn id="56" dur="800" fill="hold"/>
                                        <p:tgtEl>
                                          <p:spTgt spid="29703">
                                            <p:txEl>
                                              <p:charRg st="382" end="428"/>
                                            </p:txEl>
                                          </p:spTgt>
                                        </p:tgtEl>
                                        <p:attrNameLst>
                                          <p:attrName>ppt_y</p:attrName>
                                        </p:attrNameLst>
                                      </p:cBhvr>
                                      <p:tavLst>
                                        <p:tav tm="0">
                                          <p:val>
                                            <p:strVal val="#ppt_y+0.31"/>
                                          </p:val>
                                        </p:tav>
                                        <p:tav tm="100000">
                                          <p:val>
                                            <p:strVal val="#ppt_y+0.31"/>
                                          </p:val>
                                        </p:tav>
                                      </p:tavLst>
                                    </p:anim>
                                    <p:anim calcmode="lin" valueType="num">
                                      <p:cBhvr>
                                        <p:cTn id="57" dur="1200" decel="50000" fill="hold">
                                          <p:stCondLst>
                                            <p:cond delay="800"/>
                                          </p:stCondLst>
                                        </p:cTn>
                                        <p:tgtEl>
                                          <p:spTgt spid="29703">
                                            <p:txEl>
                                              <p:charRg st="382" end="42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8" dur="1200" decel="50000" fill="hold">
                                          <p:stCondLst>
                                            <p:cond delay="800"/>
                                          </p:stCondLst>
                                        </p:cTn>
                                        <p:tgtEl>
                                          <p:spTgt spid="29703">
                                            <p:txEl>
                                              <p:charRg st="382" end="42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9" presetID="43" presetClass="entr" presetSubtype="0" fill="hold" nodeType="withEffect">
                                  <p:stCondLst>
                                    <p:cond delay="0"/>
                                  </p:stCondLst>
                                  <p:childTnLst>
                                    <p:set>
                                      <p:cBhvr>
                                        <p:cTn id="60" dur="1" fill="hold">
                                          <p:stCondLst>
                                            <p:cond delay="0"/>
                                          </p:stCondLst>
                                        </p:cTn>
                                        <p:tgtEl>
                                          <p:spTgt spid="29703">
                                            <p:txEl>
                                              <p:charRg st="428" end="544"/>
                                            </p:txEl>
                                          </p:spTgt>
                                        </p:tgtEl>
                                        <p:attrNameLst>
                                          <p:attrName>style.visibility</p:attrName>
                                        </p:attrNameLst>
                                      </p:cBhvr>
                                      <p:to>
                                        <p:strVal val="visible"/>
                                      </p:to>
                                    </p:set>
                                    <p:animEffect transition="in" filter="fade">
                                      <p:cBhvr>
                                        <p:cTn id="61" dur="200"/>
                                        <p:tgtEl>
                                          <p:spTgt spid="29703">
                                            <p:txEl>
                                              <p:charRg st="428" end="544"/>
                                            </p:txEl>
                                          </p:spTgt>
                                        </p:tgtEl>
                                      </p:cBhvr>
                                    </p:animEffect>
                                    <p:anim calcmode="lin" valueType="num">
                                      <p:cBhvr>
                                        <p:cTn id="62" dur="800" fill="hold"/>
                                        <p:tgtEl>
                                          <p:spTgt spid="29703">
                                            <p:txEl>
                                              <p:charRg st="428" end="544"/>
                                            </p:txEl>
                                          </p:spTgt>
                                        </p:tgtEl>
                                        <p:attrNameLst>
                                          <p:attrName>ppt_x</p:attrName>
                                        </p:attrNameLst>
                                      </p:cBhvr>
                                      <p:tavLst>
                                        <p:tav tm="0">
                                          <p:val>
                                            <p:strVal val="#ppt_x"/>
                                          </p:val>
                                        </p:tav>
                                        <p:tav tm="100000">
                                          <p:val>
                                            <p:strVal val="#ppt_x"/>
                                          </p:val>
                                        </p:tav>
                                      </p:tavLst>
                                    </p:anim>
                                    <p:anim calcmode="lin" valueType="num">
                                      <p:cBhvr>
                                        <p:cTn id="63" dur="800" fill="hold"/>
                                        <p:tgtEl>
                                          <p:spTgt spid="29703">
                                            <p:txEl>
                                              <p:charRg st="428" end="544"/>
                                            </p:txEl>
                                          </p:spTgt>
                                        </p:tgtEl>
                                        <p:attrNameLst>
                                          <p:attrName>ppt_y</p:attrName>
                                        </p:attrNameLst>
                                      </p:cBhvr>
                                      <p:tavLst>
                                        <p:tav tm="0">
                                          <p:val>
                                            <p:strVal val="#ppt_y+0.31"/>
                                          </p:val>
                                        </p:tav>
                                        <p:tav tm="100000">
                                          <p:val>
                                            <p:strVal val="#ppt_y+0.31"/>
                                          </p:val>
                                        </p:tav>
                                      </p:tavLst>
                                    </p:anim>
                                    <p:anim calcmode="lin" valueType="num">
                                      <p:cBhvr>
                                        <p:cTn id="64" dur="1200" decel="50000" fill="hold">
                                          <p:stCondLst>
                                            <p:cond delay="800"/>
                                          </p:stCondLst>
                                        </p:cTn>
                                        <p:tgtEl>
                                          <p:spTgt spid="29703">
                                            <p:txEl>
                                              <p:charRg st="428" end="54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1200" decel="50000" fill="hold">
                                          <p:stCondLst>
                                            <p:cond delay="800"/>
                                          </p:stCondLst>
                                        </p:cTn>
                                        <p:tgtEl>
                                          <p:spTgt spid="29703">
                                            <p:txEl>
                                              <p:charRg st="428" end="54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621DF84-12CC-41C2-9732-E254EA56954E}" type="slidenum">
              <a:rPr lang="en-US" sz="1500">
                <a:latin typeface="Arial" panose="020B0604020202020204" pitchFamily="34" charset="0"/>
                <a:cs typeface="Arial" panose="020B0604020202020204" pitchFamily="34" charset="0"/>
              </a:rPr>
              <a:pPr eaLnBrk="1" hangingPunct="1">
                <a:defRPr/>
              </a:pPr>
              <a:t>17</a:t>
            </a:fld>
            <a:endParaRPr lang="en-US" sz="1500">
              <a:latin typeface="Arial" panose="020B0604020202020204" pitchFamily="34" charset="0"/>
              <a:cs typeface="Arial" panose="020B0604020202020204" pitchFamily="34" charset="0"/>
            </a:endParaRPr>
          </a:p>
        </p:txBody>
      </p:sp>
      <p:sp>
        <p:nvSpPr>
          <p:cNvPr id="31750" name="Rectangle 6"/>
          <p:cNvSpPr>
            <a:spLocks noGrp="1" noChangeArrowheads="1"/>
          </p:cNvSpPr>
          <p:nvPr>
            <p:ph sz="quarter" idx="2"/>
          </p:nvPr>
        </p:nvSpPr>
        <p:spPr>
          <a:xfrm>
            <a:off x="1227471" y="6783405"/>
            <a:ext cx="4302717" cy="74596"/>
          </a:xfrm>
        </p:spPr>
        <p:txBody>
          <a:bodyPr>
            <a:normAutofit fontScale="25000" lnSpcReduction="20000"/>
          </a:bodyPr>
          <a:lstStyle/>
          <a:p>
            <a:pPr eaLnBrk="1" hangingPunct="1">
              <a:defRPr/>
            </a:pPr>
            <a:endParaRPr lang="en-US" sz="2500"/>
          </a:p>
        </p:txBody>
      </p:sp>
      <p:sp>
        <p:nvSpPr>
          <p:cNvPr id="31751" name="Rectangle 7"/>
          <p:cNvSpPr>
            <a:spLocks noGrp="1" noChangeArrowheads="1"/>
          </p:cNvSpPr>
          <p:nvPr>
            <p:ph type="body" sz="half" idx="3"/>
          </p:nvPr>
        </p:nvSpPr>
        <p:spPr>
          <a:xfrm>
            <a:off x="3893854" y="549148"/>
            <a:ext cx="4342395" cy="6048563"/>
          </a:xfrm>
        </p:spPr>
        <p:txBody>
          <a:bodyPr>
            <a:normAutofit fontScale="92500" lnSpcReduction="10000"/>
          </a:bodyPr>
          <a:lstStyle/>
          <a:p>
            <a:pPr algn="r" rtl="1" eaLnBrk="1" hangingPunct="1">
              <a:lnSpc>
                <a:spcPct val="80000"/>
              </a:lnSpc>
              <a:defRPr/>
            </a:pPr>
            <a:r>
              <a:rPr lang="ar-SA" altLang="en-US" sz="2400" b="1">
                <a:solidFill>
                  <a:schemeClr val="hlink"/>
                </a:solidFill>
                <a:cs typeface="Zar" pitchFamily="2" charset="-78"/>
              </a:rPr>
              <a:t>عضلة دو سرراني</a:t>
            </a:r>
          </a:p>
          <a:p>
            <a:pPr algn="r" rtl="1" eaLnBrk="1" hangingPunct="1">
              <a:lnSpc>
                <a:spcPct val="90000"/>
              </a:lnSpc>
              <a:buFontTx/>
              <a:buNone/>
              <a:defRPr/>
            </a:pPr>
            <a:r>
              <a:rPr lang="fa-IR" sz="2000" b="1">
                <a:cs typeface="Zar" pitchFamily="2" charset="-78"/>
              </a:rPr>
              <a:t>     </a:t>
            </a:r>
            <a:r>
              <a:rPr lang="ar-SA" altLang="en-US" sz="2000" b="1">
                <a:cs typeface="Zar" pitchFamily="2" charset="-78"/>
              </a:rPr>
              <a:t>يكي ديگر از مجموعه عضلات همسترينگ است كه در بخش خلفي ران قرار دارد </a:t>
            </a:r>
            <a:r>
              <a:rPr lang="fa-IR" sz="2000" b="1">
                <a:cs typeface="Zar" pitchFamily="2" charset="-78"/>
              </a:rPr>
              <a:t>.</a:t>
            </a:r>
          </a:p>
          <a:p>
            <a:pPr algn="r" rtl="1" eaLnBrk="1" hangingPunct="1">
              <a:lnSpc>
                <a:spcPct val="90000"/>
              </a:lnSpc>
              <a:buFontTx/>
              <a:buNone/>
              <a:defRPr/>
            </a:pPr>
            <a:r>
              <a:rPr lang="fa-IR" sz="2000" b="1">
                <a:cs typeface="Zar" pitchFamily="2" charset="-78"/>
              </a:rPr>
              <a:t>      </a:t>
            </a:r>
            <a:r>
              <a:rPr lang="ar-SA" altLang="en-US" sz="2000" b="1">
                <a:cs typeface="Zar" pitchFamily="2" charset="-78"/>
              </a:rPr>
              <a:t>سرثابت</a:t>
            </a:r>
            <a:r>
              <a:rPr lang="fa-IR" sz="2000" b="1">
                <a:cs typeface="Zar" pitchFamily="2" charset="-78"/>
              </a:rPr>
              <a:t>: </a:t>
            </a:r>
            <a:r>
              <a:rPr lang="ar-SA" altLang="en-US" sz="2000" b="1">
                <a:cs typeface="Zar" pitchFamily="2" charset="-78"/>
              </a:rPr>
              <a:t>برجستگي وركي </a:t>
            </a:r>
          </a:p>
          <a:p>
            <a:pPr algn="r" rtl="1" eaLnBrk="1" hangingPunct="1">
              <a:lnSpc>
                <a:spcPct val="90000"/>
              </a:lnSpc>
              <a:buFontTx/>
              <a:buNone/>
              <a:defRPr/>
            </a:pPr>
            <a:r>
              <a:rPr lang="fa-IR" sz="2000" b="1">
                <a:cs typeface="Zar" pitchFamily="2" charset="-78"/>
              </a:rPr>
              <a:t>     </a:t>
            </a:r>
            <a:r>
              <a:rPr lang="ar-SA" altLang="en-US" sz="2000" b="1">
                <a:cs typeface="Zar" pitchFamily="2" charset="-78"/>
              </a:rPr>
              <a:t>سرمتحرك </a:t>
            </a:r>
            <a:r>
              <a:rPr lang="fa-IR" sz="2000" b="1">
                <a:cs typeface="Zar" pitchFamily="2" charset="-78"/>
              </a:rPr>
              <a:t>:</a:t>
            </a:r>
            <a:r>
              <a:rPr lang="ar-SA" altLang="en-US" sz="2000" b="1">
                <a:cs typeface="Zar" pitchFamily="2" charset="-78"/>
              </a:rPr>
              <a:t>بخش بيروني و فوقاني درشت ني و سر استخوان نازك ني. </a:t>
            </a:r>
            <a:endParaRPr lang="fa-IR" sz="2000" b="1">
              <a:cs typeface="Zar" pitchFamily="2" charset="-78"/>
            </a:endParaRPr>
          </a:p>
          <a:p>
            <a:pPr algn="r" rtl="1" eaLnBrk="1" hangingPunct="1">
              <a:lnSpc>
                <a:spcPct val="90000"/>
              </a:lnSpc>
              <a:buFontTx/>
              <a:buNone/>
              <a:defRPr/>
            </a:pPr>
            <a:r>
              <a:rPr lang="fa-IR" sz="2000" b="1">
                <a:cs typeface="Zar" pitchFamily="2" charset="-78"/>
              </a:rPr>
              <a:t>     عملکرد:</a:t>
            </a:r>
            <a:r>
              <a:rPr lang="ar-SA" altLang="en-US" sz="2000" b="1">
                <a:cs typeface="Zar" pitchFamily="2" charset="-78"/>
              </a:rPr>
              <a:t> اكستنشن، هايپر اكستنشن و چرخش خارجي ران</a:t>
            </a:r>
          </a:p>
          <a:p>
            <a:pPr algn="r" rtl="1" eaLnBrk="1" hangingPunct="1">
              <a:lnSpc>
                <a:spcPct val="80000"/>
              </a:lnSpc>
              <a:buFontTx/>
              <a:buNone/>
              <a:defRPr/>
            </a:pPr>
            <a:r>
              <a:rPr lang="fa-IR" sz="2000" b="1">
                <a:cs typeface="Zar" pitchFamily="2" charset="-78"/>
              </a:rPr>
              <a:t>     </a:t>
            </a:r>
            <a:endParaRPr lang="en-US" sz="2000" b="1">
              <a:cs typeface="Zar" pitchFamily="2" charset="-78"/>
            </a:endParaRPr>
          </a:p>
          <a:p>
            <a:pPr algn="r" rtl="1" eaLnBrk="1" hangingPunct="1">
              <a:lnSpc>
                <a:spcPct val="80000"/>
              </a:lnSpc>
              <a:buFontTx/>
              <a:buNone/>
              <a:defRPr/>
            </a:pPr>
            <a:endParaRPr lang="fa-IR"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r>
              <a:rPr lang="ar-SA" altLang="en-US" sz="2000" b="1">
                <a:cs typeface="Zar" pitchFamily="2" charset="-78"/>
              </a:rPr>
              <a:t>سه عضلة بالا (گروه عضلات</a:t>
            </a:r>
            <a:r>
              <a:rPr lang="en-US" altLang="en-US" sz="2000" b="1">
                <a:cs typeface="Zar" pitchFamily="2" charset="-78"/>
              </a:rPr>
              <a:t> </a:t>
            </a:r>
            <a:r>
              <a:rPr lang="ar-SA" altLang="en-US" sz="2000" b="1">
                <a:cs typeface="Zar" pitchFamily="2" charset="-78"/>
              </a:rPr>
              <a:t>همسترينگ)عضلاتي‌اند كه، علاوه بر مفصل ران، در انجام حركات مفصل زانو از جملة خم</a:t>
            </a:r>
            <a:r>
              <a:rPr lang="en-US" sz="2000" b="1">
                <a:cs typeface="Zar" pitchFamily="2" charset="-78"/>
              </a:rPr>
              <a:t>‎</a:t>
            </a:r>
            <a:r>
              <a:rPr lang="ar-SA" altLang="en-US" sz="2000" b="1">
                <a:cs typeface="Zar" pitchFamily="2" charset="-78"/>
              </a:rPr>
              <a:t>شدن زانو دخالت دارند.</a:t>
            </a:r>
            <a:endParaRPr lang="fa-IR" sz="2000" b="1">
              <a:cs typeface="Zar" pitchFamily="2" charset="-78"/>
            </a:endParaRPr>
          </a:p>
          <a:p>
            <a:pPr algn="r" rtl="1" eaLnBrk="1" hangingPunct="1">
              <a:lnSpc>
                <a:spcPct val="80000"/>
              </a:lnSpc>
              <a:buFontTx/>
              <a:buNone/>
              <a:defRPr/>
            </a:pPr>
            <a:endParaRPr lang="fa-IR" sz="2000" b="1">
              <a:cs typeface="Zar" pitchFamily="2" charset="-78"/>
            </a:endParaRPr>
          </a:p>
          <a:p>
            <a:pPr algn="r" rtl="1" eaLnBrk="1" hangingPunct="1">
              <a:lnSpc>
                <a:spcPct val="80000"/>
              </a:lnSpc>
              <a:buFontTx/>
              <a:buNone/>
              <a:defRPr/>
            </a:pPr>
            <a:r>
              <a:rPr lang="en-US" altLang="en-US" sz="2000" b="1">
                <a:cs typeface="Zar" pitchFamily="2" charset="-78"/>
              </a:rPr>
              <a:t>  </a:t>
            </a:r>
            <a:endParaRPr lang="fa-IR" sz="2000" b="1">
              <a:cs typeface="Zar" pitchFamily="2" charset="-78"/>
            </a:endParaRPr>
          </a:p>
        </p:txBody>
      </p:sp>
      <p:grpSp>
        <p:nvGrpSpPr>
          <p:cNvPr id="23557" name="Group 11"/>
          <p:cNvGrpSpPr>
            <a:grpSpLocks/>
          </p:cNvGrpSpPr>
          <p:nvPr/>
        </p:nvGrpSpPr>
        <p:grpSpPr bwMode="auto">
          <a:xfrm>
            <a:off x="2674936" y="380912"/>
            <a:ext cx="7892811" cy="5713677"/>
            <a:chOff x="864" y="288"/>
            <a:chExt cx="4973" cy="3600"/>
          </a:xfrm>
        </p:grpSpPr>
        <p:pic>
          <p:nvPicPr>
            <p:cNvPr id="2355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672"/>
              <a:ext cx="690" cy="1584"/>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grpSp>
          <p:nvGrpSpPr>
            <p:cNvPr id="23559" name="Group 10"/>
            <p:cNvGrpSpPr>
              <a:grpSpLocks/>
            </p:cNvGrpSpPr>
            <p:nvPr/>
          </p:nvGrpSpPr>
          <p:grpSpPr bwMode="auto">
            <a:xfrm>
              <a:off x="3408" y="288"/>
              <a:ext cx="2429" cy="3600"/>
              <a:chOff x="3408" y="288"/>
              <a:chExt cx="2429" cy="3600"/>
            </a:xfrm>
          </p:grpSpPr>
          <p:pic>
            <p:nvPicPr>
              <p:cNvPr id="23560" name="Picture 8" descr="image4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2" y="288"/>
                <a:ext cx="1325" cy="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1" name="AutoShape 9"/>
              <p:cNvSpPr>
                <a:spLocks noChangeArrowheads="1"/>
              </p:cNvSpPr>
              <p:nvPr/>
            </p:nvSpPr>
            <p:spPr bwMode="auto">
              <a:xfrm>
                <a:off x="3408" y="2496"/>
                <a:ext cx="816" cy="336"/>
              </a:xfrm>
              <a:custGeom>
                <a:avLst/>
                <a:gdLst>
                  <a:gd name="T0" fmla="*/ 1 w 21600"/>
                  <a:gd name="T1" fmla="*/ 0 h 21600"/>
                  <a:gd name="T2" fmla="*/ 1 w 21600"/>
                  <a:gd name="T3" fmla="*/ 0 h 21600"/>
                  <a:gd name="T4" fmla="*/ 0 w 21600"/>
                  <a:gd name="T5" fmla="*/ 0 h 21600"/>
                  <a:gd name="T6" fmla="*/ 1 w 21600"/>
                  <a:gd name="T7" fmla="*/ 0 h 21600"/>
                  <a:gd name="T8" fmla="*/ 17694720 60000 65536"/>
                  <a:gd name="T9" fmla="*/ 5898240 60000 65536"/>
                  <a:gd name="T10" fmla="*/ 5898240 60000 65536"/>
                  <a:gd name="T11" fmla="*/ 0 60000 65536"/>
                  <a:gd name="T12" fmla="*/ 12415 w 21600"/>
                  <a:gd name="T13" fmla="*/ 2893 h 21600"/>
                  <a:gd name="T14" fmla="*/ 18238 w 21600"/>
                  <a:gd name="T15" fmla="*/ 9257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p:spPr>
            <p:txBody>
              <a:bodyPr wrap="none" anchor="ctr"/>
              <a:lstStyle/>
              <a:p>
                <a:endParaRPr lang="en-US"/>
              </a:p>
            </p:txBody>
          </p:sp>
        </p:grpSp>
      </p:grpSp>
    </p:spTree>
    <p:extLst>
      <p:ext uri="{BB962C8B-B14F-4D97-AF65-F5344CB8AC3E}">
        <p14:creationId xmlns:p14="http://schemas.microsoft.com/office/powerpoint/2010/main" val="254393563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31750"/>
                                        </p:tgtEl>
                                        <p:attrNameLst>
                                          <p:attrName>style.visibility</p:attrName>
                                        </p:attrNameLst>
                                      </p:cBhvr>
                                      <p:to>
                                        <p:strVal val="visible"/>
                                      </p:to>
                                    </p:set>
                                    <p:animEffect transition="in" filter="checkerboard(across)">
                                      <p:cBhvr>
                                        <p:cTn id="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6EA7AB00-15C7-45A6-B387-E28742B4BE0A}" type="slidenum">
              <a:rPr lang="en-US" sz="1500">
                <a:latin typeface="Arial" panose="020B0604020202020204" pitchFamily="34" charset="0"/>
                <a:cs typeface="Arial" panose="020B0604020202020204" pitchFamily="34" charset="0"/>
              </a:rPr>
              <a:pPr eaLnBrk="1" hangingPunct="1">
                <a:defRPr/>
              </a:pPr>
              <a:t>18</a:t>
            </a:fld>
            <a:endParaRPr lang="en-US" sz="1500">
              <a:latin typeface="Arial" panose="020B0604020202020204" pitchFamily="34" charset="0"/>
              <a:cs typeface="Arial" panose="020B0604020202020204" pitchFamily="34" charset="0"/>
            </a:endParaRPr>
          </a:p>
        </p:txBody>
      </p:sp>
      <p:sp>
        <p:nvSpPr>
          <p:cNvPr id="197636" name="Rectangle 1028"/>
          <p:cNvSpPr>
            <a:spLocks noGrp="1" noChangeArrowheads="1"/>
          </p:cNvSpPr>
          <p:nvPr>
            <p:ph type="body" sz="half" idx="2"/>
          </p:nvPr>
        </p:nvSpPr>
        <p:spPr>
          <a:xfrm>
            <a:off x="4274766" y="228547"/>
            <a:ext cx="6202514" cy="5791447"/>
          </a:xfrm>
        </p:spPr>
        <p:txBody>
          <a:bodyPr/>
          <a:lstStyle/>
          <a:p>
            <a:pPr algn="r" rtl="1" eaLnBrk="1" hangingPunct="1">
              <a:lnSpc>
                <a:spcPct val="80000"/>
              </a:lnSpc>
              <a:defRPr/>
            </a:pPr>
            <a:r>
              <a:rPr lang="ar-SA" altLang="en-US" sz="3199" b="1">
                <a:solidFill>
                  <a:schemeClr val="hlink"/>
                </a:solidFill>
                <a:cs typeface="Zar" pitchFamily="2" charset="-78"/>
              </a:rPr>
              <a:t>عضله سريني بزرگ</a:t>
            </a:r>
          </a:p>
          <a:p>
            <a:pPr algn="r" rtl="1" eaLnBrk="1" hangingPunct="1">
              <a:lnSpc>
                <a:spcPct val="130000"/>
              </a:lnSpc>
              <a:buFontTx/>
              <a:buNone/>
              <a:defRPr/>
            </a:pPr>
            <a:r>
              <a:rPr lang="en-US" altLang="en-US" sz="2799" b="1">
                <a:cs typeface="Zar" pitchFamily="2" charset="-78"/>
              </a:rPr>
              <a:t>    </a:t>
            </a:r>
            <a:r>
              <a:rPr lang="ar-SA" altLang="en-US" sz="2799" b="1">
                <a:cs typeface="Zar" pitchFamily="2" charset="-78"/>
              </a:rPr>
              <a:t>در بخش خلفي و فوقاني ران قرار دارد. </a:t>
            </a:r>
            <a:endParaRPr lang="fa-IR" sz="2799" b="1">
              <a:cs typeface="Zar" pitchFamily="2" charset="-78"/>
            </a:endParaRPr>
          </a:p>
          <a:p>
            <a:pPr algn="r" rtl="1" eaLnBrk="1" hangingPunct="1">
              <a:lnSpc>
                <a:spcPct val="130000"/>
              </a:lnSpc>
              <a:buFontTx/>
              <a:buNone/>
              <a:defRPr/>
            </a:pPr>
            <a:r>
              <a:rPr lang="fa-IR" sz="2799" b="1">
                <a:cs typeface="Zar" pitchFamily="2" charset="-78"/>
              </a:rPr>
              <a:t>     </a:t>
            </a:r>
            <a:r>
              <a:rPr lang="ar-SA" altLang="en-US" sz="2799" b="1">
                <a:cs typeface="Zar" pitchFamily="2" charset="-78"/>
              </a:rPr>
              <a:t>سرثابت</a:t>
            </a:r>
            <a:r>
              <a:rPr lang="fa-IR" sz="2799" b="1">
                <a:cs typeface="Zar" pitchFamily="2" charset="-78"/>
              </a:rPr>
              <a:t> :</a:t>
            </a:r>
            <a:r>
              <a:rPr lang="ar-SA" altLang="en-US" sz="2799" b="1">
                <a:cs typeface="Zar" pitchFamily="2" charset="-78"/>
              </a:rPr>
              <a:t> قسمت خلفي استخوان خاصره و سطح خلفي استخوان خاجي و كناره جانبي دنبالچه</a:t>
            </a:r>
            <a:r>
              <a:rPr lang="fa-IR" sz="2799" b="1">
                <a:cs typeface="Zar" pitchFamily="2" charset="-78"/>
              </a:rPr>
              <a:t> </a:t>
            </a:r>
            <a:r>
              <a:rPr lang="ar-SA" altLang="en-US" sz="2799" b="1">
                <a:cs typeface="Zar" pitchFamily="2" charset="-78"/>
              </a:rPr>
              <a:t>سرمتحرك </a:t>
            </a:r>
            <a:r>
              <a:rPr lang="fa-IR" sz="2799" b="1">
                <a:cs typeface="Zar" pitchFamily="2" charset="-78"/>
              </a:rPr>
              <a:t>: </a:t>
            </a:r>
            <a:r>
              <a:rPr lang="ar-SA" altLang="en-US" sz="2799" b="1">
                <a:cs typeface="Zar" pitchFamily="2" charset="-78"/>
              </a:rPr>
              <a:t>شاخه خارجي خط خشن </a:t>
            </a:r>
          </a:p>
          <a:p>
            <a:pPr algn="r" rtl="1" eaLnBrk="1" hangingPunct="1">
              <a:lnSpc>
                <a:spcPct val="130000"/>
              </a:lnSpc>
              <a:buFontTx/>
              <a:buNone/>
              <a:defRPr/>
            </a:pPr>
            <a:r>
              <a:rPr lang="fa-IR" sz="2799" b="1">
                <a:cs typeface="Zar" pitchFamily="2" charset="-78"/>
              </a:rPr>
              <a:t>    عملکرد :</a:t>
            </a:r>
            <a:r>
              <a:rPr lang="ar-SA" altLang="en-US" sz="2799" b="1">
                <a:cs typeface="Zar" pitchFamily="2" charset="-78"/>
              </a:rPr>
              <a:t>عضلة سريني بزرگ، علاوه بر عمل باز شدن، در فرا باز شدن و چرخش خارجي ران دخالت دارد و چنانچه ران ثابت باشد، لگن را راست مي‌كند</a:t>
            </a:r>
          </a:p>
          <a:p>
            <a:pPr algn="r" eaLnBrk="1" hangingPunct="1">
              <a:defRPr/>
            </a:pPr>
            <a:endParaRPr lang="en-US" sz="2799"/>
          </a:p>
        </p:txBody>
      </p:sp>
      <p:pic>
        <p:nvPicPr>
          <p:cNvPr id="24580" name="Picture 1029"/>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608383" y="1904559"/>
            <a:ext cx="2560045" cy="4115435"/>
          </a:xfrm>
          <a:ln>
            <a:solidFill>
              <a:srgbClr val="FF0000"/>
            </a:solidFill>
          </a:ln>
        </p:spPr>
      </p:pic>
    </p:spTree>
    <p:extLst>
      <p:ext uri="{BB962C8B-B14F-4D97-AF65-F5344CB8AC3E}">
        <p14:creationId xmlns:p14="http://schemas.microsoft.com/office/powerpoint/2010/main" val="2303490519"/>
      </p:ext>
    </p:extLst>
  </p:cSld>
  <p:clrMapOvr>
    <a:masterClrMapping/>
  </p:clrMapOvr>
  <p:transition spd="slow">
    <p:wheel spokes="2"/>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1E853344-BD9E-4995-AAA5-C33B3D669B23}" type="slidenum">
              <a:rPr lang="en-US" sz="1500">
                <a:latin typeface="Arial" panose="020B0604020202020204" pitchFamily="34" charset="0"/>
                <a:cs typeface="Arial" panose="020B0604020202020204" pitchFamily="34" charset="0"/>
              </a:rPr>
              <a:pPr eaLnBrk="1" hangingPunct="1">
                <a:defRPr/>
              </a:pPr>
              <a:t>19</a:t>
            </a:fld>
            <a:endParaRPr lang="en-US" sz="1500">
              <a:latin typeface="Arial" panose="020B0604020202020204" pitchFamily="34" charset="0"/>
              <a:cs typeface="Arial" panose="020B0604020202020204" pitchFamily="34" charset="0"/>
            </a:endParaRPr>
          </a:p>
        </p:txBody>
      </p:sp>
      <p:pic>
        <p:nvPicPr>
          <p:cNvPr id="25603"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60748" y="1447465"/>
            <a:ext cx="1874404" cy="2288645"/>
          </a:xfrm>
          <a:ln>
            <a:solidFill>
              <a:srgbClr val="FF0000"/>
            </a:solidFill>
          </a:ln>
        </p:spPr>
      </p:pic>
      <p:pic>
        <p:nvPicPr>
          <p:cNvPr id="25604"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684565" y="4418578"/>
            <a:ext cx="1950586" cy="1990264"/>
          </a:xfrm>
          <a:ln>
            <a:solidFill>
              <a:srgbClr val="FF0000"/>
            </a:solidFill>
          </a:ln>
        </p:spPr>
      </p:pic>
      <p:sp>
        <p:nvSpPr>
          <p:cNvPr id="35847" name="Rectangle 7"/>
          <p:cNvSpPr>
            <a:spLocks noGrp="1" noChangeArrowheads="1"/>
          </p:cNvSpPr>
          <p:nvPr>
            <p:ph type="body" sz="half" idx="3"/>
          </p:nvPr>
        </p:nvSpPr>
        <p:spPr>
          <a:xfrm>
            <a:off x="3893854" y="1142736"/>
            <a:ext cx="6737378" cy="5012165"/>
          </a:xfrm>
        </p:spPr>
        <p:txBody>
          <a:bodyPr>
            <a:normAutofit fontScale="92500" lnSpcReduction="20000"/>
          </a:bodyPr>
          <a:lstStyle/>
          <a:p>
            <a:pPr algn="r" rtl="1" eaLnBrk="1" hangingPunct="1">
              <a:lnSpc>
                <a:spcPct val="80000"/>
              </a:lnSpc>
              <a:buFontTx/>
              <a:buNone/>
              <a:defRPr/>
            </a:pPr>
            <a:r>
              <a:rPr lang="en-US" sz="1600">
                <a:cs typeface="Zar" pitchFamily="2" charset="-78"/>
              </a:rPr>
              <a:t>       </a:t>
            </a:r>
            <a:r>
              <a:rPr lang="ar-SA" altLang="en-US" sz="2400" b="1">
                <a:cs typeface="Zar" pitchFamily="2" charset="-78"/>
              </a:rPr>
              <a:t>گروه عضلاتي كه باعث حركت دورشدن ران مي‌شوند در سطح خارجي استخوان ران قرار دارند عضلات اين گروه عبارت</a:t>
            </a:r>
            <a:r>
              <a:rPr lang="en-US" sz="2400" b="1">
                <a:cs typeface="Zar" pitchFamily="2" charset="-78"/>
              </a:rPr>
              <a:t>‎</a:t>
            </a:r>
            <a:r>
              <a:rPr lang="ar-SA" altLang="en-US" sz="2400" b="1">
                <a:cs typeface="Zar" pitchFamily="2" charset="-78"/>
              </a:rPr>
              <a:t>اند از</a:t>
            </a:r>
            <a:r>
              <a:rPr lang="ar-SA" altLang="en-US" sz="1800" b="1">
                <a:cs typeface="Zar" pitchFamily="2" charset="-78"/>
              </a:rPr>
              <a:t> :</a:t>
            </a:r>
            <a:endParaRPr lang="fa-IR" sz="1800" b="1">
              <a:cs typeface="Zar" pitchFamily="2" charset="-78"/>
            </a:endParaRPr>
          </a:p>
          <a:p>
            <a:pPr algn="r" rtl="1" eaLnBrk="1" hangingPunct="1">
              <a:lnSpc>
                <a:spcPct val="80000"/>
              </a:lnSpc>
              <a:buFontTx/>
              <a:buNone/>
              <a:defRPr/>
            </a:pPr>
            <a:endParaRPr lang="ar-SA" altLang="en-US" sz="1800" b="1">
              <a:cs typeface="Zar" pitchFamily="2" charset="-78"/>
            </a:endParaRPr>
          </a:p>
          <a:p>
            <a:pPr algn="r" rtl="1" eaLnBrk="1" hangingPunct="1">
              <a:lnSpc>
                <a:spcPct val="80000"/>
              </a:lnSpc>
              <a:defRPr/>
            </a:pPr>
            <a:r>
              <a:rPr lang="ar-SA" altLang="en-US" sz="2000" b="1">
                <a:solidFill>
                  <a:srgbClr val="CC3300"/>
                </a:solidFill>
                <a:cs typeface="Zar" pitchFamily="2" charset="-78"/>
              </a:rPr>
              <a:t>عضلة سريني مياني</a:t>
            </a:r>
            <a:r>
              <a:rPr lang="ar-SA" altLang="en-US" sz="1800" b="1">
                <a:cs typeface="Zar" pitchFamily="2" charset="-78"/>
              </a:rPr>
              <a:t> </a:t>
            </a:r>
          </a:p>
          <a:p>
            <a:pPr algn="r" rtl="1" eaLnBrk="1" hangingPunct="1">
              <a:lnSpc>
                <a:spcPct val="90000"/>
              </a:lnSpc>
              <a:buFontTx/>
              <a:buNone/>
              <a:defRPr/>
            </a:pPr>
            <a:r>
              <a:rPr lang="en-US" sz="1800" b="1">
                <a:cs typeface="Zar" pitchFamily="2" charset="-78"/>
              </a:rPr>
              <a:t>        </a:t>
            </a:r>
            <a:r>
              <a:rPr lang="ar-SA" altLang="en-US" sz="1800" b="1">
                <a:cs typeface="Zar" pitchFamily="2" charset="-78"/>
              </a:rPr>
              <a:t>يكي از مهمترين و اصليترين عضلات در عمل دورشدن ران است.،.</a:t>
            </a:r>
          </a:p>
          <a:p>
            <a:pPr algn="r" rtl="1" eaLnBrk="1" hangingPunct="1">
              <a:lnSpc>
                <a:spcPct val="90000"/>
              </a:lnSpc>
              <a:buFontTx/>
              <a:buNone/>
              <a:defRPr/>
            </a:pPr>
            <a:r>
              <a:rPr lang="fa-IR" sz="1800" b="1">
                <a:cs typeface="Zar" pitchFamily="2" charset="-78"/>
              </a:rPr>
              <a:t>        </a:t>
            </a:r>
            <a:r>
              <a:rPr lang="ar-SA" altLang="en-US" sz="1800" b="1">
                <a:cs typeface="Zar" pitchFamily="2" charset="-78"/>
              </a:rPr>
              <a:t>سرثابت عضله </a:t>
            </a:r>
            <a:r>
              <a:rPr lang="fa-IR" sz="1800" b="1">
                <a:cs typeface="Zar" pitchFamily="2" charset="-78"/>
              </a:rPr>
              <a:t>:</a:t>
            </a:r>
            <a:r>
              <a:rPr lang="ar-SA" altLang="en-US" sz="1800" b="1">
                <a:cs typeface="Zar" pitchFamily="2" charset="-78"/>
              </a:rPr>
              <a:t>سطح خارجي خا</a:t>
            </a:r>
            <a:r>
              <a:rPr lang="fa-IR" sz="1800" b="1">
                <a:cs typeface="Zar" pitchFamily="2" charset="-78"/>
              </a:rPr>
              <a:t>صره</a:t>
            </a:r>
            <a:endParaRPr lang="ar-SA" altLang="en-US" sz="1800" b="1">
              <a:cs typeface="Zar" pitchFamily="2" charset="-78"/>
            </a:endParaRPr>
          </a:p>
          <a:p>
            <a:pPr algn="r" rtl="1" eaLnBrk="1" hangingPunct="1">
              <a:lnSpc>
                <a:spcPct val="90000"/>
              </a:lnSpc>
              <a:buFontTx/>
              <a:buNone/>
              <a:defRPr/>
            </a:pPr>
            <a:r>
              <a:rPr lang="fa-IR" sz="1800" b="1">
                <a:cs typeface="Zar" pitchFamily="2" charset="-78"/>
              </a:rPr>
              <a:t>        </a:t>
            </a:r>
            <a:r>
              <a:rPr lang="ar-SA" altLang="en-US" sz="1800" b="1">
                <a:cs typeface="Zar" pitchFamily="2" charset="-78"/>
              </a:rPr>
              <a:t>سرمتحرك عضله</a:t>
            </a:r>
            <a:r>
              <a:rPr lang="fa-IR" sz="1800" b="1">
                <a:cs typeface="Zar" pitchFamily="2" charset="-78"/>
              </a:rPr>
              <a:t>: </a:t>
            </a:r>
            <a:r>
              <a:rPr lang="ar-SA" altLang="en-US" sz="1800" b="1">
                <a:cs typeface="Zar" pitchFamily="2" charset="-78"/>
              </a:rPr>
              <a:t>سطح خارجي برجستگي بزرگ ران </a:t>
            </a:r>
            <a:endParaRPr lang="fa-IR" sz="1800" b="1">
              <a:cs typeface="Zar" pitchFamily="2" charset="-78"/>
            </a:endParaRPr>
          </a:p>
          <a:p>
            <a:pPr algn="r" rtl="1" eaLnBrk="1" hangingPunct="1">
              <a:lnSpc>
                <a:spcPct val="90000"/>
              </a:lnSpc>
              <a:buFontTx/>
              <a:buNone/>
              <a:defRPr/>
            </a:pPr>
            <a:r>
              <a:rPr lang="fa-IR" sz="1800" b="1">
                <a:cs typeface="Zar" pitchFamily="2" charset="-78"/>
              </a:rPr>
              <a:t>       عملکرد: </a:t>
            </a:r>
            <a:r>
              <a:rPr lang="ar-SA" altLang="en-US" sz="1800" b="1">
                <a:cs typeface="Zar" pitchFamily="2" charset="-78"/>
              </a:rPr>
              <a:t>علاوه بر دور</a:t>
            </a:r>
            <a:r>
              <a:rPr lang="en-US" sz="1800" b="1">
                <a:cs typeface="Zar" pitchFamily="2" charset="-78"/>
              </a:rPr>
              <a:t>‎</a:t>
            </a:r>
            <a:r>
              <a:rPr lang="ar-SA" altLang="en-US" sz="1800" b="1">
                <a:cs typeface="Zar" pitchFamily="2" charset="-78"/>
              </a:rPr>
              <a:t>شدن، بخش قدامي آن در خم</a:t>
            </a:r>
            <a:r>
              <a:rPr lang="en-US" sz="1800" b="1">
                <a:cs typeface="Zar" pitchFamily="2" charset="-78"/>
              </a:rPr>
              <a:t>‎</a:t>
            </a:r>
            <a:r>
              <a:rPr lang="ar-SA" altLang="en-US" sz="1800" b="1">
                <a:cs typeface="Zar" pitchFamily="2" charset="-78"/>
              </a:rPr>
              <a:t>شدن و چرخش داخلي و الياف خلفي آن در باز شدن و چرخش خارجي دخالت دارند</a:t>
            </a:r>
            <a:endParaRPr lang="fa-IR" sz="1800" b="1">
              <a:cs typeface="Zar" pitchFamily="2" charset="-78"/>
            </a:endParaRPr>
          </a:p>
          <a:p>
            <a:pPr algn="r" rtl="1" eaLnBrk="1" hangingPunct="1">
              <a:lnSpc>
                <a:spcPct val="80000"/>
              </a:lnSpc>
              <a:buFontTx/>
              <a:buNone/>
              <a:defRPr/>
            </a:pPr>
            <a:endParaRPr lang="ar-SA" altLang="en-US" sz="1800" b="1">
              <a:cs typeface="Zar" pitchFamily="2" charset="-78"/>
            </a:endParaRPr>
          </a:p>
          <a:p>
            <a:pPr algn="r" rtl="1" eaLnBrk="1" hangingPunct="1">
              <a:lnSpc>
                <a:spcPct val="80000"/>
              </a:lnSpc>
              <a:defRPr/>
            </a:pPr>
            <a:r>
              <a:rPr lang="ar-SA" altLang="en-US" sz="2000" b="1">
                <a:solidFill>
                  <a:srgbClr val="CC3300"/>
                </a:solidFill>
                <a:cs typeface="Zar" pitchFamily="2" charset="-78"/>
              </a:rPr>
              <a:t>عضلة سريني كوچك</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عضلة سريني كوچك از عضلات عمقي ناحية باسن است</a:t>
            </a:r>
            <a:endParaRPr lang="fa-IR" sz="1800" b="1">
              <a:cs typeface="Zar" pitchFamily="2" charset="-78"/>
            </a:endParaRPr>
          </a:p>
          <a:p>
            <a:pPr algn="r" rtl="1" eaLnBrk="1" hangingPunct="1">
              <a:lnSpc>
                <a:spcPct val="90000"/>
              </a:lnSpc>
              <a:buFontTx/>
              <a:buNone/>
              <a:defRPr/>
            </a:pPr>
            <a:r>
              <a:rPr lang="fa-IR" sz="1800" b="1">
                <a:cs typeface="Zar" pitchFamily="2" charset="-78"/>
              </a:rPr>
              <a:t>        سرثابت:</a:t>
            </a:r>
            <a:r>
              <a:rPr lang="ar-SA" altLang="en-US" sz="1800" b="1">
                <a:cs typeface="Zar" pitchFamily="2" charset="-78"/>
              </a:rPr>
              <a:t> </a:t>
            </a:r>
            <a:r>
              <a:rPr lang="fa-IR" sz="1800" b="1">
                <a:cs typeface="Zar" pitchFamily="2" charset="-78"/>
              </a:rPr>
              <a:t>سطح </a:t>
            </a:r>
            <a:r>
              <a:rPr lang="ar-SA" altLang="en-US" sz="1800" b="1">
                <a:cs typeface="Zar" pitchFamily="2" charset="-78"/>
              </a:rPr>
              <a:t>خلفي استخوان لگن </a:t>
            </a:r>
            <a:endParaRPr lang="fa-IR" sz="1800" b="1">
              <a:cs typeface="Zar" pitchFamily="2" charset="-78"/>
            </a:endParaRPr>
          </a:p>
          <a:p>
            <a:pPr algn="r" rtl="1" eaLnBrk="1" hangingPunct="1">
              <a:lnSpc>
                <a:spcPct val="90000"/>
              </a:lnSpc>
              <a:buFontTx/>
              <a:buNone/>
              <a:defRPr/>
            </a:pPr>
            <a:r>
              <a:rPr lang="fa-IR" sz="1800" b="1">
                <a:cs typeface="Zar" pitchFamily="2" charset="-78"/>
              </a:rPr>
              <a:t>        سرمتحرک:</a:t>
            </a:r>
            <a:r>
              <a:rPr lang="ar-SA" altLang="en-US" sz="1800" b="1">
                <a:cs typeface="Zar" pitchFamily="2" charset="-78"/>
              </a:rPr>
              <a:t>سطح قدامي برجستگي بزرگ استخوان ران.</a:t>
            </a:r>
            <a:endParaRPr lang="fa-IR" sz="1800" b="1">
              <a:cs typeface="Zar" pitchFamily="2" charset="-78"/>
            </a:endParaRPr>
          </a:p>
          <a:p>
            <a:pPr algn="r" rtl="1" eaLnBrk="1" hangingPunct="1">
              <a:lnSpc>
                <a:spcPct val="90000"/>
              </a:lnSpc>
              <a:buFontTx/>
              <a:buNone/>
              <a:defRPr/>
            </a:pPr>
            <a:r>
              <a:rPr lang="fa-IR" sz="1800" b="1">
                <a:cs typeface="Zar" pitchFamily="2" charset="-78"/>
              </a:rPr>
              <a:t>       عملکرد:</a:t>
            </a:r>
            <a:r>
              <a:rPr lang="ar-SA" altLang="en-US" sz="1800" b="1">
                <a:cs typeface="Zar" pitchFamily="2" charset="-78"/>
              </a:rPr>
              <a:t> عمل اين عضله دور</a:t>
            </a:r>
            <a:r>
              <a:rPr lang="en-US" sz="1800" b="1">
                <a:cs typeface="Zar" pitchFamily="2" charset="-78"/>
              </a:rPr>
              <a:t>‎</a:t>
            </a:r>
            <a:r>
              <a:rPr lang="ar-SA" altLang="en-US" sz="1800" b="1">
                <a:cs typeface="Zar" pitchFamily="2" charset="-78"/>
              </a:rPr>
              <a:t>شدن و چرخش داخلي ران است. </a:t>
            </a:r>
          </a:p>
          <a:p>
            <a:pPr algn="r" rtl="1" eaLnBrk="1" hangingPunct="1">
              <a:lnSpc>
                <a:spcPct val="90000"/>
              </a:lnSpc>
              <a:buClr>
                <a:schemeClr val="tx1"/>
              </a:buClr>
              <a:buSzPct val="140000"/>
              <a:buFont typeface="Arial" charset="0"/>
              <a:buChar char="*"/>
              <a:defRPr/>
            </a:pPr>
            <a:r>
              <a:rPr lang="ar-SA" altLang="en-US" sz="1800" b="1">
                <a:cs typeface="Zar" pitchFamily="2" charset="-78"/>
              </a:rPr>
              <a:t>از سه عضلة سريني كه در ناحيه باسن قرار دارند دو تاي آنها به برجستگي بزرگ ران متصل‌اند.</a:t>
            </a:r>
          </a:p>
          <a:p>
            <a:pPr algn="r" rtl="1" eaLnBrk="1" hangingPunct="1">
              <a:lnSpc>
                <a:spcPct val="90000"/>
              </a:lnSpc>
              <a:defRPr/>
            </a:pPr>
            <a:endParaRPr lang="en-US" sz="1800" b="1">
              <a:cs typeface="Zar" pitchFamily="2" charset="-78"/>
            </a:endParaRPr>
          </a:p>
        </p:txBody>
      </p:sp>
      <p:sp>
        <p:nvSpPr>
          <p:cNvPr id="35848" name="Rectangle 8"/>
          <p:cNvSpPr>
            <a:spLocks noChangeArrowheads="1"/>
          </p:cNvSpPr>
          <p:nvPr/>
        </p:nvSpPr>
        <p:spPr bwMode="auto">
          <a:xfrm>
            <a:off x="4871528" y="350757"/>
            <a:ext cx="3806572" cy="1322877"/>
          </a:xfrm>
          <a:prstGeom prst="rect">
            <a:avLst/>
          </a:prstGeom>
          <a:noFill/>
          <a:ln w="9525">
            <a:noFill/>
            <a:miter lim="800000"/>
            <a:headEnd/>
            <a:tailEnd/>
          </a:ln>
          <a:effectLst/>
        </p:spPr>
        <p:txBody>
          <a:bodyPr wrap="none">
            <a:spAutoFit/>
          </a:bodyPr>
          <a:lstStyle/>
          <a:p>
            <a:pPr eaLnBrk="1" hangingPunct="1">
              <a:defRPr/>
            </a:pPr>
            <a:r>
              <a:rPr lang="ar-SA" altLang="en-US" sz="3999" b="1">
                <a:solidFill>
                  <a:schemeClr val="tx2"/>
                </a:solidFill>
                <a:effectLst>
                  <a:outerShdw blurRad="38100" dist="38100" dir="2700000" algn="tl">
                    <a:srgbClr val="000000"/>
                  </a:outerShdw>
                </a:effectLst>
              </a:rPr>
              <a:t>عضلات دوركنندة ران</a:t>
            </a:r>
            <a:br>
              <a:rPr lang="ar-SA" altLang="en-US" sz="3999" b="1">
                <a:solidFill>
                  <a:schemeClr val="tx2"/>
                </a:solidFill>
                <a:effectLst>
                  <a:outerShdw blurRad="38100" dist="38100" dir="2700000" algn="tl">
                    <a:srgbClr val="000000"/>
                  </a:outerShdw>
                </a:effectLst>
              </a:rPr>
            </a:br>
            <a:endParaRPr lang="en-US" sz="3999" b="1">
              <a:solidFill>
                <a:schemeClr val="tx2"/>
              </a:solidFill>
              <a:effectLst>
                <a:outerShdw blurRad="38100" dist="38100" dir="2700000" algn="tl">
                  <a:srgbClr val="000000"/>
                </a:outerShdw>
              </a:effectLst>
            </a:endParaRPr>
          </a:p>
        </p:txBody>
      </p:sp>
    </p:spTree>
    <p:extLst>
      <p:ext uri="{BB962C8B-B14F-4D97-AF65-F5344CB8AC3E}">
        <p14:creationId xmlns:p14="http://schemas.microsoft.com/office/powerpoint/2010/main" val="3607013648"/>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5848"/>
                                        </p:tgtEl>
                                        <p:attrNameLst>
                                          <p:attrName>style.visibility</p:attrName>
                                        </p:attrNameLst>
                                      </p:cBhvr>
                                      <p:to>
                                        <p:strVal val="visible"/>
                                      </p:to>
                                    </p:set>
                                    <p:animEffect transition="in" filter="fade">
                                      <p:cBhvr>
                                        <p:cTn id="7" dur="1000"/>
                                        <p:tgtEl>
                                          <p:spTgt spid="35848"/>
                                        </p:tgtEl>
                                      </p:cBhvr>
                                    </p:animEffect>
                                    <p:anim calcmode="lin" valueType="num">
                                      <p:cBhvr>
                                        <p:cTn id="8" dur="1000" fill="hold"/>
                                        <p:tgtEl>
                                          <p:spTgt spid="35848"/>
                                        </p:tgtEl>
                                        <p:attrNameLst>
                                          <p:attrName>ppt_x</p:attrName>
                                        </p:attrNameLst>
                                      </p:cBhvr>
                                      <p:tavLst>
                                        <p:tav tm="0">
                                          <p:val>
                                            <p:strVal val="#ppt_x"/>
                                          </p:val>
                                        </p:tav>
                                        <p:tav tm="100000">
                                          <p:val>
                                            <p:strVal val="#ppt_x"/>
                                          </p:val>
                                        </p:tav>
                                      </p:tavLst>
                                    </p:anim>
                                    <p:anim calcmode="lin" valueType="num">
                                      <p:cBhvr>
                                        <p:cTn id="9" dur="900" decel="100000" fill="hold"/>
                                        <p:tgtEl>
                                          <p:spTgt spid="3584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584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35847">
                                            <p:txEl>
                                              <p:pRg st="0" end="0"/>
                                            </p:txEl>
                                          </p:spTgt>
                                        </p:tgtEl>
                                        <p:attrNameLst>
                                          <p:attrName>style.visibility</p:attrName>
                                        </p:attrNameLst>
                                      </p:cBhvr>
                                      <p:to>
                                        <p:strVal val="visible"/>
                                      </p:to>
                                    </p:set>
                                    <p:anim calcmode="lin" valueType="num">
                                      <p:cBhvr>
                                        <p:cTn id="15" dur="2000" fill="hold"/>
                                        <p:tgtEl>
                                          <p:spTgt spid="35847">
                                            <p:txEl>
                                              <p:pRg st="0" end="0"/>
                                            </p:txEl>
                                          </p:spTgt>
                                        </p:tgtEl>
                                        <p:attrNameLst>
                                          <p:attrName>ppt_w</p:attrName>
                                        </p:attrNameLst>
                                      </p:cBhvr>
                                      <p:tavLst>
                                        <p:tav tm="0">
                                          <p:val>
                                            <p:strVal val="#ppt_w+.3"/>
                                          </p:val>
                                        </p:tav>
                                        <p:tav tm="100000">
                                          <p:val>
                                            <p:strVal val="#ppt_w"/>
                                          </p:val>
                                        </p:tav>
                                      </p:tavLst>
                                    </p:anim>
                                    <p:anim calcmode="lin" valueType="num">
                                      <p:cBhvr>
                                        <p:cTn id="16" dur="2000" fill="hold"/>
                                        <p:tgtEl>
                                          <p:spTgt spid="35847">
                                            <p:txEl>
                                              <p:pRg st="0" end="0"/>
                                            </p:txEl>
                                          </p:spTgt>
                                        </p:tgtEl>
                                        <p:attrNameLst>
                                          <p:attrName>ppt_h</p:attrName>
                                        </p:attrNameLst>
                                      </p:cBhvr>
                                      <p:tavLst>
                                        <p:tav tm="0">
                                          <p:val>
                                            <p:strVal val="#ppt_h"/>
                                          </p:val>
                                        </p:tav>
                                        <p:tav tm="100000">
                                          <p:val>
                                            <p:strVal val="#ppt_h"/>
                                          </p:val>
                                        </p:tav>
                                      </p:tavLst>
                                    </p:anim>
                                    <p:animEffect transition="in" filter="fade">
                                      <p:cBhvr>
                                        <p:cTn id="17" dur="2000"/>
                                        <p:tgtEl>
                                          <p:spTgt spid="3584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35847">
                                            <p:txEl>
                                              <p:pRg st="2" end="2"/>
                                            </p:txEl>
                                          </p:spTgt>
                                        </p:tgtEl>
                                        <p:attrNameLst>
                                          <p:attrName>style.visibility</p:attrName>
                                        </p:attrNameLst>
                                      </p:cBhvr>
                                      <p:to>
                                        <p:strVal val="visible"/>
                                      </p:to>
                                    </p:set>
                                    <p:anim calcmode="lin" valueType="num">
                                      <p:cBhvr>
                                        <p:cTn id="22" dur="2000" fill="hold"/>
                                        <p:tgtEl>
                                          <p:spTgt spid="35847">
                                            <p:txEl>
                                              <p:pRg st="2" end="2"/>
                                            </p:txEl>
                                          </p:spTgt>
                                        </p:tgtEl>
                                        <p:attrNameLst>
                                          <p:attrName>ppt_w</p:attrName>
                                        </p:attrNameLst>
                                      </p:cBhvr>
                                      <p:tavLst>
                                        <p:tav tm="0">
                                          <p:val>
                                            <p:fltVal val="0"/>
                                          </p:val>
                                        </p:tav>
                                        <p:tav tm="100000">
                                          <p:val>
                                            <p:strVal val="#ppt_w"/>
                                          </p:val>
                                        </p:tav>
                                      </p:tavLst>
                                    </p:anim>
                                    <p:anim calcmode="lin" valueType="num">
                                      <p:cBhvr>
                                        <p:cTn id="23" dur="2000" fill="hold"/>
                                        <p:tgtEl>
                                          <p:spTgt spid="35847">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5847">
                                            <p:txEl>
                                              <p:pRg st="2" end="2"/>
                                            </p:txEl>
                                          </p:spTgt>
                                        </p:tgtEl>
                                        <p:attrNameLst>
                                          <p:attrName>style.rotation</p:attrName>
                                        </p:attrNameLst>
                                      </p:cBhvr>
                                      <p:tavLst>
                                        <p:tav tm="0">
                                          <p:val>
                                            <p:fltVal val="360"/>
                                          </p:val>
                                        </p:tav>
                                        <p:tav tm="100000">
                                          <p:val>
                                            <p:fltVal val="0"/>
                                          </p:val>
                                        </p:tav>
                                      </p:tavLst>
                                    </p:anim>
                                    <p:animEffect transition="in" filter="fade">
                                      <p:cBhvr>
                                        <p:cTn id="25" dur="2000"/>
                                        <p:tgtEl>
                                          <p:spTgt spid="3584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7" presetClass="entr" presetSubtype="0" fill="hold" nodeType="clickEffect">
                                  <p:stCondLst>
                                    <p:cond delay="0"/>
                                  </p:stCondLst>
                                  <p:childTnLst>
                                    <p:set>
                                      <p:cBhvr>
                                        <p:cTn id="29" dur="1" fill="hold">
                                          <p:stCondLst>
                                            <p:cond delay="0"/>
                                          </p:stCondLst>
                                        </p:cTn>
                                        <p:tgtEl>
                                          <p:spTgt spid="35847">
                                            <p:txEl>
                                              <p:pRg st="3" end="3"/>
                                            </p:txEl>
                                          </p:spTgt>
                                        </p:tgtEl>
                                        <p:attrNameLst>
                                          <p:attrName>style.visibility</p:attrName>
                                        </p:attrNameLst>
                                      </p:cBhvr>
                                      <p:to>
                                        <p:strVal val="visible"/>
                                      </p:to>
                                    </p:set>
                                    <p:animEffect transition="in" filter="fade">
                                      <p:cBhvr>
                                        <p:cTn id="30" dur="2000"/>
                                        <p:tgtEl>
                                          <p:spTgt spid="35847">
                                            <p:txEl>
                                              <p:pRg st="3" end="3"/>
                                            </p:txEl>
                                          </p:spTgt>
                                        </p:tgtEl>
                                      </p:cBhvr>
                                    </p:animEffect>
                                    <p:anim calcmode="lin" valueType="num">
                                      <p:cBhvr>
                                        <p:cTn id="31" dur="2000" fill="hold"/>
                                        <p:tgtEl>
                                          <p:spTgt spid="35847">
                                            <p:txEl>
                                              <p:pRg st="3" end="3"/>
                                            </p:txEl>
                                          </p:spTgt>
                                        </p:tgtEl>
                                        <p:attrNameLst>
                                          <p:attrName>ppt_x</p:attrName>
                                        </p:attrNameLst>
                                      </p:cBhvr>
                                      <p:tavLst>
                                        <p:tav tm="0">
                                          <p:val>
                                            <p:strVal val="#ppt_x"/>
                                          </p:val>
                                        </p:tav>
                                        <p:tav tm="100000">
                                          <p:val>
                                            <p:strVal val="#ppt_x"/>
                                          </p:val>
                                        </p:tav>
                                      </p:tavLst>
                                    </p:anim>
                                    <p:anim calcmode="lin" valueType="num">
                                      <p:cBhvr>
                                        <p:cTn id="32" dur="1800" decel="100000" fill="hold"/>
                                        <p:tgtEl>
                                          <p:spTgt spid="35847">
                                            <p:txEl>
                                              <p:pRg st="3" end="3"/>
                                            </p:txEl>
                                          </p:spTgt>
                                        </p:tgtEl>
                                        <p:attrNameLst>
                                          <p:attrName>ppt_y</p:attrName>
                                        </p:attrNameLst>
                                      </p:cBhvr>
                                      <p:tavLst>
                                        <p:tav tm="0">
                                          <p:val>
                                            <p:strVal val="#ppt_y+1"/>
                                          </p:val>
                                        </p:tav>
                                        <p:tav tm="100000">
                                          <p:val>
                                            <p:strVal val="#ppt_y-.03"/>
                                          </p:val>
                                        </p:tav>
                                      </p:tavLst>
                                    </p:anim>
                                    <p:anim calcmode="lin" valueType="num">
                                      <p:cBhvr>
                                        <p:cTn id="33" dur="200" accel="100000" fill="hold">
                                          <p:stCondLst>
                                            <p:cond delay="1800"/>
                                          </p:stCondLst>
                                        </p:cTn>
                                        <p:tgtEl>
                                          <p:spTgt spid="35847">
                                            <p:txEl>
                                              <p:pRg st="3" end="3"/>
                                            </p:txEl>
                                          </p:spTgt>
                                        </p:tgtEl>
                                        <p:attrNameLst>
                                          <p:attrName>ppt_y</p:attrName>
                                        </p:attrNameLst>
                                      </p:cBhvr>
                                      <p:tavLst>
                                        <p:tav tm="0">
                                          <p:val>
                                            <p:strVal val="#ppt_y-.03"/>
                                          </p:val>
                                        </p:tav>
                                        <p:tav tm="100000">
                                          <p:val>
                                            <p:strVal val="#ppt_y"/>
                                          </p:val>
                                        </p:tav>
                                      </p:tavLst>
                                    </p:anim>
                                  </p:childTnLst>
                                </p:cTn>
                              </p:par>
                              <p:par>
                                <p:cTn id="34" presetID="37" presetClass="entr" presetSubtype="0" fill="hold" nodeType="withEffect">
                                  <p:stCondLst>
                                    <p:cond delay="0"/>
                                  </p:stCondLst>
                                  <p:childTnLst>
                                    <p:set>
                                      <p:cBhvr>
                                        <p:cTn id="35" dur="1" fill="hold">
                                          <p:stCondLst>
                                            <p:cond delay="0"/>
                                          </p:stCondLst>
                                        </p:cTn>
                                        <p:tgtEl>
                                          <p:spTgt spid="35847">
                                            <p:txEl>
                                              <p:pRg st="4" end="4"/>
                                            </p:txEl>
                                          </p:spTgt>
                                        </p:tgtEl>
                                        <p:attrNameLst>
                                          <p:attrName>style.visibility</p:attrName>
                                        </p:attrNameLst>
                                      </p:cBhvr>
                                      <p:to>
                                        <p:strVal val="visible"/>
                                      </p:to>
                                    </p:set>
                                    <p:animEffect transition="in" filter="fade">
                                      <p:cBhvr>
                                        <p:cTn id="36" dur="2000"/>
                                        <p:tgtEl>
                                          <p:spTgt spid="35847">
                                            <p:txEl>
                                              <p:pRg st="4" end="4"/>
                                            </p:txEl>
                                          </p:spTgt>
                                        </p:tgtEl>
                                      </p:cBhvr>
                                    </p:animEffect>
                                    <p:anim calcmode="lin" valueType="num">
                                      <p:cBhvr>
                                        <p:cTn id="37" dur="2000" fill="hold"/>
                                        <p:tgtEl>
                                          <p:spTgt spid="35847">
                                            <p:txEl>
                                              <p:pRg st="4" end="4"/>
                                            </p:txEl>
                                          </p:spTgt>
                                        </p:tgtEl>
                                        <p:attrNameLst>
                                          <p:attrName>ppt_x</p:attrName>
                                        </p:attrNameLst>
                                      </p:cBhvr>
                                      <p:tavLst>
                                        <p:tav tm="0">
                                          <p:val>
                                            <p:strVal val="#ppt_x"/>
                                          </p:val>
                                        </p:tav>
                                        <p:tav tm="100000">
                                          <p:val>
                                            <p:strVal val="#ppt_x"/>
                                          </p:val>
                                        </p:tav>
                                      </p:tavLst>
                                    </p:anim>
                                    <p:anim calcmode="lin" valueType="num">
                                      <p:cBhvr>
                                        <p:cTn id="38" dur="1800" decel="100000" fill="hold"/>
                                        <p:tgtEl>
                                          <p:spTgt spid="35847">
                                            <p:txEl>
                                              <p:pRg st="4" end="4"/>
                                            </p:txEl>
                                          </p:spTgt>
                                        </p:tgtEl>
                                        <p:attrNameLst>
                                          <p:attrName>ppt_y</p:attrName>
                                        </p:attrNameLst>
                                      </p:cBhvr>
                                      <p:tavLst>
                                        <p:tav tm="0">
                                          <p:val>
                                            <p:strVal val="#ppt_y+1"/>
                                          </p:val>
                                        </p:tav>
                                        <p:tav tm="100000">
                                          <p:val>
                                            <p:strVal val="#ppt_y-.03"/>
                                          </p:val>
                                        </p:tav>
                                      </p:tavLst>
                                    </p:anim>
                                    <p:anim calcmode="lin" valueType="num">
                                      <p:cBhvr>
                                        <p:cTn id="39" dur="200" accel="100000" fill="hold">
                                          <p:stCondLst>
                                            <p:cond delay="1800"/>
                                          </p:stCondLst>
                                        </p:cTn>
                                        <p:tgtEl>
                                          <p:spTgt spid="35847">
                                            <p:txEl>
                                              <p:pRg st="4" end="4"/>
                                            </p:txEl>
                                          </p:spTgt>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35847">
                                            <p:txEl>
                                              <p:pRg st="5" end="5"/>
                                            </p:txEl>
                                          </p:spTgt>
                                        </p:tgtEl>
                                        <p:attrNameLst>
                                          <p:attrName>style.visibility</p:attrName>
                                        </p:attrNameLst>
                                      </p:cBhvr>
                                      <p:to>
                                        <p:strVal val="visible"/>
                                      </p:to>
                                    </p:set>
                                    <p:animEffect transition="in" filter="fade">
                                      <p:cBhvr>
                                        <p:cTn id="42" dur="2000"/>
                                        <p:tgtEl>
                                          <p:spTgt spid="35847">
                                            <p:txEl>
                                              <p:pRg st="5" end="5"/>
                                            </p:txEl>
                                          </p:spTgt>
                                        </p:tgtEl>
                                      </p:cBhvr>
                                    </p:animEffect>
                                    <p:anim calcmode="lin" valueType="num">
                                      <p:cBhvr>
                                        <p:cTn id="43" dur="2000" fill="hold"/>
                                        <p:tgtEl>
                                          <p:spTgt spid="35847">
                                            <p:txEl>
                                              <p:pRg st="5" end="5"/>
                                            </p:txEl>
                                          </p:spTgt>
                                        </p:tgtEl>
                                        <p:attrNameLst>
                                          <p:attrName>ppt_x</p:attrName>
                                        </p:attrNameLst>
                                      </p:cBhvr>
                                      <p:tavLst>
                                        <p:tav tm="0">
                                          <p:val>
                                            <p:strVal val="#ppt_x"/>
                                          </p:val>
                                        </p:tav>
                                        <p:tav tm="100000">
                                          <p:val>
                                            <p:strVal val="#ppt_x"/>
                                          </p:val>
                                        </p:tav>
                                      </p:tavLst>
                                    </p:anim>
                                    <p:anim calcmode="lin" valueType="num">
                                      <p:cBhvr>
                                        <p:cTn id="44" dur="1800" decel="100000" fill="hold"/>
                                        <p:tgtEl>
                                          <p:spTgt spid="35847">
                                            <p:txEl>
                                              <p:pRg st="5" end="5"/>
                                            </p:txEl>
                                          </p:spTgt>
                                        </p:tgtEl>
                                        <p:attrNameLst>
                                          <p:attrName>ppt_y</p:attrName>
                                        </p:attrNameLst>
                                      </p:cBhvr>
                                      <p:tavLst>
                                        <p:tav tm="0">
                                          <p:val>
                                            <p:strVal val="#ppt_y+1"/>
                                          </p:val>
                                        </p:tav>
                                        <p:tav tm="100000">
                                          <p:val>
                                            <p:strVal val="#ppt_y-.03"/>
                                          </p:val>
                                        </p:tav>
                                      </p:tavLst>
                                    </p:anim>
                                    <p:anim calcmode="lin" valueType="num">
                                      <p:cBhvr>
                                        <p:cTn id="45" dur="200" accel="100000" fill="hold">
                                          <p:stCondLst>
                                            <p:cond delay="1800"/>
                                          </p:stCondLst>
                                        </p:cTn>
                                        <p:tgtEl>
                                          <p:spTgt spid="35847">
                                            <p:txEl>
                                              <p:pRg st="5" end="5"/>
                                            </p:txEl>
                                          </p:spTgt>
                                        </p:tgtEl>
                                        <p:attrNameLst>
                                          <p:attrName>ppt_y</p:attrName>
                                        </p:attrNameLst>
                                      </p:cBhvr>
                                      <p:tavLst>
                                        <p:tav tm="0">
                                          <p:val>
                                            <p:strVal val="#ppt_y-.03"/>
                                          </p:val>
                                        </p:tav>
                                        <p:tav tm="100000">
                                          <p:val>
                                            <p:strVal val="#ppt_y"/>
                                          </p:val>
                                        </p:tav>
                                      </p:tavLst>
                                    </p:anim>
                                  </p:childTnLst>
                                </p:cTn>
                              </p:par>
                              <p:par>
                                <p:cTn id="46" presetID="37" presetClass="entr" presetSubtype="0" fill="hold" nodeType="withEffect">
                                  <p:stCondLst>
                                    <p:cond delay="0"/>
                                  </p:stCondLst>
                                  <p:childTnLst>
                                    <p:set>
                                      <p:cBhvr>
                                        <p:cTn id="47" dur="1" fill="hold">
                                          <p:stCondLst>
                                            <p:cond delay="0"/>
                                          </p:stCondLst>
                                        </p:cTn>
                                        <p:tgtEl>
                                          <p:spTgt spid="35847">
                                            <p:txEl>
                                              <p:pRg st="6" end="6"/>
                                            </p:txEl>
                                          </p:spTgt>
                                        </p:tgtEl>
                                        <p:attrNameLst>
                                          <p:attrName>style.visibility</p:attrName>
                                        </p:attrNameLst>
                                      </p:cBhvr>
                                      <p:to>
                                        <p:strVal val="visible"/>
                                      </p:to>
                                    </p:set>
                                    <p:animEffect transition="in" filter="fade">
                                      <p:cBhvr>
                                        <p:cTn id="48" dur="2000"/>
                                        <p:tgtEl>
                                          <p:spTgt spid="35847">
                                            <p:txEl>
                                              <p:pRg st="6" end="6"/>
                                            </p:txEl>
                                          </p:spTgt>
                                        </p:tgtEl>
                                      </p:cBhvr>
                                    </p:animEffect>
                                    <p:anim calcmode="lin" valueType="num">
                                      <p:cBhvr>
                                        <p:cTn id="49" dur="2000" fill="hold"/>
                                        <p:tgtEl>
                                          <p:spTgt spid="35847">
                                            <p:txEl>
                                              <p:pRg st="6" end="6"/>
                                            </p:txEl>
                                          </p:spTgt>
                                        </p:tgtEl>
                                        <p:attrNameLst>
                                          <p:attrName>ppt_x</p:attrName>
                                        </p:attrNameLst>
                                      </p:cBhvr>
                                      <p:tavLst>
                                        <p:tav tm="0">
                                          <p:val>
                                            <p:strVal val="#ppt_x"/>
                                          </p:val>
                                        </p:tav>
                                        <p:tav tm="100000">
                                          <p:val>
                                            <p:strVal val="#ppt_x"/>
                                          </p:val>
                                        </p:tav>
                                      </p:tavLst>
                                    </p:anim>
                                    <p:anim calcmode="lin" valueType="num">
                                      <p:cBhvr>
                                        <p:cTn id="50" dur="1800" decel="100000" fill="hold"/>
                                        <p:tgtEl>
                                          <p:spTgt spid="35847">
                                            <p:txEl>
                                              <p:pRg st="6" end="6"/>
                                            </p:txEl>
                                          </p:spTgt>
                                        </p:tgtEl>
                                        <p:attrNameLst>
                                          <p:attrName>ppt_y</p:attrName>
                                        </p:attrNameLst>
                                      </p:cBhvr>
                                      <p:tavLst>
                                        <p:tav tm="0">
                                          <p:val>
                                            <p:strVal val="#ppt_y+1"/>
                                          </p:val>
                                        </p:tav>
                                        <p:tav tm="100000">
                                          <p:val>
                                            <p:strVal val="#ppt_y-.03"/>
                                          </p:val>
                                        </p:tav>
                                      </p:tavLst>
                                    </p:anim>
                                    <p:anim calcmode="lin" valueType="num">
                                      <p:cBhvr>
                                        <p:cTn id="51" dur="200" accel="100000" fill="hold">
                                          <p:stCondLst>
                                            <p:cond delay="1800"/>
                                          </p:stCondLst>
                                        </p:cTn>
                                        <p:tgtEl>
                                          <p:spTgt spid="35847">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9" presetClass="entr" presetSubtype="0" decel="100000" fill="hold" nodeType="clickEffect">
                                  <p:stCondLst>
                                    <p:cond delay="0"/>
                                  </p:stCondLst>
                                  <p:childTnLst>
                                    <p:set>
                                      <p:cBhvr>
                                        <p:cTn id="55" dur="1" fill="hold">
                                          <p:stCondLst>
                                            <p:cond delay="0"/>
                                          </p:stCondLst>
                                        </p:cTn>
                                        <p:tgtEl>
                                          <p:spTgt spid="35847">
                                            <p:txEl>
                                              <p:pRg st="8" end="8"/>
                                            </p:txEl>
                                          </p:spTgt>
                                        </p:tgtEl>
                                        <p:attrNameLst>
                                          <p:attrName>style.visibility</p:attrName>
                                        </p:attrNameLst>
                                      </p:cBhvr>
                                      <p:to>
                                        <p:strVal val="visible"/>
                                      </p:to>
                                    </p:set>
                                    <p:anim calcmode="lin" valueType="num">
                                      <p:cBhvr>
                                        <p:cTn id="56" dur="2000" fill="hold"/>
                                        <p:tgtEl>
                                          <p:spTgt spid="35847">
                                            <p:txEl>
                                              <p:pRg st="8" end="8"/>
                                            </p:txEl>
                                          </p:spTgt>
                                        </p:tgtEl>
                                        <p:attrNameLst>
                                          <p:attrName>ppt_w</p:attrName>
                                        </p:attrNameLst>
                                      </p:cBhvr>
                                      <p:tavLst>
                                        <p:tav tm="0">
                                          <p:val>
                                            <p:fltVal val="0"/>
                                          </p:val>
                                        </p:tav>
                                        <p:tav tm="100000">
                                          <p:val>
                                            <p:strVal val="#ppt_w"/>
                                          </p:val>
                                        </p:tav>
                                      </p:tavLst>
                                    </p:anim>
                                    <p:anim calcmode="lin" valueType="num">
                                      <p:cBhvr>
                                        <p:cTn id="57" dur="2000" fill="hold"/>
                                        <p:tgtEl>
                                          <p:spTgt spid="35847">
                                            <p:txEl>
                                              <p:pRg st="8" end="8"/>
                                            </p:txEl>
                                          </p:spTgt>
                                        </p:tgtEl>
                                        <p:attrNameLst>
                                          <p:attrName>ppt_h</p:attrName>
                                        </p:attrNameLst>
                                      </p:cBhvr>
                                      <p:tavLst>
                                        <p:tav tm="0">
                                          <p:val>
                                            <p:fltVal val="0"/>
                                          </p:val>
                                        </p:tav>
                                        <p:tav tm="100000">
                                          <p:val>
                                            <p:strVal val="#ppt_h"/>
                                          </p:val>
                                        </p:tav>
                                      </p:tavLst>
                                    </p:anim>
                                    <p:anim calcmode="lin" valueType="num">
                                      <p:cBhvr>
                                        <p:cTn id="58" dur="2000" fill="hold"/>
                                        <p:tgtEl>
                                          <p:spTgt spid="35847">
                                            <p:txEl>
                                              <p:pRg st="8" end="8"/>
                                            </p:txEl>
                                          </p:spTgt>
                                        </p:tgtEl>
                                        <p:attrNameLst>
                                          <p:attrName>style.rotation</p:attrName>
                                        </p:attrNameLst>
                                      </p:cBhvr>
                                      <p:tavLst>
                                        <p:tav tm="0">
                                          <p:val>
                                            <p:fltVal val="360"/>
                                          </p:val>
                                        </p:tav>
                                        <p:tav tm="100000">
                                          <p:val>
                                            <p:fltVal val="0"/>
                                          </p:val>
                                        </p:tav>
                                      </p:tavLst>
                                    </p:anim>
                                    <p:animEffect transition="in" filter="fade">
                                      <p:cBhvr>
                                        <p:cTn id="59" dur="2000"/>
                                        <p:tgtEl>
                                          <p:spTgt spid="35847">
                                            <p:txEl>
                                              <p:pRg st="8" end="8"/>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9" presetClass="entr" presetSubtype="0" fill="hold" nodeType="clickEffect">
                                  <p:stCondLst>
                                    <p:cond delay="0"/>
                                  </p:stCondLst>
                                  <p:childTnLst>
                                    <p:set>
                                      <p:cBhvr>
                                        <p:cTn id="63" dur="1" fill="hold">
                                          <p:stCondLst>
                                            <p:cond delay="0"/>
                                          </p:stCondLst>
                                        </p:cTn>
                                        <p:tgtEl>
                                          <p:spTgt spid="35847">
                                            <p:txEl>
                                              <p:pRg st="9" end="9"/>
                                            </p:txEl>
                                          </p:spTgt>
                                        </p:tgtEl>
                                        <p:attrNameLst>
                                          <p:attrName>style.visibility</p:attrName>
                                        </p:attrNameLst>
                                      </p:cBhvr>
                                      <p:to>
                                        <p:strVal val="visible"/>
                                      </p:to>
                                    </p:set>
                                    <p:anim calcmode="lin" valueType="num">
                                      <p:cBhvr>
                                        <p:cTn id="64" dur="2000" fill="hold"/>
                                        <p:tgtEl>
                                          <p:spTgt spid="35847">
                                            <p:txEl>
                                              <p:pRg st="9" end="9"/>
                                            </p:txEl>
                                          </p:spTgt>
                                        </p:tgtEl>
                                        <p:attrNameLst>
                                          <p:attrName>ppt_x</p:attrName>
                                        </p:attrNameLst>
                                      </p:cBhvr>
                                      <p:tavLst>
                                        <p:tav tm="0">
                                          <p:val>
                                            <p:strVal val="#ppt_x-.2"/>
                                          </p:val>
                                        </p:tav>
                                        <p:tav tm="100000">
                                          <p:val>
                                            <p:strVal val="#ppt_x"/>
                                          </p:val>
                                        </p:tav>
                                      </p:tavLst>
                                    </p:anim>
                                    <p:anim calcmode="lin" valueType="num">
                                      <p:cBhvr>
                                        <p:cTn id="65" dur="2000" fill="hold"/>
                                        <p:tgtEl>
                                          <p:spTgt spid="35847">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6" dur="2000"/>
                                        <p:tgtEl>
                                          <p:spTgt spid="35847">
                                            <p:txEl>
                                              <p:pRg st="9" end="9"/>
                                            </p:txEl>
                                          </p:spTgt>
                                        </p:tgtEl>
                                      </p:cBhvr>
                                    </p:animEffect>
                                  </p:childTnLst>
                                </p:cTn>
                              </p:par>
                              <p:par>
                                <p:cTn id="67" presetID="29" presetClass="entr" presetSubtype="0" fill="hold" nodeType="withEffect">
                                  <p:stCondLst>
                                    <p:cond delay="0"/>
                                  </p:stCondLst>
                                  <p:childTnLst>
                                    <p:set>
                                      <p:cBhvr>
                                        <p:cTn id="68" dur="1" fill="hold">
                                          <p:stCondLst>
                                            <p:cond delay="0"/>
                                          </p:stCondLst>
                                        </p:cTn>
                                        <p:tgtEl>
                                          <p:spTgt spid="35847">
                                            <p:txEl>
                                              <p:pRg st="10" end="10"/>
                                            </p:txEl>
                                          </p:spTgt>
                                        </p:tgtEl>
                                        <p:attrNameLst>
                                          <p:attrName>style.visibility</p:attrName>
                                        </p:attrNameLst>
                                      </p:cBhvr>
                                      <p:to>
                                        <p:strVal val="visible"/>
                                      </p:to>
                                    </p:set>
                                    <p:anim calcmode="lin" valueType="num">
                                      <p:cBhvr>
                                        <p:cTn id="69" dur="2000" fill="hold"/>
                                        <p:tgtEl>
                                          <p:spTgt spid="35847">
                                            <p:txEl>
                                              <p:pRg st="10" end="10"/>
                                            </p:txEl>
                                          </p:spTgt>
                                        </p:tgtEl>
                                        <p:attrNameLst>
                                          <p:attrName>ppt_x</p:attrName>
                                        </p:attrNameLst>
                                      </p:cBhvr>
                                      <p:tavLst>
                                        <p:tav tm="0">
                                          <p:val>
                                            <p:strVal val="#ppt_x-.2"/>
                                          </p:val>
                                        </p:tav>
                                        <p:tav tm="100000">
                                          <p:val>
                                            <p:strVal val="#ppt_x"/>
                                          </p:val>
                                        </p:tav>
                                      </p:tavLst>
                                    </p:anim>
                                    <p:anim calcmode="lin" valueType="num">
                                      <p:cBhvr>
                                        <p:cTn id="70" dur="2000" fill="hold"/>
                                        <p:tgtEl>
                                          <p:spTgt spid="35847">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71" dur="2000"/>
                                        <p:tgtEl>
                                          <p:spTgt spid="35847">
                                            <p:txEl>
                                              <p:pRg st="10" end="10"/>
                                            </p:txEl>
                                          </p:spTgt>
                                        </p:tgtEl>
                                      </p:cBhvr>
                                    </p:animEffect>
                                  </p:childTnLst>
                                </p:cTn>
                              </p:par>
                              <p:par>
                                <p:cTn id="72" presetID="29" presetClass="entr" presetSubtype="0" fill="hold" nodeType="withEffect">
                                  <p:stCondLst>
                                    <p:cond delay="0"/>
                                  </p:stCondLst>
                                  <p:childTnLst>
                                    <p:set>
                                      <p:cBhvr>
                                        <p:cTn id="73" dur="1" fill="hold">
                                          <p:stCondLst>
                                            <p:cond delay="0"/>
                                          </p:stCondLst>
                                        </p:cTn>
                                        <p:tgtEl>
                                          <p:spTgt spid="35847">
                                            <p:txEl>
                                              <p:pRg st="11" end="11"/>
                                            </p:txEl>
                                          </p:spTgt>
                                        </p:tgtEl>
                                        <p:attrNameLst>
                                          <p:attrName>style.visibility</p:attrName>
                                        </p:attrNameLst>
                                      </p:cBhvr>
                                      <p:to>
                                        <p:strVal val="visible"/>
                                      </p:to>
                                    </p:set>
                                    <p:anim calcmode="lin" valueType="num">
                                      <p:cBhvr>
                                        <p:cTn id="74" dur="2000" fill="hold"/>
                                        <p:tgtEl>
                                          <p:spTgt spid="35847">
                                            <p:txEl>
                                              <p:pRg st="11" end="11"/>
                                            </p:txEl>
                                          </p:spTgt>
                                        </p:tgtEl>
                                        <p:attrNameLst>
                                          <p:attrName>ppt_x</p:attrName>
                                        </p:attrNameLst>
                                      </p:cBhvr>
                                      <p:tavLst>
                                        <p:tav tm="0">
                                          <p:val>
                                            <p:strVal val="#ppt_x-.2"/>
                                          </p:val>
                                        </p:tav>
                                        <p:tav tm="100000">
                                          <p:val>
                                            <p:strVal val="#ppt_x"/>
                                          </p:val>
                                        </p:tav>
                                      </p:tavLst>
                                    </p:anim>
                                    <p:anim calcmode="lin" valueType="num">
                                      <p:cBhvr>
                                        <p:cTn id="75" dur="2000" fill="hold"/>
                                        <p:tgtEl>
                                          <p:spTgt spid="35847">
                                            <p:txEl>
                                              <p:pRg st="11" end="11"/>
                                            </p:txEl>
                                          </p:spTgt>
                                        </p:tgtEl>
                                        <p:attrNameLst>
                                          <p:attrName>ppt_y</p:attrName>
                                        </p:attrNameLst>
                                      </p:cBhvr>
                                      <p:tavLst>
                                        <p:tav tm="0">
                                          <p:val>
                                            <p:strVal val="#ppt_y"/>
                                          </p:val>
                                        </p:tav>
                                        <p:tav tm="100000">
                                          <p:val>
                                            <p:strVal val="#ppt_y"/>
                                          </p:val>
                                        </p:tav>
                                      </p:tavLst>
                                    </p:anim>
                                    <p:animEffect transition="in" filter="wipe(right)" prLst="gradientSize: 0.1">
                                      <p:cBhvr>
                                        <p:cTn id="76" dur="2000"/>
                                        <p:tgtEl>
                                          <p:spTgt spid="35847">
                                            <p:txEl>
                                              <p:pRg st="11" end="11"/>
                                            </p:txEl>
                                          </p:spTgt>
                                        </p:tgtEl>
                                      </p:cBhvr>
                                    </p:animEffect>
                                  </p:childTnLst>
                                </p:cTn>
                              </p:par>
                              <p:par>
                                <p:cTn id="77" presetID="29" presetClass="entr" presetSubtype="0" fill="hold" nodeType="withEffect">
                                  <p:stCondLst>
                                    <p:cond delay="0"/>
                                  </p:stCondLst>
                                  <p:childTnLst>
                                    <p:set>
                                      <p:cBhvr>
                                        <p:cTn id="78" dur="1" fill="hold">
                                          <p:stCondLst>
                                            <p:cond delay="0"/>
                                          </p:stCondLst>
                                        </p:cTn>
                                        <p:tgtEl>
                                          <p:spTgt spid="35847">
                                            <p:txEl>
                                              <p:pRg st="12" end="12"/>
                                            </p:txEl>
                                          </p:spTgt>
                                        </p:tgtEl>
                                        <p:attrNameLst>
                                          <p:attrName>style.visibility</p:attrName>
                                        </p:attrNameLst>
                                      </p:cBhvr>
                                      <p:to>
                                        <p:strVal val="visible"/>
                                      </p:to>
                                    </p:set>
                                    <p:anim calcmode="lin" valueType="num">
                                      <p:cBhvr>
                                        <p:cTn id="79" dur="2000" fill="hold"/>
                                        <p:tgtEl>
                                          <p:spTgt spid="35847">
                                            <p:txEl>
                                              <p:pRg st="12" end="12"/>
                                            </p:txEl>
                                          </p:spTgt>
                                        </p:tgtEl>
                                        <p:attrNameLst>
                                          <p:attrName>ppt_x</p:attrName>
                                        </p:attrNameLst>
                                      </p:cBhvr>
                                      <p:tavLst>
                                        <p:tav tm="0">
                                          <p:val>
                                            <p:strVal val="#ppt_x-.2"/>
                                          </p:val>
                                        </p:tav>
                                        <p:tav tm="100000">
                                          <p:val>
                                            <p:strVal val="#ppt_x"/>
                                          </p:val>
                                        </p:tav>
                                      </p:tavLst>
                                    </p:anim>
                                    <p:anim calcmode="lin" valueType="num">
                                      <p:cBhvr>
                                        <p:cTn id="80" dur="2000" fill="hold"/>
                                        <p:tgtEl>
                                          <p:spTgt spid="35847">
                                            <p:txEl>
                                              <p:pRg st="12" end="12"/>
                                            </p:txEl>
                                          </p:spTgt>
                                        </p:tgtEl>
                                        <p:attrNameLst>
                                          <p:attrName>ppt_y</p:attrName>
                                        </p:attrNameLst>
                                      </p:cBhvr>
                                      <p:tavLst>
                                        <p:tav tm="0">
                                          <p:val>
                                            <p:strVal val="#ppt_y"/>
                                          </p:val>
                                        </p:tav>
                                        <p:tav tm="100000">
                                          <p:val>
                                            <p:strVal val="#ppt_y"/>
                                          </p:val>
                                        </p:tav>
                                      </p:tavLst>
                                    </p:anim>
                                    <p:animEffect transition="in" filter="wipe(right)" prLst="gradientSize: 0.1">
                                      <p:cBhvr>
                                        <p:cTn id="81" dur="2000"/>
                                        <p:tgtEl>
                                          <p:spTgt spid="35847">
                                            <p:txEl>
                                              <p:pRg st="12" end="12"/>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7" presetClass="entr" presetSubtype="0" fill="hold" nodeType="clickEffect">
                                  <p:stCondLst>
                                    <p:cond delay="0"/>
                                  </p:stCondLst>
                                  <p:childTnLst>
                                    <p:set>
                                      <p:cBhvr>
                                        <p:cTn id="85" dur="1" fill="hold">
                                          <p:stCondLst>
                                            <p:cond delay="0"/>
                                          </p:stCondLst>
                                        </p:cTn>
                                        <p:tgtEl>
                                          <p:spTgt spid="35847">
                                            <p:txEl>
                                              <p:pRg st="13" end="13"/>
                                            </p:txEl>
                                          </p:spTgt>
                                        </p:tgtEl>
                                        <p:attrNameLst>
                                          <p:attrName>style.visibility</p:attrName>
                                        </p:attrNameLst>
                                      </p:cBhvr>
                                      <p:to>
                                        <p:strVal val="visible"/>
                                      </p:to>
                                    </p:set>
                                    <p:animEffect transition="in" filter="fade">
                                      <p:cBhvr>
                                        <p:cTn id="86" dur="1000"/>
                                        <p:tgtEl>
                                          <p:spTgt spid="35847">
                                            <p:txEl>
                                              <p:pRg st="13" end="13"/>
                                            </p:txEl>
                                          </p:spTgt>
                                        </p:tgtEl>
                                      </p:cBhvr>
                                    </p:animEffect>
                                    <p:anim calcmode="lin" valueType="num">
                                      <p:cBhvr>
                                        <p:cTn id="87" dur="1000" fill="hold"/>
                                        <p:tgtEl>
                                          <p:spTgt spid="35847">
                                            <p:txEl>
                                              <p:pRg st="13" end="13"/>
                                            </p:txEl>
                                          </p:spTgt>
                                        </p:tgtEl>
                                        <p:attrNameLst>
                                          <p:attrName>ppt_x</p:attrName>
                                        </p:attrNameLst>
                                      </p:cBhvr>
                                      <p:tavLst>
                                        <p:tav tm="0">
                                          <p:val>
                                            <p:strVal val="#ppt_x"/>
                                          </p:val>
                                        </p:tav>
                                        <p:tav tm="100000">
                                          <p:val>
                                            <p:strVal val="#ppt_x"/>
                                          </p:val>
                                        </p:tav>
                                      </p:tavLst>
                                    </p:anim>
                                    <p:anim calcmode="lin" valueType="num">
                                      <p:cBhvr>
                                        <p:cTn id="88" dur="900" decel="100000" fill="hold"/>
                                        <p:tgtEl>
                                          <p:spTgt spid="35847">
                                            <p:txEl>
                                              <p:pRg st="13" end="13"/>
                                            </p:txEl>
                                          </p:spTgt>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35847">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2114" name="Rectangle 2"/>
          <p:cNvSpPr>
            <a:spLocks noGrp="1" noChangeArrowheads="1"/>
          </p:cNvSpPr>
          <p:nvPr>
            <p:ph type="title" idx="4294967295"/>
          </p:nvPr>
        </p:nvSpPr>
        <p:spPr>
          <a:xfrm>
            <a:off x="1703389" y="0"/>
            <a:ext cx="7696200" cy="1143000"/>
          </a:xfrm>
        </p:spPr>
        <p:txBody>
          <a:bodyPr vert="horz" lIns="45720" tIns="0" rIns="45720" bIns="0" rtlCol="0" anchor="b">
            <a:normAutofit/>
          </a:bodyPr>
          <a:lstStyle/>
          <a:p>
            <a:pPr algn="ctr">
              <a:defRPr/>
            </a:pPr>
            <a:r>
              <a:rPr lang="fa-IR"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حرکت </a:t>
            </a:r>
            <a:r>
              <a:rPr lang="fa-IR"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شناسی جلسه اول</a:t>
            </a:r>
            <a:endParaRPr lang="en-US"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15363" name="Rectangle 3"/>
          <p:cNvSpPr>
            <a:spLocks noGrp="1" noChangeArrowheads="1"/>
          </p:cNvSpPr>
          <p:nvPr>
            <p:ph idx="4294967295"/>
          </p:nvPr>
        </p:nvSpPr>
        <p:spPr>
          <a:xfrm>
            <a:off x="2279650" y="1557338"/>
            <a:ext cx="7696200"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73050" indent="-273050" algn="ctr">
              <a:buNone/>
            </a:pPr>
            <a:r>
              <a:rPr lang="en-US" altLang="en-US" sz="8900">
                <a:solidFill>
                  <a:srgbClr val="FF6600"/>
                </a:solidFill>
              </a:rPr>
              <a:t>kinesiology</a:t>
            </a:r>
          </a:p>
        </p:txBody>
      </p:sp>
      <p:pic>
        <p:nvPicPr>
          <p:cNvPr id="15364" name="Picture 7" descr="animated_muscles_in_Gai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3284538"/>
            <a:ext cx="8785225"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56347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02114"/>
                                        </p:tgtEl>
                                        <p:attrNameLst>
                                          <p:attrName>style.visibility</p:attrName>
                                        </p:attrNameLst>
                                      </p:cBhvr>
                                      <p:to>
                                        <p:strVal val="visible"/>
                                      </p:to>
                                    </p:set>
                                    <p:anim by="(-#ppt_w*2)" calcmode="lin" valueType="num">
                                      <p:cBhvr rctx="PPT">
                                        <p:cTn id="7" dur="500" autoRev="1" fill="hold">
                                          <p:stCondLst>
                                            <p:cond delay="0"/>
                                          </p:stCondLst>
                                        </p:cTn>
                                        <p:tgtEl>
                                          <p:spTgt spid="602114"/>
                                        </p:tgtEl>
                                        <p:attrNameLst>
                                          <p:attrName>ppt_w</p:attrName>
                                        </p:attrNameLst>
                                      </p:cBhvr>
                                    </p:anim>
                                    <p:anim by="(#ppt_w*0.50)" calcmode="lin" valueType="num">
                                      <p:cBhvr>
                                        <p:cTn id="8" dur="500" decel="50000" autoRev="1" fill="hold">
                                          <p:stCondLst>
                                            <p:cond delay="0"/>
                                          </p:stCondLst>
                                        </p:cTn>
                                        <p:tgtEl>
                                          <p:spTgt spid="602114"/>
                                        </p:tgtEl>
                                        <p:attrNameLst>
                                          <p:attrName>ppt_x</p:attrName>
                                        </p:attrNameLst>
                                      </p:cBhvr>
                                    </p:anim>
                                    <p:anim from="(-#ppt_h/2)" to="(#ppt_y)" calcmode="lin" valueType="num">
                                      <p:cBhvr>
                                        <p:cTn id="9" dur="1000" fill="hold">
                                          <p:stCondLst>
                                            <p:cond delay="0"/>
                                          </p:stCondLst>
                                        </p:cTn>
                                        <p:tgtEl>
                                          <p:spTgt spid="602114"/>
                                        </p:tgtEl>
                                        <p:attrNameLst>
                                          <p:attrName>ppt_y</p:attrName>
                                        </p:attrNameLst>
                                      </p:cBhvr>
                                    </p:anim>
                                    <p:animRot by="21600000">
                                      <p:cBhvr>
                                        <p:cTn id="10" dur="1000" fill="hold">
                                          <p:stCondLst>
                                            <p:cond delay="0"/>
                                          </p:stCondLst>
                                        </p:cTn>
                                        <p:tgtEl>
                                          <p:spTgt spid="6021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2E0B543-9356-4D96-9BFB-B1D8A054CDF9}" type="slidenum">
              <a:rPr lang="en-US" sz="1500">
                <a:latin typeface="Arial" panose="020B0604020202020204" pitchFamily="34" charset="0"/>
                <a:cs typeface="Arial" panose="020B0604020202020204" pitchFamily="34" charset="0"/>
              </a:rPr>
              <a:pPr eaLnBrk="1" hangingPunct="1">
                <a:defRPr/>
              </a:pPr>
              <a:t>20</a:t>
            </a:fld>
            <a:endParaRPr lang="en-US" sz="1500">
              <a:latin typeface="Arial" panose="020B0604020202020204" pitchFamily="34" charset="0"/>
              <a:cs typeface="Arial" panose="020B0604020202020204" pitchFamily="34" charset="0"/>
            </a:endParaRPr>
          </a:p>
        </p:txBody>
      </p:sp>
      <p:pic>
        <p:nvPicPr>
          <p:cNvPr id="26627"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14722" y="304729"/>
            <a:ext cx="1645856" cy="3199659"/>
          </a:xfrm>
          <a:ln>
            <a:solidFill>
              <a:srgbClr val="FF0000"/>
            </a:solidFill>
          </a:ln>
        </p:spPr>
      </p:pic>
      <p:sp>
        <p:nvSpPr>
          <p:cNvPr id="38918" name="Rectangle 6"/>
          <p:cNvSpPr>
            <a:spLocks noGrp="1" noChangeArrowheads="1"/>
          </p:cNvSpPr>
          <p:nvPr>
            <p:ph type="body" sz="half" idx="2"/>
          </p:nvPr>
        </p:nvSpPr>
        <p:spPr>
          <a:xfrm>
            <a:off x="3741489" y="622156"/>
            <a:ext cx="6735791" cy="5929527"/>
          </a:xfrm>
        </p:spPr>
        <p:txBody>
          <a:bodyPr/>
          <a:lstStyle/>
          <a:p>
            <a:pPr algn="r" rtl="1" eaLnBrk="1" hangingPunct="1">
              <a:lnSpc>
                <a:spcPct val="80000"/>
              </a:lnSpc>
              <a:defRPr/>
            </a:pPr>
            <a:r>
              <a:rPr lang="ar-SA" altLang="en-US" sz="2400" b="1">
                <a:solidFill>
                  <a:srgbClr val="CC3300"/>
                </a:solidFill>
                <a:cs typeface="Zar" pitchFamily="2" charset="-78"/>
              </a:rPr>
              <a:t>عضلة كشنده پهن نيام</a:t>
            </a:r>
          </a:p>
          <a:p>
            <a:pPr algn="r" rtl="1" eaLnBrk="1" hangingPunct="1">
              <a:buFontTx/>
              <a:buNone/>
              <a:defRPr/>
            </a:pPr>
            <a:r>
              <a:rPr lang="en-US" altLang="en-US" sz="2000">
                <a:cs typeface="Zar" pitchFamily="2" charset="-78"/>
              </a:rPr>
              <a:t>     </a:t>
            </a:r>
            <a:r>
              <a:rPr lang="ar-SA" altLang="en-US" sz="2000">
                <a:cs typeface="Zar" pitchFamily="2" charset="-78"/>
              </a:rPr>
              <a:t>در قسمت قدامي و جانبي ران قرار دارد.</a:t>
            </a:r>
            <a:endParaRPr lang="en-US" altLang="en-US" sz="2000">
              <a:cs typeface="Zar" pitchFamily="2" charset="-78"/>
            </a:endParaRPr>
          </a:p>
          <a:p>
            <a:pPr algn="r" rtl="1" eaLnBrk="1" hangingPunct="1">
              <a:buFontTx/>
              <a:buNone/>
              <a:defRPr/>
            </a:pPr>
            <a:r>
              <a:rPr lang="en-US" altLang="en-US" sz="2000">
                <a:cs typeface="Zar" pitchFamily="2" charset="-78"/>
              </a:rPr>
              <a:t>    </a:t>
            </a:r>
            <a:r>
              <a:rPr lang="ar-SA" altLang="en-US" sz="2000">
                <a:cs typeface="Zar" pitchFamily="2" charset="-78"/>
              </a:rPr>
              <a:t> سرثابت</a:t>
            </a:r>
            <a:r>
              <a:rPr lang="fa-IR" sz="2000">
                <a:cs typeface="Zar" pitchFamily="2" charset="-78"/>
              </a:rPr>
              <a:t>:</a:t>
            </a:r>
            <a:r>
              <a:rPr lang="ar-SA" altLang="en-US" sz="2000">
                <a:cs typeface="Zar" pitchFamily="2" charset="-78"/>
              </a:rPr>
              <a:t>پنج سانتي</a:t>
            </a:r>
            <a:r>
              <a:rPr lang="en-US" sz="2000">
                <a:cs typeface="Zar" pitchFamily="2" charset="-78"/>
              </a:rPr>
              <a:t>‎</a:t>
            </a:r>
            <a:r>
              <a:rPr lang="ar-SA" altLang="en-US" sz="2000">
                <a:cs typeface="Zar" pitchFamily="2" charset="-78"/>
              </a:rPr>
              <a:t>متري قدامي خارخاصره‌اي و بخش قدامي تاج</a:t>
            </a:r>
            <a:r>
              <a:rPr lang="en-US" sz="2000">
                <a:cs typeface="Zar" pitchFamily="2" charset="-78"/>
              </a:rPr>
              <a:t>‎</a:t>
            </a:r>
            <a:r>
              <a:rPr lang="ar-SA" altLang="en-US" sz="2000">
                <a:cs typeface="Zar" pitchFamily="2" charset="-78"/>
              </a:rPr>
              <a:t>خاصره‌اي </a:t>
            </a:r>
          </a:p>
          <a:p>
            <a:pPr algn="r" rtl="1" eaLnBrk="1" hangingPunct="1">
              <a:buFontTx/>
              <a:buNone/>
              <a:defRPr/>
            </a:pPr>
            <a:r>
              <a:rPr lang="fa-IR" sz="2000">
                <a:cs typeface="Zar" pitchFamily="2" charset="-78"/>
              </a:rPr>
              <a:t>      </a:t>
            </a:r>
            <a:r>
              <a:rPr lang="ar-SA" altLang="en-US" sz="2000">
                <a:cs typeface="Zar" pitchFamily="2" charset="-78"/>
              </a:rPr>
              <a:t>سرمتحرك</a:t>
            </a:r>
            <a:r>
              <a:rPr lang="fa-IR" sz="2000">
                <a:cs typeface="Zar" pitchFamily="2" charset="-78"/>
              </a:rPr>
              <a:t>:</a:t>
            </a:r>
            <a:r>
              <a:rPr lang="ar-SA" altLang="en-US" sz="2000">
                <a:cs typeface="Zar" pitchFamily="2" charset="-78"/>
              </a:rPr>
              <a:t> لقمة خارجي و فوقاني درشت ني و كنارة خارجي استخوان كشكك</a:t>
            </a:r>
            <a:endParaRPr lang="fa-IR" sz="2000">
              <a:cs typeface="Zar" pitchFamily="2" charset="-78"/>
            </a:endParaRPr>
          </a:p>
          <a:p>
            <a:pPr algn="r" rtl="1" eaLnBrk="1" hangingPunct="1">
              <a:buFontTx/>
              <a:buNone/>
              <a:defRPr/>
            </a:pPr>
            <a:r>
              <a:rPr lang="fa-IR" sz="2000">
                <a:cs typeface="Zar" pitchFamily="2" charset="-78"/>
              </a:rPr>
              <a:t>     عملکرد:</a:t>
            </a:r>
            <a:r>
              <a:rPr lang="ar-SA" altLang="en-US" sz="2000">
                <a:cs typeface="Zar" pitchFamily="2" charset="-78"/>
              </a:rPr>
              <a:t> اين عضله، علاوه بر دور شدن ران، در خم</a:t>
            </a:r>
            <a:r>
              <a:rPr lang="en-US" sz="2000">
                <a:cs typeface="Zar" pitchFamily="2" charset="-78"/>
              </a:rPr>
              <a:t>‎</a:t>
            </a:r>
            <a:r>
              <a:rPr lang="ar-SA" altLang="en-US" sz="2000">
                <a:cs typeface="Zar" pitchFamily="2" charset="-78"/>
              </a:rPr>
              <a:t>شدن و چرخش داخلي استخوان ران به ميزان بسيار كم دخالت مي‌نمايد.</a:t>
            </a:r>
            <a:endParaRPr lang="ar-SA" altLang="en-US" sz="2000" b="1">
              <a:cs typeface="Zar" pitchFamily="2" charset="-78"/>
            </a:endParaRPr>
          </a:p>
          <a:p>
            <a:pPr algn="r" rtl="1" eaLnBrk="1" hangingPunct="1">
              <a:buFontTx/>
              <a:buNone/>
              <a:defRPr/>
            </a:pPr>
            <a:endParaRPr lang="en-US" altLang="en-US" sz="2000" b="1">
              <a:cs typeface="Zar" pitchFamily="2" charset="-78"/>
            </a:endParaRPr>
          </a:p>
          <a:p>
            <a:pPr algn="r" rtl="1" eaLnBrk="1" hangingPunct="1">
              <a:lnSpc>
                <a:spcPct val="80000"/>
              </a:lnSpc>
              <a:buFontTx/>
              <a:buNone/>
              <a:defRPr/>
            </a:pPr>
            <a:endParaRPr lang="ar-SA" altLang="en-US" sz="2000" b="1">
              <a:cs typeface="Zar" pitchFamily="2" charset="-78"/>
            </a:endParaRPr>
          </a:p>
          <a:p>
            <a:pPr algn="r" rtl="1" eaLnBrk="1" hangingPunct="1">
              <a:lnSpc>
                <a:spcPct val="80000"/>
              </a:lnSpc>
              <a:defRPr/>
            </a:pPr>
            <a:r>
              <a:rPr lang="ar-SA" altLang="en-US" sz="2400" b="1">
                <a:solidFill>
                  <a:srgbClr val="CC3300"/>
                </a:solidFill>
                <a:cs typeface="Zar" pitchFamily="2" charset="-78"/>
              </a:rPr>
              <a:t>عضلة خياطه</a:t>
            </a:r>
            <a:endParaRPr lang="ar-SA" altLang="en-US" sz="2400">
              <a:solidFill>
                <a:srgbClr val="CC3300"/>
              </a:solidFill>
              <a:cs typeface="Zar" pitchFamily="2" charset="-78"/>
            </a:endParaRPr>
          </a:p>
          <a:p>
            <a:pPr algn="r" rtl="1" eaLnBrk="1" hangingPunct="1">
              <a:lnSpc>
                <a:spcPct val="120000"/>
              </a:lnSpc>
              <a:buFontTx/>
              <a:buNone/>
              <a:defRPr/>
            </a:pPr>
            <a:r>
              <a:rPr lang="fa-IR" sz="2000">
                <a:cs typeface="Zar" pitchFamily="2" charset="-78"/>
              </a:rPr>
              <a:t>    </a:t>
            </a:r>
            <a:r>
              <a:rPr lang="ar-SA" altLang="en-US" sz="2000">
                <a:cs typeface="Zar" pitchFamily="2" charset="-78"/>
              </a:rPr>
              <a:t>عضلة خياطه كه، در بخش عضلات تاكنندة ران توضيح داده شده نيز جزو اين گروه از عضلات است. با توجه به اينكه سر ثابت اين عضله در بخش جانبي مفصل ران قرار گرفته است در عمل دور شدن ران نيز مشاركت مي‌كند.</a:t>
            </a:r>
            <a:endParaRPr lang="ar-SA" altLang="en-US" sz="2000" b="1">
              <a:cs typeface="Zar" pitchFamily="2" charset="-78"/>
            </a:endParaRPr>
          </a:p>
          <a:p>
            <a:pPr algn="r" rtl="1" eaLnBrk="1" hangingPunct="1">
              <a:lnSpc>
                <a:spcPct val="80000"/>
              </a:lnSpc>
              <a:defRPr/>
            </a:pPr>
            <a:endParaRPr lang="en-US" sz="2000">
              <a:cs typeface="Zar" pitchFamily="2" charset="-78"/>
            </a:endParaRPr>
          </a:p>
        </p:txBody>
      </p:sp>
      <p:pic>
        <p:nvPicPr>
          <p:cNvPr id="26629"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0748" y="3810705"/>
            <a:ext cx="1676012" cy="304729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07121"/>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anim calcmode="lin" valueType="num">
                                      <p:cBhvr>
                                        <p:cTn id="7" dur="2000" fill="hold"/>
                                        <p:tgtEl>
                                          <p:spTgt spid="38918">
                                            <p:txEl>
                                              <p:pRg st="0" end="0"/>
                                            </p:txEl>
                                          </p:spTgt>
                                        </p:tgtEl>
                                        <p:attrNameLst>
                                          <p:attrName>ppt_x</p:attrName>
                                        </p:attrNameLst>
                                      </p:cBhvr>
                                      <p:tavLst>
                                        <p:tav tm="0">
                                          <p:val>
                                            <p:strVal val="#ppt_x-.2"/>
                                          </p:val>
                                        </p:tav>
                                        <p:tav tm="100000">
                                          <p:val>
                                            <p:strVal val="#ppt_x"/>
                                          </p:val>
                                        </p:tav>
                                      </p:tavLst>
                                    </p:anim>
                                    <p:anim calcmode="lin" valueType="num">
                                      <p:cBhvr>
                                        <p:cTn id="8" dur="2000" fill="hold"/>
                                        <p:tgtEl>
                                          <p:spTgt spid="3891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2000"/>
                                        <p:tgtEl>
                                          <p:spTgt spid="3891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8918">
                                            <p:txEl>
                                              <p:pRg st="1" end="1"/>
                                            </p:txEl>
                                          </p:spTgt>
                                        </p:tgtEl>
                                        <p:attrNameLst>
                                          <p:attrName>style.visibility</p:attrName>
                                        </p:attrNameLst>
                                      </p:cBhvr>
                                      <p:to>
                                        <p:strVal val="visible"/>
                                      </p:to>
                                    </p:set>
                                    <p:anim calcmode="lin" valueType="num">
                                      <p:cBhvr>
                                        <p:cTn id="14" dur="2000" fill="hold"/>
                                        <p:tgtEl>
                                          <p:spTgt spid="38918">
                                            <p:txEl>
                                              <p:pRg st="1" end="1"/>
                                            </p:txEl>
                                          </p:spTgt>
                                        </p:tgtEl>
                                        <p:attrNameLst>
                                          <p:attrName>ppt_w</p:attrName>
                                        </p:attrNameLst>
                                      </p:cBhvr>
                                      <p:tavLst>
                                        <p:tav tm="0">
                                          <p:val>
                                            <p:strVal val="#ppt_w+.3"/>
                                          </p:val>
                                        </p:tav>
                                        <p:tav tm="100000">
                                          <p:val>
                                            <p:strVal val="#ppt_w"/>
                                          </p:val>
                                        </p:tav>
                                      </p:tavLst>
                                    </p:anim>
                                    <p:anim calcmode="lin" valueType="num">
                                      <p:cBhvr>
                                        <p:cTn id="15" dur="2000" fill="hold"/>
                                        <p:tgtEl>
                                          <p:spTgt spid="38918">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8918">
                                            <p:txEl>
                                              <p:pRg st="1" end="1"/>
                                            </p:txEl>
                                          </p:spTgt>
                                        </p:tgtEl>
                                      </p:cBhvr>
                                    </p:animEffect>
                                  </p:childTnLst>
                                </p:cTn>
                              </p:par>
                              <p:par>
                                <p:cTn id="17" presetID="50" presetClass="entr" presetSubtype="0" decel="100000" fill="hold" nodeType="withEffect">
                                  <p:stCondLst>
                                    <p:cond delay="0"/>
                                  </p:stCondLst>
                                  <p:childTnLst>
                                    <p:set>
                                      <p:cBhvr>
                                        <p:cTn id="18" dur="1" fill="hold">
                                          <p:stCondLst>
                                            <p:cond delay="0"/>
                                          </p:stCondLst>
                                        </p:cTn>
                                        <p:tgtEl>
                                          <p:spTgt spid="38918">
                                            <p:txEl>
                                              <p:pRg st="2" end="2"/>
                                            </p:txEl>
                                          </p:spTgt>
                                        </p:tgtEl>
                                        <p:attrNameLst>
                                          <p:attrName>style.visibility</p:attrName>
                                        </p:attrNameLst>
                                      </p:cBhvr>
                                      <p:to>
                                        <p:strVal val="visible"/>
                                      </p:to>
                                    </p:set>
                                    <p:anim calcmode="lin" valueType="num">
                                      <p:cBhvr>
                                        <p:cTn id="19" dur="2000" fill="hold"/>
                                        <p:tgtEl>
                                          <p:spTgt spid="38918">
                                            <p:txEl>
                                              <p:pRg st="2" end="2"/>
                                            </p:txEl>
                                          </p:spTgt>
                                        </p:tgtEl>
                                        <p:attrNameLst>
                                          <p:attrName>ppt_w</p:attrName>
                                        </p:attrNameLst>
                                      </p:cBhvr>
                                      <p:tavLst>
                                        <p:tav tm="0">
                                          <p:val>
                                            <p:strVal val="#ppt_w+.3"/>
                                          </p:val>
                                        </p:tav>
                                        <p:tav tm="100000">
                                          <p:val>
                                            <p:strVal val="#ppt_w"/>
                                          </p:val>
                                        </p:tav>
                                      </p:tavLst>
                                    </p:anim>
                                    <p:anim calcmode="lin" valueType="num">
                                      <p:cBhvr>
                                        <p:cTn id="20" dur="2000" fill="hold"/>
                                        <p:tgtEl>
                                          <p:spTgt spid="38918">
                                            <p:txEl>
                                              <p:pRg st="2" end="2"/>
                                            </p:txEl>
                                          </p:spTgt>
                                        </p:tgtEl>
                                        <p:attrNameLst>
                                          <p:attrName>ppt_h</p:attrName>
                                        </p:attrNameLst>
                                      </p:cBhvr>
                                      <p:tavLst>
                                        <p:tav tm="0">
                                          <p:val>
                                            <p:strVal val="#ppt_h"/>
                                          </p:val>
                                        </p:tav>
                                        <p:tav tm="100000">
                                          <p:val>
                                            <p:strVal val="#ppt_h"/>
                                          </p:val>
                                        </p:tav>
                                      </p:tavLst>
                                    </p:anim>
                                    <p:animEffect transition="in" filter="fade">
                                      <p:cBhvr>
                                        <p:cTn id="21" dur="2000"/>
                                        <p:tgtEl>
                                          <p:spTgt spid="38918">
                                            <p:txEl>
                                              <p:pRg st="2" end="2"/>
                                            </p:txEl>
                                          </p:spTgt>
                                        </p:tgtEl>
                                      </p:cBhvr>
                                    </p:animEffect>
                                  </p:childTnLst>
                                </p:cTn>
                              </p:par>
                              <p:par>
                                <p:cTn id="22" presetID="50" presetClass="entr" presetSubtype="0" decel="100000" fill="hold" nodeType="withEffect">
                                  <p:stCondLst>
                                    <p:cond delay="0"/>
                                  </p:stCondLst>
                                  <p:childTnLst>
                                    <p:set>
                                      <p:cBhvr>
                                        <p:cTn id="23" dur="1" fill="hold">
                                          <p:stCondLst>
                                            <p:cond delay="0"/>
                                          </p:stCondLst>
                                        </p:cTn>
                                        <p:tgtEl>
                                          <p:spTgt spid="38918">
                                            <p:txEl>
                                              <p:pRg st="3" end="3"/>
                                            </p:txEl>
                                          </p:spTgt>
                                        </p:tgtEl>
                                        <p:attrNameLst>
                                          <p:attrName>style.visibility</p:attrName>
                                        </p:attrNameLst>
                                      </p:cBhvr>
                                      <p:to>
                                        <p:strVal val="visible"/>
                                      </p:to>
                                    </p:set>
                                    <p:anim calcmode="lin" valueType="num">
                                      <p:cBhvr>
                                        <p:cTn id="24" dur="2000" fill="hold"/>
                                        <p:tgtEl>
                                          <p:spTgt spid="38918">
                                            <p:txEl>
                                              <p:pRg st="3" end="3"/>
                                            </p:txEl>
                                          </p:spTgt>
                                        </p:tgtEl>
                                        <p:attrNameLst>
                                          <p:attrName>ppt_w</p:attrName>
                                        </p:attrNameLst>
                                      </p:cBhvr>
                                      <p:tavLst>
                                        <p:tav tm="0">
                                          <p:val>
                                            <p:strVal val="#ppt_w+.3"/>
                                          </p:val>
                                        </p:tav>
                                        <p:tav tm="100000">
                                          <p:val>
                                            <p:strVal val="#ppt_w"/>
                                          </p:val>
                                        </p:tav>
                                      </p:tavLst>
                                    </p:anim>
                                    <p:anim calcmode="lin" valueType="num">
                                      <p:cBhvr>
                                        <p:cTn id="25" dur="2000" fill="hold"/>
                                        <p:tgtEl>
                                          <p:spTgt spid="38918">
                                            <p:txEl>
                                              <p:pRg st="3" end="3"/>
                                            </p:txEl>
                                          </p:spTgt>
                                        </p:tgtEl>
                                        <p:attrNameLst>
                                          <p:attrName>ppt_h</p:attrName>
                                        </p:attrNameLst>
                                      </p:cBhvr>
                                      <p:tavLst>
                                        <p:tav tm="0">
                                          <p:val>
                                            <p:strVal val="#ppt_h"/>
                                          </p:val>
                                        </p:tav>
                                        <p:tav tm="100000">
                                          <p:val>
                                            <p:strVal val="#ppt_h"/>
                                          </p:val>
                                        </p:tav>
                                      </p:tavLst>
                                    </p:anim>
                                    <p:animEffect transition="in" filter="fade">
                                      <p:cBhvr>
                                        <p:cTn id="26" dur="2000"/>
                                        <p:tgtEl>
                                          <p:spTgt spid="38918">
                                            <p:txEl>
                                              <p:pRg st="3" end="3"/>
                                            </p:txEl>
                                          </p:spTgt>
                                        </p:tgtEl>
                                      </p:cBhvr>
                                    </p:animEffect>
                                  </p:childTnLst>
                                </p:cTn>
                              </p:par>
                              <p:par>
                                <p:cTn id="27" presetID="50" presetClass="entr" presetSubtype="0" decel="100000" fill="hold" nodeType="withEffect">
                                  <p:stCondLst>
                                    <p:cond delay="0"/>
                                  </p:stCondLst>
                                  <p:childTnLst>
                                    <p:set>
                                      <p:cBhvr>
                                        <p:cTn id="28" dur="1" fill="hold">
                                          <p:stCondLst>
                                            <p:cond delay="0"/>
                                          </p:stCondLst>
                                        </p:cTn>
                                        <p:tgtEl>
                                          <p:spTgt spid="38918">
                                            <p:txEl>
                                              <p:pRg st="4" end="4"/>
                                            </p:txEl>
                                          </p:spTgt>
                                        </p:tgtEl>
                                        <p:attrNameLst>
                                          <p:attrName>style.visibility</p:attrName>
                                        </p:attrNameLst>
                                      </p:cBhvr>
                                      <p:to>
                                        <p:strVal val="visible"/>
                                      </p:to>
                                    </p:set>
                                    <p:anim calcmode="lin" valueType="num">
                                      <p:cBhvr>
                                        <p:cTn id="29" dur="2000" fill="hold"/>
                                        <p:tgtEl>
                                          <p:spTgt spid="38918">
                                            <p:txEl>
                                              <p:pRg st="4" end="4"/>
                                            </p:txEl>
                                          </p:spTgt>
                                        </p:tgtEl>
                                        <p:attrNameLst>
                                          <p:attrName>ppt_w</p:attrName>
                                        </p:attrNameLst>
                                      </p:cBhvr>
                                      <p:tavLst>
                                        <p:tav tm="0">
                                          <p:val>
                                            <p:strVal val="#ppt_w+.3"/>
                                          </p:val>
                                        </p:tav>
                                        <p:tav tm="100000">
                                          <p:val>
                                            <p:strVal val="#ppt_w"/>
                                          </p:val>
                                        </p:tav>
                                      </p:tavLst>
                                    </p:anim>
                                    <p:anim calcmode="lin" valueType="num">
                                      <p:cBhvr>
                                        <p:cTn id="30" dur="2000" fill="hold"/>
                                        <p:tgtEl>
                                          <p:spTgt spid="38918">
                                            <p:txEl>
                                              <p:pRg st="4" end="4"/>
                                            </p:txEl>
                                          </p:spTgt>
                                        </p:tgtEl>
                                        <p:attrNameLst>
                                          <p:attrName>ppt_h</p:attrName>
                                        </p:attrNameLst>
                                      </p:cBhvr>
                                      <p:tavLst>
                                        <p:tav tm="0">
                                          <p:val>
                                            <p:strVal val="#ppt_h"/>
                                          </p:val>
                                        </p:tav>
                                        <p:tav tm="100000">
                                          <p:val>
                                            <p:strVal val="#ppt_h"/>
                                          </p:val>
                                        </p:tav>
                                      </p:tavLst>
                                    </p:anim>
                                    <p:animEffect transition="in" filter="fade">
                                      <p:cBhvr>
                                        <p:cTn id="31" dur="2000"/>
                                        <p:tgtEl>
                                          <p:spTgt spid="38918">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8918">
                                            <p:txEl>
                                              <p:charRg st="318" end="329"/>
                                            </p:txEl>
                                          </p:spTgt>
                                        </p:tgtEl>
                                        <p:attrNameLst>
                                          <p:attrName>style.visibility</p:attrName>
                                        </p:attrNameLst>
                                      </p:cBhvr>
                                      <p:to>
                                        <p:strVal val="visible"/>
                                      </p:to>
                                    </p:set>
                                    <p:anim calcmode="lin" valueType="num">
                                      <p:cBhvr>
                                        <p:cTn id="36" dur="2000" fill="hold"/>
                                        <p:tgtEl>
                                          <p:spTgt spid="38918">
                                            <p:txEl>
                                              <p:charRg st="318" end="329"/>
                                            </p:txEl>
                                          </p:spTgt>
                                        </p:tgtEl>
                                        <p:attrNameLst>
                                          <p:attrName>ppt_x</p:attrName>
                                        </p:attrNameLst>
                                      </p:cBhvr>
                                      <p:tavLst>
                                        <p:tav tm="0">
                                          <p:val>
                                            <p:strVal val="#ppt_x-.2"/>
                                          </p:val>
                                        </p:tav>
                                        <p:tav tm="100000">
                                          <p:val>
                                            <p:strVal val="#ppt_x"/>
                                          </p:val>
                                        </p:tav>
                                      </p:tavLst>
                                    </p:anim>
                                    <p:anim calcmode="lin" valueType="num">
                                      <p:cBhvr>
                                        <p:cTn id="37" dur="2000" fill="hold"/>
                                        <p:tgtEl>
                                          <p:spTgt spid="38918">
                                            <p:txEl>
                                              <p:charRg st="318" end="329"/>
                                            </p:txEl>
                                          </p:spTgt>
                                        </p:tgtEl>
                                        <p:attrNameLst>
                                          <p:attrName>ppt_y</p:attrName>
                                        </p:attrNameLst>
                                      </p:cBhvr>
                                      <p:tavLst>
                                        <p:tav tm="0">
                                          <p:val>
                                            <p:strVal val="#ppt_y"/>
                                          </p:val>
                                        </p:tav>
                                        <p:tav tm="100000">
                                          <p:val>
                                            <p:strVal val="#ppt_y"/>
                                          </p:val>
                                        </p:tav>
                                      </p:tavLst>
                                    </p:anim>
                                    <p:animEffect transition="in" filter="wipe(right)" prLst="gradientSize: 0.1">
                                      <p:cBhvr>
                                        <p:cTn id="38" dur="2000"/>
                                        <p:tgtEl>
                                          <p:spTgt spid="38918">
                                            <p:txEl>
                                              <p:charRg st="318" end="329"/>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38918">
                                            <p:txEl>
                                              <p:charRg st="329" end="528"/>
                                            </p:txEl>
                                          </p:spTgt>
                                        </p:tgtEl>
                                        <p:attrNameLst>
                                          <p:attrName>style.visibility</p:attrName>
                                        </p:attrNameLst>
                                      </p:cBhvr>
                                      <p:to>
                                        <p:strVal val="visible"/>
                                      </p:to>
                                    </p:set>
                                    <p:anim calcmode="lin" valueType="num">
                                      <p:cBhvr>
                                        <p:cTn id="43" dur="2000" fill="hold"/>
                                        <p:tgtEl>
                                          <p:spTgt spid="38918">
                                            <p:txEl>
                                              <p:charRg st="329" end="528"/>
                                            </p:txEl>
                                          </p:spTgt>
                                        </p:tgtEl>
                                        <p:attrNameLst>
                                          <p:attrName>ppt_w</p:attrName>
                                        </p:attrNameLst>
                                      </p:cBhvr>
                                      <p:tavLst>
                                        <p:tav tm="0">
                                          <p:val>
                                            <p:strVal val="#ppt_w+.3"/>
                                          </p:val>
                                        </p:tav>
                                        <p:tav tm="100000">
                                          <p:val>
                                            <p:strVal val="#ppt_w"/>
                                          </p:val>
                                        </p:tav>
                                      </p:tavLst>
                                    </p:anim>
                                    <p:anim calcmode="lin" valueType="num">
                                      <p:cBhvr>
                                        <p:cTn id="44" dur="2000" fill="hold"/>
                                        <p:tgtEl>
                                          <p:spTgt spid="38918">
                                            <p:txEl>
                                              <p:charRg st="329" end="528"/>
                                            </p:txEl>
                                          </p:spTgt>
                                        </p:tgtEl>
                                        <p:attrNameLst>
                                          <p:attrName>ppt_h</p:attrName>
                                        </p:attrNameLst>
                                      </p:cBhvr>
                                      <p:tavLst>
                                        <p:tav tm="0">
                                          <p:val>
                                            <p:strVal val="#ppt_h"/>
                                          </p:val>
                                        </p:tav>
                                        <p:tav tm="100000">
                                          <p:val>
                                            <p:strVal val="#ppt_h"/>
                                          </p:val>
                                        </p:tav>
                                      </p:tavLst>
                                    </p:anim>
                                    <p:animEffect transition="in" filter="fade">
                                      <p:cBhvr>
                                        <p:cTn id="45" dur="2000"/>
                                        <p:tgtEl>
                                          <p:spTgt spid="38918">
                                            <p:txEl>
                                              <p:charRg st="329" end="5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CD610B66-255B-4393-AA61-959A2C11A691}" type="slidenum">
              <a:rPr lang="en-US" sz="1500">
                <a:latin typeface="Arial" panose="020B0604020202020204" pitchFamily="34" charset="0"/>
                <a:cs typeface="Arial" panose="020B0604020202020204" pitchFamily="34" charset="0"/>
              </a:rPr>
              <a:pPr eaLnBrk="1" hangingPunct="1">
                <a:defRPr/>
              </a:pPr>
              <a:t>21</a:t>
            </a:fld>
            <a:endParaRPr lang="en-US" sz="1500">
              <a:latin typeface="Arial" panose="020B0604020202020204" pitchFamily="34" charset="0"/>
              <a:cs typeface="Arial" panose="020B0604020202020204" pitchFamily="34" charset="0"/>
            </a:endParaRPr>
          </a:p>
        </p:txBody>
      </p:sp>
      <p:sp>
        <p:nvSpPr>
          <p:cNvPr id="41987" name="Rectangle 3"/>
          <p:cNvSpPr>
            <a:spLocks noGrp="1" noChangeArrowheads="1"/>
          </p:cNvSpPr>
          <p:nvPr>
            <p:ph type="body" idx="1"/>
          </p:nvPr>
        </p:nvSpPr>
        <p:spPr>
          <a:xfrm>
            <a:off x="1714721" y="836420"/>
            <a:ext cx="8762559" cy="5289912"/>
          </a:xfrm>
        </p:spPr>
        <p:txBody>
          <a:bodyPr/>
          <a:lstStyle/>
          <a:p>
            <a:pPr algn="r" rtl="1" eaLnBrk="1" hangingPunct="1">
              <a:lnSpc>
                <a:spcPct val="90000"/>
              </a:lnSpc>
              <a:defRPr/>
            </a:pPr>
            <a:r>
              <a:rPr lang="ar-SA" altLang="en-US" sz="2400" b="1">
                <a:cs typeface="Zar" pitchFamily="2" charset="-78"/>
              </a:rPr>
              <a:t>در انجام حركت نزديك</a:t>
            </a:r>
            <a:r>
              <a:rPr lang="en-US" sz="2400" b="1">
                <a:cs typeface="Zar" pitchFamily="2" charset="-78"/>
              </a:rPr>
              <a:t>‎</a:t>
            </a:r>
            <a:r>
              <a:rPr lang="ar-SA" altLang="en-US" sz="2400" b="1">
                <a:cs typeface="Zar" pitchFamily="2" charset="-78"/>
              </a:rPr>
              <a:t>كردن ران چهار عضله نقش اصلي دارند. اين چهار عضله عبارت‌اند از:</a:t>
            </a:r>
            <a:endParaRPr lang="fa-IR" sz="2400" b="1">
              <a:cs typeface="Zar" pitchFamily="2" charset="-78"/>
            </a:endParaRPr>
          </a:p>
          <a:p>
            <a:pPr algn="r" rtl="1" eaLnBrk="1" hangingPunct="1">
              <a:lnSpc>
                <a:spcPct val="90000"/>
              </a:lnSpc>
              <a:buClr>
                <a:schemeClr val="tx1"/>
              </a:buClr>
              <a:buFont typeface="Arial" charset="0"/>
              <a:buNone/>
              <a:defRPr/>
            </a:pPr>
            <a:r>
              <a:rPr lang="fa-IR" sz="2400" b="1">
                <a:cs typeface="Zar" pitchFamily="2" charset="-78"/>
              </a:rPr>
              <a:t> </a:t>
            </a:r>
            <a:r>
              <a:rPr lang="ar-SA" altLang="en-US" sz="2400" b="1">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كنندة بزرگ</a:t>
            </a:r>
            <a:endParaRPr lang="fa-IR" sz="2400" b="1">
              <a:solidFill>
                <a:srgbClr val="99FF33"/>
              </a:solidFill>
              <a:cs typeface="Zar" pitchFamily="2" charset="-78"/>
            </a:endParaRPr>
          </a:p>
          <a:p>
            <a:pPr algn="r" rtl="1" eaLnBrk="1" hangingPunct="1">
              <a:lnSpc>
                <a:spcPct val="90000"/>
              </a:lnSpc>
              <a:buClr>
                <a:schemeClr val="tx1"/>
              </a:buClr>
              <a:buFont typeface="Arial" charset="0"/>
              <a:buNone/>
              <a:defRPr/>
            </a:pPr>
            <a:r>
              <a:rPr lang="ar-SA" altLang="en-US" sz="2400" b="1">
                <a:solidFill>
                  <a:srgbClr val="99FF33"/>
                </a:solidFill>
                <a:cs typeface="Zar" pitchFamily="2" charset="-78"/>
              </a:rPr>
              <a:t> </a:t>
            </a:r>
            <a:r>
              <a:rPr lang="fa-IR" sz="2400" b="1">
                <a:solidFill>
                  <a:srgbClr val="99FF33"/>
                </a:solidFill>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كننده طويل  </a:t>
            </a:r>
            <a:endParaRPr lang="fa-IR" sz="2400" b="1">
              <a:solidFill>
                <a:srgbClr val="99FF33"/>
              </a:solidFill>
              <a:cs typeface="Zar" pitchFamily="2" charset="-78"/>
            </a:endParaRPr>
          </a:p>
          <a:p>
            <a:pPr algn="r" rtl="1" eaLnBrk="1" hangingPunct="1">
              <a:lnSpc>
                <a:spcPct val="90000"/>
              </a:lnSpc>
              <a:buClr>
                <a:schemeClr val="tx1"/>
              </a:buClr>
              <a:buFont typeface="Arial" charset="0"/>
              <a:buNone/>
              <a:defRPr/>
            </a:pPr>
            <a:r>
              <a:rPr lang="fa-IR" sz="2400" b="1">
                <a:solidFill>
                  <a:srgbClr val="99FF33"/>
                </a:solidFill>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كنندة كوتاه</a:t>
            </a:r>
            <a:r>
              <a:rPr lang="fa-IR" sz="2400" b="1">
                <a:solidFill>
                  <a:srgbClr val="99FF33"/>
                </a:solidFill>
                <a:cs typeface="Zar" pitchFamily="2" charset="-78"/>
              </a:rPr>
              <a:t> </a:t>
            </a:r>
          </a:p>
          <a:p>
            <a:pPr algn="r" rtl="1" eaLnBrk="1" hangingPunct="1">
              <a:lnSpc>
                <a:spcPct val="90000"/>
              </a:lnSpc>
              <a:buClr>
                <a:schemeClr val="tx1"/>
              </a:buClr>
              <a:buFont typeface="Arial" charset="0"/>
              <a:buNone/>
              <a:defRPr/>
            </a:pPr>
            <a:r>
              <a:rPr lang="fa-IR" sz="2400" b="1">
                <a:solidFill>
                  <a:srgbClr val="99FF33"/>
                </a:solidFill>
                <a:cs typeface="Zar" pitchFamily="2" charset="-78"/>
              </a:rPr>
              <a:t>  </a:t>
            </a:r>
            <a:r>
              <a:rPr lang="ar-SA" altLang="en-US" sz="2400" b="1">
                <a:solidFill>
                  <a:srgbClr val="99FF33"/>
                </a:solidFill>
                <a:cs typeface="Zar" pitchFamily="2" charset="-78"/>
              </a:rPr>
              <a:t> راست داخلي</a:t>
            </a:r>
            <a:r>
              <a:rPr lang="fa-IR" sz="2400" b="1">
                <a:solidFill>
                  <a:srgbClr val="99FF33"/>
                </a:solidFill>
                <a:cs typeface="Zar" pitchFamily="2" charset="-78"/>
              </a:rPr>
              <a:t> </a:t>
            </a:r>
          </a:p>
          <a:p>
            <a:pPr algn="r" rtl="1" eaLnBrk="1" hangingPunct="1">
              <a:lnSpc>
                <a:spcPct val="90000"/>
              </a:lnSpc>
              <a:buClr>
                <a:schemeClr val="tx1"/>
              </a:buClr>
              <a:buFont typeface="Arial" charset="0"/>
              <a:buNone/>
              <a:defRPr/>
            </a:pPr>
            <a:r>
              <a:rPr lang="fa-IR" sz="2400" b="1">
                <a:cs typeface="Zar" pitchFamily="2" charset="-78"/>
              </a:rPr>
              <a:t>    </a:t>
            </a:r>
            <a:r>
              <a:rPr lang="ar-SA" altLang="en-US" sz="2400" b="1">
                <a:cs typeface="Zar" pitchFamily="2" charset="-78"/>
              </a:rPr>
              <a:t>اين عضلات در قسمت داخلي ران قرار دارند و از روي مفصل لگن نيز عبور مي‌كنند.</a:t>
            </a:r>
          </a:p>
          <a:p>
            <a:pPr algn="r" rtl="1" eaLnBrk="1" hangingPunct="1">
              <a:lnSpc>
                <a:spcPct val="90000"/>
              </a:lnSpc>
              <a:defRPr/>
            </a:pPr>
            <a:r>
              <a:rPr lang="ar-SA" altLang="en-US" sz="2400" b="1">
                <a:cs typeface="Zar" pitchFamily="2" charset="-78"/>
              </a:rPr>
              <a:t>عضلات ديگري شامل عضلة شانه‌اي و عضلات نيمه</a:t>
            </a:r>
            <a:r>
              <a:rPr lang="en-US" sz="2400" b="1">
                <a:cs typeface="Zar" pitchFamily="2" charset="-78"/>
              </a:rPr>
              <a:t>‎</a:t>
            </a:r>
            <a:r>
              <a:rPr lang="ar-SA" altLang="en-US" sz="2400" b="1">
                <a:cs typeface="Zar" pitchFamily="2" charset="-78"/>
              </a:rPr>
              <a:t>وتري و نيمه</a:t>
            </a:r>
            <a:r>
              <a:rPr lang="en-US" sz="2400" b="1">
                <a:cs typeface="Zar" pitchFamily="2" charset="-78"/>
              </a:rPr>
              <a:t>‎</a:t>
            </a:r>
            <a:r>
              <a:rPr lang="ar-SA" altLang="en-US" sz="2400" b="1">
                <a:cs typeface="Zar" pitchFamily="2" charset="-78"/>
              </a:rPr>
              <a:t>غشايي از گروه همسترينگ‌اند. موقعيت آنها روي مفصل و مسير امتداد آنها بگونه‌اي است كه به انجام حركت نزديك كردن كمك مي‌كنند.</a:t>
            </a:r>
          </a:p>
          <a:p>
            <a:pPr algn="r" rtl="1" eaLnBrk="1" hangingPunct="1">
              <a:lnSpc>
                <a:spcPct val="90000"/>
              </a:lnSpc>
              <a:buFontTx/>
              <a:buNone/>
              <a:defRPr/>
            </a:pPr>
            <a:endParaRPr lang="en-US" sz="2400" b="1">
              <a:cs typeface="Zar" pitchFamily="2" charset="-78"/>
            </a:endParaRPr>
          </a:p>
        </p:txBody>
      </p:sp>
    </p:spTree>
    <p:extLst>
      <p:ext uri="{BB962C8B-B14F-4D97-AF65-F5344CB8AC3E}">
        <p14:creationId xmlns:p14="http://schemas.microsoft.com/office/powerpoint/2010/main" val="1498087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Scale>
                                      <p:cBhvr>
                                        <p:cTn id="7" dur="2000" decel="50000" fill="hold">
                                          <p:stCondLst>
                                            <p:cond delay="0"/>
                                          </p:stCondLst>
                                        </p:cTn>
                                        <p:tgtEl>
                                          <p:spTgt spid="4198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41987">
                                            <p:txEl>
                                              <p:pRg st="0" end="0"/>
                                            </p:txEl>
                                          </p:spTgt>
                                        </p:tgtEl>
                                        <p:attrNameLst>
                                          <p:attrName>ppt_x</p:attrName>
                                          <p:attrName>ppt_y</p:attrName>
                                        </p:attrNameLst>
                                      </p:cBhvr>
                                    </p:animMotion>
                                    <p:animEffect transition="in" filter="fade">
                                      <p:cBhvr>
                                        <p:cTn id="9" dur="2000"/>
                                        <p:tgtEl>
                                          <p:spTgt spid="419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Scale>
                                      <p:cBhvr>
                                        <p:cTn id="14" dur="2000" decel="50000" fill="hold">
                                          <p:stCondLst>
                                            <p:cond delay="0"/>
                                          </p:stCondLst>
                                        </p:cTn>
                                        <p:tgtEl>
                                          <p:spTgt spid="4198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1987">
                                            <p:txEl>
                                              <p:pRg st="1" end="1"/>
                                            </p:txEl>
                                          </p:spTgt>
                                        </p:tgtEl>
                                        <p:attrNameLst>
                                          <p:attrName>ppt_x</p:attrName>
                                          <p:attrName>ppt_y</p:attrName>
                                        </p:attrNameLst>
                                      </p:cBhvr>
                                    </p:animMotion>
                                    <p:animEffect transition="in" filter="fade">
                                      <p:cBhvr>
                                        <p:cTn id="16" dur="2000"/>
                                        <p:tgtEl>
                                          <p:spTgt spid="419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Scale>
                                      <p:cBhvr>
                                        <p:cTn id="21" dur="2000" decel="50000" fill="hold">
                                          <p:stCondLst>
                                            <p:cond delay="0"/>
                                          </p:stCondLst>
                                        </p:cTn>
                                        <p:tgtEl>
                                          <p:spTgt spid="4198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2000" decel="50000" fill="hold">
                                          <p:stCondLst>
                                            <p:cond delay="0"/>
                                          </p:stCondLst>
                                        </p:cTn>
                                        <p:tgtEl>
                                          <p:spTgt spid="41987">
                                            <p:txEl>
                                              <p:pRg st="2" end="2"/>
                                            </p:txEl>
                                          </p:spTgt>
                                        </p:tgtEl>
                                        <p:attrNameLst>
                                          <p:attrName>ppt_x</p:attrName>
                                          <p:attrName>ppt_y</p:attrName>
                                        </p:attrNameLst>
                                      </p:cBhvr>
                                    </p:animMotion>
                                    <p:animEffect transition="in" filter="fade">
                                      <p:cBhvr>
                                        <p:cTn id="23" dur="2000"/>
                                        <p:tgtEl>
                                          <p:spTgt spid="419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41987">
                                            <p:txEl>
                                              <p:pRg st="3" end="3"/>
                                            </p:txEl>
                                          </p:spTgt>
                                        </p:tgtEl>
                                        <p:attrNameLst>
                                          <p:attrName>style.visibility</p:attrName>
                                        </p:attrNameLst>
                                      </p:cBhvr>
                                      <p:to>
                                        <p:strVal val="visible"/>
                                      </p:to>
                                    </p:set>
                                    <p:animScale>
                                      <p:cBhvr>
                                        <p:cTn id="28" dur="2000" decel="50000" fill="hold">
                                          <p:stCondLst>
                                            <p:cond delay="0"/>
                                          </p:stCondLst>
                                        </p:cTn>
                                        <p:tgtEl>
                                          <p:spTgt spid="4198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2000" decel="50000" fill="hold">
                                          <p:stCondLst>
                                            <p:cond delay="0"/>
                                          </p:stCondLst>
                                        </p:cTn>
                                        <p:tgtEl>
                                          <p:spTgt spid="41987">
                                            <p:txEl>
                                              <p:pRg st="3" end="3"/>
                                            </p:txEl>
                                          </p:spTgt>
                                        </p:tgtEl>
                                        <p:attrNameLst>
                                          <p:attrName>ppt_x</p:attrName>
                                          <p:attrName>ppt_y</p:attrName>
                                        </p:attrNameLst>
                                      </p:cBhvr>
                                    </p:animMotion>
                                    <p:animEffect transition="in" filter="fade">
                                      <p:cBhvr>
                                        <p:cTn id="30" dur="2000"/>
                                        <p:tgtEl>
                                          <p:spTgt spid="4198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41987">
                                            <p:txEl>
                                              <p:pRg st="4" end="4"/>
                                            </p:txEl>
                                          </p:spTgt>
                                        </p:tgtEl>
                                        <p:attrNameLst>
                                          <p:attrName>style.visibility</p:attrName>
                                        </p:attrNameLst>
                                      </p:cBhvr>
                                      <p:to>
                                        <p:strVal val="visible"/>
                                      </p:to>
                                    </p:set>
                                    <p:animScale>
                                      <p:cBhvr>
                                        <p:cTn id="35" dur="2000" decel="50000" fill="hold">
                                          <p:stCondLst>
                                            <p:cond delay="0"/>
                                          </p:stCondLst>
                                        </p:cTn>
                                        <p:tgtEl>
                                          <p:spTgt spid="4198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2000" decel="50000" fill="hold">
                                          <p:stCondLst>
                                            <p:cond delay="0"/>
                                          </p:stCondLst>
                                        </p:cTn>
                                        <p:tgtEl>
                                          <p:spTgt spid="41987">
                                            <p:txEl>
                                              <p:pRg st="4" end="4"/>
                                            </p:txEl>
                                          </p:spTgt>
                                        </p:tgtEl>
                                        <p:attrNameLst>
                                          <p:attrName>ppt_x</p:attrName>
                                          <p:attrName>ppt_y</p:attrName>
                                        </p:attrNameLst>
                                      </p:cBhvr>
                                    </p:animMotion>
                                    <p:animEffect transition="in" filter="fade">
                                      <p:cBhvr>
                                        <p:cTn id="37" dur="2000"/>
                                        <p:tgtEl>
                                          <p:spTgt spid="4198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41987">
                                            <p:txEl>
                                              <p:pRg st="5" end="5"/>
                                            </p:txEl>
                                          </p:spTgt>
                                        </p:tgtEl>
                                        <p:attrNameLst>
                                          <p:attrName>style.visibility</p:attrName>
                                        </p:attrNameLst>
                                      </p:cBhvr>
                                      <p:to>
                                        <p:strVal val="visible"/>
                                      </p:to>
                                    </p:set>
                                    <p:animScale>
                                      <p:cBhvr>
                                        <p:cTn id="42" dur="2000" decel="50000" fill="hold">
                                          <p:stCondLst>
                                            <p:cond delay="0"/>
                                          </p:stCondLst>
                                        </p:cTn>
                                        <p:tgtEl>
                                          <p:spTgt spid="4198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2000" decel="50000" fill="hold">
                                          <p:stCondLst>
                                            <p:cond delay="0"/>
                                          </p:stCondLst>
                                        </p:cTn>
                                        <p:tgtEl>
                                          <p:spTgt spid="41987">
                                            <p:txEl>
                                              <p:pRg st="5" end="5"/>
                                            </p:txEl>
                                          </p:spTgt>
                                        </p:tgtEl>
                                        <p:attrNameLst>
                                          <p:attrName>ppt_x</p:attrName>
                                          <p:attrName>ppt_y</p:attrName>
                                        </p:attrNameLst>
                                      </p:cBhvr>
                                    </p:animMotion>
                                    <p:animEffect transition="in" filter="fade">
                                      <p:cBhvr>
                                        <p:cTn id="44" dur="2000"/>
                                        <p:tgtEl>
                                          <p:spTgt spid="4198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41987">
                                            <p:txEl>
                                              <p:pRg st="6" end="6"/>
                                            </p:txEl>
                                          </p:spTgt>
                                        </p:tgtEl>
                                        <p:attrNameLst>
                                          <p:attrName>style.visibility</p:attrName>
                                        </p:attrNameLst>
                                      </p:cBhvr>
                                      <p:to>
                                        <p:strVal val="visible"/>
                                      </p:to>
                                    </p:set>
                                    <p:animScale>
                                      <p:cBhvr>
                                        <p:cTn id="49" dur="2000" decel="50000" fill="hold">
                                          <p:stCondLst>
                                            <p:cond delay="0"/>
                                          </p:stCondLst>
                                        </p:cTn>
                                        <p:tgtEl>
                                          <p:spTgt spid="4198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2000" decel="50000" fill="hold">
                                          <p:stCondLst>
                                            <p:cond delay="0"/>
                                          </p:stCondLst>
                                        </p:cTn>
                                        <p:tgtEl>
                                          <p:spTgt spid="41987">
                                            <p:txEl>
                                              <p:pRg st="6" end="6"/>
                                            </p:txEl>
                                          </p:spTgt>
                                        </p:tgtEl>
                                        <p:attrNameLst>
                                          <p:attrName>ppt_x</p:attrName>
                                          <p:attrName>ppt_y</p:attrName>
                                        </p:attrNameLst>
                                      </p:cBhvr>
                                    </p:animMotion>
                                    <p:animEffect transition="in" filter="fade">
                                      <p:cBhvr>
                                        <p:cTn id="51" dur="2000"/>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CC7C1205-1392-4D06-8514-E08BA4382B9F}" type="slidenum">
              <a:rPr lang="en-US" sz="1500">
                <a:latin typeface="Arial" panose="020B0604020202020204" pitchFamily="34" charset="0"/>
                <a:cs typeface="Arial" panose="020B0604020202020204" pitchFamily="34" charset="0"/>
              </a:rPr>
              <a:pPr eaLnBrk="1" hangingPunct="1">
                <a:defRPr/>
              </a:pPr>
              <a:t>22</a:t>
            </a:fld>
            <a:endParaRPr lang="en-US" sz="1500">
              <a:latin typeface="Arial" panose="020B0604020202020204" pitchFamily="34" charset="0"/>
              <a:cs typeface="Arial" panose="020B0604020202020204" pitchFamily="34" charset="0"/>
            </a:endParaRPr>
          </a:p>
        </p:txBody>
      </p:sp>
      <p:pic>
        <p:nvPicPr>
          <p:cNvPr id="28675"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760748" y="4113848"/>
            <a:ext cx="1066553" cy="1990264"/>
          </a:xfrm>
          <a:ln>
            <a:solidFill>
              <a:srgbClr val="FF0000"/>
            </a:solidFill>
          </a:ln>
        </p:spPr>
      </p:pic>
      <p:pic>
        <p:nvPicPr>
          <p:cNvPr id="28676" name="Picture 6"/>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1836930" y="1066554"/>
            <a:ext cx="990371" cy="1990264"/>
          </a:xfrm>
          <a:ln>
            <a:solidFill>
              <a:srgbClr val="FF0000"/>
            </a:solidFill>
          </a:ln>
        </p:spPr>
      </p:pic>
      <p:sp>
        <p:nvSpPr>
          <p:cNvPr id="43017" name="Rectangle 9"/>
          <p:cNvSpPr>
            <a:spLocks noGrp="1" noChangeArrowheads="1"/>
          </p:cNvSpPr>
          <p:nvPr>
            <p:ph type="body" sz="half" idx="3"/>
          </p:nvPr>
        </p:nvSpPr>
        <p:spPr>
          <a:xfrm>
            <a:off x="4090521" y="90467"/>
            <a:ext cx="7770601" cy="1971219"/>
          </a:xfrm>
        </p:spPr>
        <p:txBody>
          <a:bodyPr vert="horz" lIns="146419" tIns="73210" rIns="146419" bIns="73210" rtlCol="0">
            <a:noAutofit/>
          </a:bodyPr>
          <a:lstStyle/>
          <a:p>
            <a:pPr algn="r" rtl="1" eaLnBrk="1" hangingPunct="1">
              <a:lnSpc>
                <a:spcPct val="110000"/>
              </a:lnSpc>
              <a:defRPr/>
            </a:pPr>
            <a:r>
              <a:rPr lang="ar-SA" altLang="en-US" sz="3200" b="1" dirty="0">
                <a:solidFill>
                  <a:srgbClr val="FF3300"/>
                </a:solidFill>
                <a:cs typeface="Zar" pitchFamily="2" charset="-78"/>
              </a:rPr>
              <a:t>عضلة نزديك كنندة بزرگ</a:t>
            </a:r>
          </a:p>
          <a:p>
            <a:pPr algn="r" rtl="1" eaLnBrk="1" hangingPunct="1">
              <a:lnSpc>
                <a:spcPct val="110000"/>
              </a:lnSpc>
              <a:buFontTx/>
              <a:buNone/>
              <a:defRPr/>
            </a:pPr>
            <a:r>
              <a:rPr lang="fa-IR" sz="2400" b="1" dirty="0">
                <a:cs typeface="Zar" pitchFamily="2" charset="-78"/>
              </a:rPr>
              <a:t>     </a:t>
            </a:r>
            <a:r>
              <a:rPr lang="ar-SA" altLang="en-US" sz="2400" b="1" dirty="0">
                <a:cs typeface="Zar" pitchFamily="2" charset="-78"/>
              </a:rPr>
              <a:t>سرثابت عضله</a:t>
            </a:r>
            <a:r>
              <a:rPr lang="fa-IR" sz="2400" b="1" dirty="0">
                <a:cs typeface="Zar" pitchFamily="2" charset="-78"/>
              </a:rPr>
              <a:t>: قسمت قدامی</a:t>
            </a:r>
            <a:r>
              <a:rPr lang="ar-SA" altLang="en-US" sz="2400" b="1" dirty="0">
                <a:cs typeface="Zar" pitchFamily="2" charset="-78"/>
              </a:rPr>
              <a:t> استخوان عانه </a:t>
            </a:r>
          </a:p>
          <a:p>
            <a:pPr algn="r" rtl="1" eaLnBrk="1" hangingPunct="1">
              <a:lnSpc>
                <a:spcPct val="110000"/>
              </a:lnSpc>
              <a:buFontTx/>
              <a:buNone/>
              <a:defRPr/>
            </a:pPr>
            <a:r>
              <a:rPr lang="fa-IR" sz="2400" b="1" dirty="0">
                <a:cs typeface="Zar" pitchFamily="2" charset="-78"/>
              </a:rPr>
              <a:t>     </a:t>
            </a:r>
            <a:r>
              <a:rPr lang="ar-SA" altLang="en-US" sz="2400" b="1" dirty="0">
                <a:cs typeface="Zar" pitchFamily="2" charset="-78"/>
              </a:rPr>
              <a:t>سرمتحرك عضله</a:t>
            </a:r>
            <a:r>
              <a:rPr lang="fa-IR" sz="2400" b="1" dirty="0">
                <a:cs typeface="Zar" pitchFamily="2" charset="-78"/>
              </a:rPr>
              <a:t>:</a:t>
            </a:r>
            <a:r>
              <a:rPr lang="ar-SA" altLang="en-US" sz="2400" b="1" dirty="0">
                <a:cs typeface="Zar" pitchFamily="2" charset="-78"/>
              </a:rPr>
              <a:t> تكمة نزديك كنندة بزرگ، طول خط خشن و لبة دروني خط خشن </a:t>
            </a:r>
            <a:r>
              <a:rPr lang="fa-IR" sz="2400" b="1" dirty="0">
                <a:cs typeface="Zar" pitchFamily="2" charset="-78"/>
              </a:rPr>
              <a:t>                           </a:t>
            </a:r>
            <a:endParaRPr lang="en-US" sz="2400" b="1" dirty="0">
              <a:cs typeface="Zar" pitchFamily="2" charset="-78"/>
            </a:endParaRPr>
          </a:p>
          <a:p>
            <a:pPr algn="r" rtl="1" eaLnBrk="1" hangingPunct="1">
              <a:lnSpc>
                <a:spcPct val="110000"/>
              </a:lnSpc>
              <a:buFontTx/>
              <a:buNone/>
              <a:defRPr/>
            </a:pPr>
            <a:r>
              <a:rPr lang="en-US" sz="2400" b="1" dirty="0">
                <a:cs typeface="Zar" pitchFamily="2" charset="-78"/>
              </a:rPr>
              <a:t>    </a:t>
            </a:r>
            <a:r>
              <a:rPr lang="fa-IR" sz="2400" b="1" dirty="0">
                <a:cs typeface="Zar" pitchFamily="2" charset="-78"/>
              </a:rPr>
              <a:t>عمکرد: </a:t>
            </a:r>
            <a:r>
              <a:rPr lang="ar-SA" altLang="en-US" sz="2400" b="1" dirty="0">
                <a:cs typeface="Zar" pitchFamily="2" charset="-78"/>
              </a:rPr>
              <a:t>علاوه بر نزديك</a:t>
            </a:r>
            <a:r>
              <a:rPr lang="en-US" sz="2400" b="1" dirty="0">
                <a:cs typeface="Zar" pitchFamily="2" charset="-78"/>
              </a:rPr>
              <a:t>‎</a:t>
            </a:r>
            <a:r>
              <a:rPr lang="ar-SA" altLang="en-US" sz="2400" b="1" dirty="0">
                <a:cs typeface="Zar" pitchFamily="2" charset="-78"/>
              </a:rPr>
              <a:t>كردن مفصل ران، در چرخش داخلي و خم</a:t>
            </a:r>
            <a:r>
              <a:rPr lang="en-US" sz="2400" b="1" dirty="0">
                <a:cs typeface="Zar" pitchFamily="2" charset="-78"/>
              </a:rPr>
              <a:t>‎</a:t>
            </a:r>
            <a:r>
              <a:rPr lang="ar-SA" altLang="en-US" sz="2400" b="1" dirty="0">
                <a:cs typeface="Zar" pitchFamily="2" charset="-78"/>
              </a:rPr>
              <a:t>كردن ران نيز نقش دارد.</a:t>
            </a:r>
            <a:r>
              <a:rPr lang="fa-IR" sz="2400" b="1" dirty="0">
                <a:cs typeface="Zar" pitchFamily="2" charset="-78"/>
              </a:rPr>
              <a:t> </a:t>
            </a:r>
            <a:endParaRPr lang="ar-SA" altLang="en-US" sz="2400" b="1" dirty="0">
              <a:cs typeface="Zar" pitchFamily="2" charset="-78"/>
            </a:endParaRPr>
          </a:p>
          <a:p>
            <a:pPr algn="r" rtl="1" eaLnBrk="1" hangingPunct="1">
              <a:lnSpc>
                <a:spcPct val="110000"/>
              </a:lnSpc>
              <a:buFontTx/>
              <a:buNone/>
              <a:defRPr/>
            </a:pPr>
            <a:r>
              <a:rPr lang="ar-SA" altLang="en-US" sz="2400" b="1" dirty="0">
                <a:cs typeface="Zar" pitchFamily="2" charset="-78"/>
              </a:rPr>
              <a:t>		</a:t>
            </a:r>
            <a:endParaRPr lang="en-US" altLang="en-US" sz="2400" b="1" dirty="0">
              <a:cs typeface="Zar" pitchFamily="2" charset="-78"/>
            </a:endParaRPr>
          </a:p>
          <a:p>
            <a:pPr algn="r" rtl="1" eaLnBrk="1" hangingPunct="1">
              <a:lnSpc>
                <a:spcPct val="110000"/>
              </a:lnSpc>
              <a:buFontTx/>
              <a:buNone/>
              <a:defRPr/>
            </a:pPr>
            <a:r>
              <a:rPr lang="ar-SA" altLang="en-US" sz="2400" b="1" dirty="0">
                <a:cs typeface="Zar" pitchFamily="2" charset="-78"/>
              </a:rPr>
              <a:t>						</a:t>
            </a:r>
            <a:endParaRPr lang="fa-IR" sz="2400" b="1" dirty="0">
              <a:cs typeface="Zar" pitchFamily="2" charset="-78"/>
            </a:endParaRPr>
          </a:p>
          <a:p>
            <a:pPr algn="r" rtl="1" eaLnBrk="1" hangingPunct="1">
              <a:lnSpc>
                <a:spcPct val="110000"/>
              </a:lnSpc>
              <a:defRPr/>
            </a:pPr>
            <a:r>
              <a:rPr lang="ar-SA" altLang="en-US" sz="3200" b="1" dirty="0">
                <a:solidFill>
                  <a:srgbClr val="FF3300"/>
                </a:solidFill>
                <a:cs typeface="Zar" pitchFamily="2" charset="-78"/>
              </a:rPr>
              <a:t>عضلة نزديك كنندة طويل</a:t>
            </a:r>
          </a:p>
          <a:p>
            <a:pPr algn="r" rtl="1" eaLnBrk="1" hangingPunct="1">
              <a:lnSpc>
                <a:spcPct val="110000"/>
              </a:lnSpc>
              <a:buFontTx/>
              <a:buNone/>
              <a:defRPr/>
            </a:pPr>
            <a:r>
              <a:rPr lang="fa-IR" sz="2400" b="1" dirty="0">
                <a:cs typeface="Zar" pitchFamily="2" charset="-78"/>
              </a:rPr>
              <a:t>    سرثابت :</a:t>
            </a:r>
            <a:r>
              <a:rPr lang="ar-SA" altLang="en-US" sz="2400" b="1" dirty="0">
                <a:cs typeface="Zar" pitchFamily="2" charset="-78"/>
              </a:rPr>
              <a:t>سطح قدامي استخوان عانه </a:t>
            </a:r>
            <a:r>
              <a:rPr lang="fa-IR" sz="2400" b="1" dirty="0">
                <a:cs typeface="Zar" pitchFamily="2" charset="-78"/>
              </a:rPr>
              <a:t> </a:t>
            </a:r>
          </a:p>
          <a:p>
            <a:pPr algn="r" rtl="1" eaLnBrk="1" hangingPunct="1">
              <a:lnSpc>
                <a:spcPct val="110000"/>
              </a:lnSpc>
              <a:buFontTx/>
              <a:buNone/>
              <a:defRPr/>
            </a:pPr>
            <a:r>
              <a:rPr lang="fa-IR" sz="2400" b="1" dirty="0">
                <a:cs typeface="Zar" pitchFamily="2" charset="-78"/>
              </a:rPr>
              <a:t>    </a:t>
            </a:r>
            <a:r>
              <a:rPr lang="ar-SA" altLang="en-US" sz="2400" b="1" dirty="0">
                <a:cs typeface="Zar" pitchFamily="2" charset="-78"/>
              </a:rPr>
              <a:t>سر متحرك </a:t>
            </a:r>
            <a:r>
              <a:rPr lang="fa-IR" sz="2400" b="1" dirty="0">
                <a:cs typeface="Zar" pitchFamily="2" charset="-78"/>
              </a:rPr>
              <a:t>:</a:t>
            </a:r>
            <a:r>
              <a:rPr lang="ar-SA" altLang="en-US" sz="2400" b="1" dirty="0">
                <a:cs typeface="Zar" pitchFamily="2" charset="-78"/>
              </a:rPr>
              <a:t> قسمت مياني و داخلي استخوان ران </a:t>
            </a:r>
            <a:endParaRPr lang="fa-IR" sz="2400" b="1" dirty="0">
              <a:cs typeface="Zar" pitchFamily="2" charset="-78"/>
            </a:endParaRPr>
          </a:p>
          <a:p>
            <a:pPr algn="r" rtl="1" eaLnBrk="1" hangingPunct="1">
              <a:lnSpc>
                <a:spcPct val="110000"/>
              </a:lnSpc>
              <a:buFontTx/>
              <a:buNone/>
              <a:defRPr/>
            </a:pPr>
            <a:r>
              <a:rPr lang="fa-IR" sz="2400" b="1" dirty="0">
                <a:cs typeface="Zar" pitchFamily="2" charset="-78"/>
              </a:rPr>
              <a:t>   عملکرد:</a:t>
            </a:r>
            <a:r>
              <a:rPr lang="ar-SA" altLang="en-US" sz="2400" b="1" dirty="0">
                <a:cs typeface="Zar" pitchFamily="2" charset="-78"/>
              </a:rPr>
              <a:t>عضلة بالا در خم</a:t>
            </a:r>
            <a:r>
              <a:rPr lang="en-US" sz="2400" b="1" dirty="0">
                <a:cs typeface="Zar" pitchFamily="2" charset="-78"/>
              </a:rPr>
              <a:t>‎</a:t>
            </a:r>
            <a:r>
              <a:rPr lang="ar-SA" altLang="en-US" sz="2400" b="1" dirty="0">
                <a:cs typeface="Zar" pitchFamily="2" charset="-78"/>
              </a:rPr>
              <a:t>شدن و چرخش داخلي ران نيز دخالت دارد.</a:t>
            </a:r>
          </a:p>
        </p:txBody>
      </p:sp>
      <p:sp>
        <p:nvSpPr>
          <p:cNvPr id="43021" name="Rectangle 13"/>
          <p:cNvSpPr>
            <a:spLocks noGrp="1" noChangeArrowheads="1"/>
          </p:cNvSpPr>
          <p:nvPr>
            <p:ph type="title"/>
          </p:nvPr>
        </p:nvSpPr>
        <p:spPr>
          <a:xfrm>
            <a:off x="1776619" y="404719"/>
            <a:ext cx="8762560" cy="1142735"/>
          </a:xfrm>
        </p:spPr>
        <p:txBody>
          <a:bodyPr>
            <a:normAutofit fontScale="90000"/>
          </a:bodyPr>
          <a:lstStyle/>
          <a:p>
            <a:pPr rtl="1" eaLnBrk="1" hangingPunct="1">
              <a:defRPr/>
            </a:pPr>
            <a:r>
              <a:rPr lang="en-US" b="1" dirty="0" smtClean="0">
                <a:cs typeface="Zar" pitchFamily="2" charset="-78"/>
              </a:rPr>
              <a:t>‎ </a:t>
            </a:r>
            <a:r>
              <a:rPr lang="ar-SA" altLang="en-US" b="1" dirty="0" smtClean="0">
                <a:cs typeface="Zar" pitchFamily="2" charset="-78"/>
              </a:rPr>
              <a:t>عضلات نزديك</a:t>
            </a:r>
            <a:r>
              <a:rPr lang="en-US" b="1" dirty="0" smtClean="0">
                <a:cs typeface="Zar" pitchFamily="2" charset="-78"/>
              </a:rPr>
              <a:t> </a:t>
            </a:r>
            <a:r>
              <a:rPr lang="ar-SA" altLang="en-US" b="1" dirty="0" smtClean="0">
                <a:cs typeface="Zar" pitchFamily="2" charset="-78"/>
              </a:rPr>
              <a:t>كنندة ران</a:t>
            </a:r>
            <a:r>
              <a:rPr lang="en-US" b="1" dirty="0" smtClean="0">
                <a:cs typeface="Zar" pitchFamily="2" charset="-78"/>
              </a:rPr>
              <a:t> </a:t>
            </a:r>
            <a:r>
              <a:rPr lang="ar-SA" altLang="en-US" b="1" dirty="0" smtClean="0">
                <a:cs typeface="Zar" pitchFamily="2" charset="-78"/>
              </a:rPr>
              <a:t/>
            </a:r>
            <a:br>
              <a:rPr lang="ar-SA" altLang="en-US" b="1" dirty="0" smtClean="0">
                <a:cs typeface="Zar" pitchFamily="2" charset="-78"/>
              </a:rPr>
            </a:br>
            <a:endParaRPr lang="en-US" b="1" dirty="0" smtClean="0">
              <a:cs typeface="Zar" pitchFamily="2" charset="-78"/>
            </a:endParaRPr>
          </a:p>
        </p:txBody>
      </p:sp>
    </p:spTree>
    <p:extLst>
      <p:ext uri="{BB962C8B-B14F-4D97-AF65-F5344CB8AC3E}">
        <p14:creationId xmlns:p14="http://schemas.microsoft.com/office/powerpoint/2010/main" val="3508963718"/>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3021"/>
                                        </p:tgtEl>
                                        <p:attrNameLst>
                                          <p:attrName>style.visibility</p:attrName>
                                        </p:attrNameLst>
                                      </p:cBhvr>
                                      <p:to>
                                        <p:strVal val="visible"/>
                                      </p:to>
                                    </p:set>
                                    <p:animEffect transition="in" filter="fade">
                                      <p:cBhvr>
                                        <p:cTn id="7" dur="770" decel="100000"/>
                                        <p:tgtEl>
                                          <p:spTgt spid="43021"/>
                                        </p:tgtEl>
                                      </p:cBhvr>
                                    </p:animEffect>
                                    <p:animScale>
                                      <p:cBhvr>
                                        <p:cTn id="8" dur="770" decel="100000"/>
                                        <p:tgtEl>
                                          <p:spTgt spid="43021"/>
                                        </p:tgtEl>
                                      </p:cBhvr>
                                      <p:from x="10000" y="10000"/>
                                      <p:to x="200000" y="450000"/>
                                    </p:animScale>
                                    <p:animScale>
                                      <p:cBhvr>
                                        <p:cTn id="9" dur="1230" accel="100000" fill="hold">
                                          <p:stCondLst>
                                            <p:cond delay="770"/>
                                          </p:stCondLst>
                                        </p:cTn>
                                        <p:tgtEl>
                                          <p:spTgt spid="43021"/>
                                        </p:tgtEl>
                                      </p:cBhvr>
                                      <p:from x="200000" y="450000"/>
                                      <p:to x="100000" y="100000"/>
                                    </p:animScale>
                                    <p:set>
                                      <p:cBhvr>
                                        <p:cTn id="10" dur="770" fill="hold"/>
                                        <p:tgtEl>
                                          <p:spTgt spid="43021"/>
                                        </p:tgtEl>
                                        <p:attrNameLst>
                                          <p:attrName>ppt_x</p:attrName>
                                        </p:attrNameLst>
                                      </p:cBhvr>
                                      <p:to>
                                        <p:strVal val="(0.5)"/>
                                      </p:to>
                                    </p:set>
                                    <p:anim from="(0.5)" to="(#ppt_x)" calcmode="lin" valueType="num">
                                      <p:cBhvr>
                                        <p:cTn id="11" dur="1230" accel="100000" fill="hold">
                                          <p:stCondLst>
                                            <p:cond delay="770"/>
                                          </p:stCondLst>
                                        </p:cTn>
                                        <p:tgtEl>
                                          <p:spTgt spid="43021"/>
                                        </p:tgtEl>
                                        <p:attrNameLst>
                                          <p:attrName>ppt_x</p:attrName>
                                        </p:attrNameLst>
                                      </p:cBhvr>
                                    </p:anim>
                                    <p:set>
                                      <p:cBhvr>
                                        <p:cTn id="12" dur="770" fill="hold"/>
                                        <p:tgtEl>
                                          <p:spTgt spid="43021"/>
                                        </p:tgtEl>
                                        <p:attrNameLst>
                                          <p:attrName>ppt_y</p:attrName>
                                        </p:attrNameLst>
                                      </p:cBhvr>
                                      <p:to>
                                        <p:strVal val="(#ppt_y+0.4)"/>
                                      </p:to>
                                    </p:set>
                                    <p:anim from="(#ppt_y+0.4)" to="(#ppt_y)" calcmode="lin" valueType="num">
                                      <p:cBhvr>
                                        <p:cTn id="13" dur="1230" accel="100000" fill="hold">
                                          <p:stCondLst>
                                            <p:cond delay="770"/>
                                          </p:stCondLst>
                                        </p:cTn>
                                        <p:tgtEl>
                                          <p:spTgt spid="43021"/>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6" presetClass="entr" presetSubtype="0" fill="hold" nodeType="clickEffect">
                                  <p:stCondLst>
                                    <p:cond delay="0"/>
                                  </p:stCondLst>
                                  <p:childTnLst>
                                    <p:set>
                                      <p:cBhvr>
                                        <p:cTn id="17" dur="1" fill="hold">
                                          <p:stCondLst>
                                            <p:cond delay="0"/>
                                          </p:stCondLst>
                                        </p:cTn>
                                        <p:tgtEl>
                                          <p:spTgt spid="43017">
                                            <p:txEl>
                                              <p:pRg st="0" end="0"/>
                                            </p:txEl>
                                          </p:spTgt>
                                        </p:tgtEl>
                                        <p:attrNameLst>
                                          <p:attrName>style.visibility</p:attrName>
                                        </p:attrNameLst>
                                      </p:cBhvr>
                                      <p:to>
                                        <p:strVal val="visible"/>
                                      </p:to>
                                    </p:set>
                                    <p:animEffect transition="in" filter="wipe(down)">
                                      <p:cBhvr>
                                        <p:cTn id="18" dur="580">
                                          <p:stCondLst>
                                            <p:cond delay="0"/>
                                          </p:stCondLst>
                                        </p:cTn>
                                        <p:tgtEl>
                                          <p:spTgt spid="43017">
                                            <p:txEl>
                                              <p:pRg st="0" end="0"/>
                                            </p:txEl>
                                          </p:spTgt>
                                        </p:tgtEl>
                                      </p:cBhvr>
                                    </p:animEffect>
                                    <p:anim calcmode="lin" valueType="num">
                                      <p:cBhvr>
                                        <p:cTn id="19" dur="1822" tmFilter="0,0; 0.14,0.36; 0.43,0.73; 0.71,0.91; 1.0,1.0">
                                          <p:stCondLst>
                                            <p:cond delay="0"/>
                                          </p:stCondLst>
                                        </p:cTn>
                                        <p:tgtEl>
                                          <p:spTgt spid="43017">
                                            <p:txEl>
                                              <p:pRg st="0" end="0"/>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43017">
                                            <p:txEl>
                                              <p:pRg st="0" end="0"/>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43017">
                                            <p:txEl>
                                              <p:pRg st="0" end="0"/>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43017">
                                            <p:txEl>
                                              <p:pRg st="0" end="0"/>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43017">
                                            <p:txEl>
                                              <p:pRg st="0" end="0"/>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43017">
                                            <p:txEl>
                                              <p:pRg st="0" end="0"/>
                                            </p:txEl>
                                          </p:spTgt>
                                        </p:tgtEl>
                                      </p:cBhvr>
                                      <p:to x="100000" y="60000"/>
                                    </p:animScale>
                                    <p:animScale>
                                      <p:cBhvr>
                                        <p:cTn id="25" dur="166" decel="50000">
                                          <p:stCondLst>
                                            <p:cond delay="676"/>
                                          </p:stCondLst>
                                        </p:cTn>
                                        <p:tgtEl>
                                          <p:spTgt spid="43017">
                                            <p:txEl>
                                              <p:pRg st="0" end="0"/>
                                            </p:txEl>
                                          </p:spTgt>
                                        </p:tgtEl>
                                      </p:cBhvr>
                                      <p:to x="100000" y="100000"/>
                                    </p:animScale>
                                    <p:animScale>
                                      <p:cBhvr>
                                        <p:cTn id="26" dur="26">
                                          <p:stCondLst>
                                            <p:cond delay="1312"/>
                                          </p:stCondLst>
                                        </p:cTn>
                                        <p:tgtEl>
                                          <p:spTgt spid="43017">
                                            <p:txEl>
                                              <p:pRg st="0" end="0"/>
                                            </p:txEl>
                                          </p:spTgt>
                                        </p:tgtEl>
                                      </p:cBhvr>
                                      <p:to x="100000" y="80000"/>
                                    </p:animScale>
                                    <p:animScale>
                                      <p:cBhvr>
                                        <p:cTn id="27" dur="166" decel="50000">
                                          <p:stCondLst>
                                            <p:cond delay="1338"/>
                                          </p:stCondLst>
                                        </p:cTn>
                                        <p:tgtEl>
                                          <p:spTgt spid="43017">
                                            <p:txEl>
                                              <p:pRg st="0" end="0"/>
                                            </p:txEl>
                                          </p:spTgt>
                                        </p:tgtEl>
                                      </p:cBhvr>
                                      <p:to x="100000" y="100000"/>
                                    </p:animScale>
                                    <p:animScale>
                                      <p:cBhvr>
                                        <p:cTn id="28" dur="26">
                                          <p:stCondLst>
                                            <p:cond delay="1642"/>
                                          </p:stCondLst>
                                        </p:cTn>
                                        <p:tgtEl>
                                          <p:spTgt spid="43017">
                                            <p:txEl>
                                              <p:pRg st="0" end="0"/>
                                            </p:txEl>
                                          </p:spTgt>
                                        </p:tgtEl>
                                      </p:cBhvr>
                                      <p:to x="100000" y="90000"/>
                                    </p:animScale>
                                    <p:animScale>
                                      <p:cBhvr>
                                        <p:cTn id="29" dur="166" decel="50000">
                                          <p:stCondLst>
                                            <p:cond delay="1668"/>
                                          </p:stCondLst>
                                        </p:cTn>
                                        <p:tgtEl>
                                          <p:spTgt spid="43017">
                                            <p:txEl>
                                              <p:pRg st="0" end="0"/>
                                            </p:txEl>
                                          </p:spTgt>
                                        </p:tgtEl>
                                      </p:cBhvr>
                                      <p:to x="100000" y="100000"/>
                                    </p:animScale>
                                    <p:animScale>
                                      <p:cBhvr>
                                        <p:cTn id="30" dur="26">
                                          <p:stCondLst>
                                            <p:cond delay="1808"/>
                                          </p:stCondLst>
                                        </p:cTn>
                                        <p:tgtEl>
                                          <p:spTgt spid="43017">
                                            <p:txEl>
                                              <p:pRg st="0" end="0"/>
                                            </p:txEl>
                                          </p:spTgt>
                                        </p:tgtEl>
                                      </p:cBhvr>
                                      <p:to x="100000" y="95000"/>
                                    </p:animScale>
                                    <p:animScale>
                                      <p:cBhvr>
                                        <p:cTn id="31" dur="166" decel="50000">
                                          <p:stCondLst>
                                            <p:cond delay="1834"/>
                                          </p:stCondLst>
                                        </p:cTn>
                                        <p:tgtEl>
                                          <p:spTgt spid="43017">
                                            <p:txEl>
                                              <p:pRg st="0" end="0"/>
                                            </p:txEl>
                                          </p:spTgt>
                                        </p:tgtEl>
                                      </p:cBhvr>
                                      <p:to x="100000" y="100000"/>
                                    </p:animScale>
                                  </p:childTnLst>
                                </p:cTn>
                              </p:par>
                            </p:childTnLst>
                          </p:cTn>
                        </p:par>
                      </p:childTnLst>
                    </p:cTn>
                  </p:par>
                  <p:par>
                    <p:cTn id="32" fill="hold" nodeType="clickPar">
                      <p:stCondLst>
                        <p:cond delay="indefinite"/>
                      </p:stCondLst>
                      <p:childTnLst>
                        <p:par>
                          <p:cTn id="33" fill="hold" nodeType="withGroup">
                            <p:stCondLst>
                              <p:cond delay="0"/>
                            </p:stCondLst>
                            <p:childTnLst>
                              <p:par>
                                <p:cTn id="34" presetID="30" presetClass="entr" presetSubtype="0" fill="hold" nodeType="clickEffect">
                                  <p:stCondLst>
                                    <p:cond delay="0"/>
                                  </p:stCondLst>
                                  <p:childTnLst>
                                    <p:set>
                                      <p:cBhvr>
                                        <p:cTn id="35" dur="1" fill="hold">
                                          <p:stCondLst>
                                            <p:cond delay="0"/>
                                          </p:stCondLst>
                                        </p:cTn>
                                        <p:tgtEl>
                                          <p:spTgt spid="43017">
                                            <p:txEl>
                                              <p:pRg st="1" end="1"/>
                                            </p:txEl>
                                          </p:spTgt>
                                        </p:tgtEl>
                                        <p:attrNameLst>
                                          <p:attrName>style.visibility</p:attrName>
                                        </p:attrNameLst>
                                      </p:cBhvr>
                                      <p:to>
                                        <p:strVal val="visible"/>
                                      </p:to>
                                    </p:set>
                                    <p:animEffect transition="in" filter="fade">
                                      <p:cBhvr>
                                        <p:cTn id="36" dur="1600" decel="100000"/>
                                        <p:tgtEl>
                                          <p:spTgt spid="43017">
                                            <p:txEl>
                                              <p:pRg st="1" end="1"/>
                                            </p:txEl>
                                          </p:spTgt>
                                        </p:tgtEl>
                                      </p:cBhvr>
                                    </p:animEffect>
                                    <p:anim calcmode="lin" valueType="num">
                                      <p:cBhvr>
                                        <p:cTn id="37" dur="1600" decel="100000" fill="hold"/>
                                        <p:tgtEl>
                                          <p:spTgt spid="43017">
                                            <p:txEl>
                                              <p:pRg st="1" end="1"/>
                                            </p:txEl>
                                          </p:spTgt>
                                        </p:tgtEl>
                                        <p:attrNameLst>
                                          <p:attrName>style.rotation</p:attrName>
                                        </p:attrNameLst>
                                      </p:cBhvr>
                                      <p:tavLst>
                                        <p:tav tm="0">
                                          <p:val>
                                            <p:fltVal val="-90"/>
                                          </p:val>
                                        </p:tav>
                                        <p:tav tm="100000">
                                          <p:val>
                                            <p:fltVal val="0"/>
                                          </p:val>
                                        </p:tav>
                                      </p:tavLst>
                                    </p:anim>
                                    <p:anim calcmode="lin" valueType="num">
                                      <p:cBhvr>
                                        <p:cTn id="38" dur="1600" decel="100000" fill="hold"/>
                                        <p:tgtEl>
                                          <p:spTgt spid="43017">
                                            <p:txEl>
                                              <p:pRg st="1" end="1"/>
                                            </p:txEl>
                                          </p:spTgt>
                                        </p:tgtEl>
                                        <p:attrNameLst>
                                          <p:attrName>ppt_x</p:attrName>
                                        </p:attrNameLst>
                                      </p:cBhvr>
                                      <p:tavLst>
                                        <p:tav tm="0">
                                          <p:val>
                                            <p:strVal val="#ppt_x+0.4"/>
                                          </p:val>
                                        </p:tav>
                                        <p:tav tm="100000">
                                          <p:val>
                                            <p:strVal val="#ppt_x-0.05"/>
                                          </p:val>
                                        </p:tav>
                                      </p:tavLst>
                                    </p:anim>
                                    <p:anim calcmode="lin" valueType="num">
                                      <p:cBhvr>
                                        <p:cTn id="39" dur="1600" decel="100000" fill="hold"/>
                                        <p:tgtEl>
                                          <p:spTgt spid="43017">
                                            <p:txEl>
                                              <p:pRg st="1" end="1"/>
                                            </p:txEl>
                                          </p:spTgt>
                                        </p:tgtEl>
                                        <p:attrNameLst>
                                          <p:attrName>ppt_y</p:attrName>
                                        </p:attrNameLst>
                                      </p:cBhvr>
                                      <p:tavLst>
                                        <p:tav tm="0">
                                          <p:val>
                                            <p:strVal val="#ppt_y-0.4"/>
                                          </p:val>
                                        </p:tav>
                                        <p:tav tm="100000">
                                          <p:val>
                                            <p:strVal val="#ppt_y+0.1"/>
                                          </p:val>
                                        </p:tav>
                                      </p:tavLst>
                                    </p:anim>
                                    <p:anim calcmode="lin" valueType="num">
                                      <p:cBhvr>
                                        <p:cTn id="40" dur="400" accel="100000" fill="hold">
                                          <p:stCondLst>
                                            <p:cond delay="1600"/>
                                          </p:stCondLst>
                                        </p:cTn>
                                        <p:tgtEl>
                                          <p:spTgt spid="43017">
                                            <p:txEl>
                                              <p:pRg st="1" end="1"/>
                                            </p:txEl>
                                          </p:spTgt>
                                        </p:tgtEl>
                                        <p:attrNameLst>
                                          <p:attrName>ppt_x</p:attrName>
                                        </p:attrNameLst>
                                      </p:cBhvr>
                                      <p:tavLst>
                                        <p:tav tm="0">
                                          <p:val>
                                            <p:strVal val="#ppt_x-0.05"/>
                                          </p:val>
                                        </p:tav>
                                        <p:tav tm="100000">
                                          <p:val>
                                            <p:strVal val="#ppt_x"/>
                                          </p:val>
                                        </p:tav>
                                      </p:tavLst>
                                    </p:anim>
                                    <p:anim calcmode="lin" valueType="num">
                                      <p:cBhvr>
                                        <p:cTn id="41" dur="400" accel="100000" fill="hold">
                                          <p:stCondLst>
                                            <p:cond delay="1600"/>
                                          </p:stCondLst>
                                        </p:cTn>
                                        <p:tgtEl>
                                          <p:spTgt spid="43017">
                                            <p:txEl>
                                              <p:pRg st="1" end="1"/>
                                            </p:txEl>
                                          </p:spTgt>
                                        </p:tgtEl>
                                        <p:attrNameLst>
                                          <p:attrName>ppt_y</p:attrName>
                                        </p:attrNameLst>
                                      </p:cBhvr>
                                      <p:tavLst>
                                        <p:tav tm="0">
                                          <p:val>
                                            <p:strVal val="#ppt_y+0.1"/>
                                          </p:val>
                                        </p:tav>
                                        <p:tav tm="100000">
                                          <p:val>
                                            <p:strVal val="#ppt_y"/>
                                          </p:val>
                                        </p:tav>
                                      </p:tavLst>
                                    </p:anim>
                                  </p:childTnLst>
                                </p:cTn>
                              </p:par>
                              <p:par>
                                <p:cTn id="42" presetID="30" presetClass="entr" presetSubtype="0" fill="hold" nodeType="withEffect">
                                  <p:stCondLst>
                                    <p:cond delay="0"/>
                                  </p:stCondLst>
                                  <p:childTnLst>
                                    <p:set>
                                      <p:cBhvr>
                                        <p:cTn id="43" dur="1" fill="hold">
                                          <p:stCondLst>
                                            <p:cond delay="0"/>
                                          </p:stCondLst>
                                        </p:cTn>
                                        <p:tgtEl>
                                          <p:spTgt spid="43017">
                                            <p:txEl>
                                              <p:pRg st="2" end="2"/>
                                            </p:txEl>
                                          </p:spTgt>
                                        </p:tgtEl>
                                        <p:attrNameLst>
                                          <p:attrName>style.visibility</p:attrName>
                                        </p:attrNameLst>
                                      </p:cBhvr>
                                      <p:to>
                                        <p:strVal val="visible"/>
                                      </p:to>
                                    </p:set>
                                    <p:animEffect transition="in" filter="fade">
                                      <p:cBhvr>
                                        <p:cTn id="44" dur="1600" decel="100000"/>
                                        <p:tgtEl>
                                          <p:spTgt spid="43017">
                                            <p:txEl>
                                              <p:pRg st="2" end="2"/>
                                            </p:txEl>
                                          </p:spTgt>
                                        </p:tgtEl>
                                      </p:cBhvr>
                                    </p:animEffect>
                                    <p:anim calcmode="lin" valueType="num">
                                      <p:cBhvr>
                                        <p:cTn id="45" dur="1600" decel="100000" fill="hold"/>
                                        <p:tgtEl>
                                          <p:spTgt spid="43017">
                                            <p:txEl>
                                              <p:pRg st="2" end="2"/>
                                            </p:txEl>
                                          </p:spTgt>
                                        </p:tgtEl>
                                        <p:attrNameLst>
                                          <p:attrName>style.rotation</p:attrName>
                                        </p:attrNameLst>
                                      </p:cBhvr>
                                      <p:tavLst>
                                        <p:tav tm="0">
                                          <p:val>
                                            <p:fltVal val="-90"/>
                                          </p:val>
                                        </p:tav>
                                        <p:tav tm="100000">
                                          <p:val>
                                            <p:fltVal val="0"/>
                                          </p:val>
                                        </p:tav>
                                      </p:tavLst>
                                    </p:anim>
                                    <p:anim calcmode="lin" valueType="num">
                                      <p:cBhvr>
                                        <p:cTn id="46" dur="1600" decel="100000" fill="hold"/>
                                        <p:tgtEl>
                                          <p:spTgt spid="43017">
                                            <p:txEl>
                                              <p:pRg st="2" end="2"/>
                                            </p:txEl>
                                          </p:spTgt>
                                        </p:tgtEl>
                                        <p:attrNameLst>
                                          <p:attrName>ppt_x</p:attrName>
                                        </p:attrNameLst>
                                      </p:cBhvr>
                                      <p:tavLst>
                                        <p:tav tm="0">
                                          <p:val>
                                            <p:strVal val="#ppt_x+0.4"/>
                                          </p:val>
                                        </p:tav>
                                        <p:tav tm="100000">
                                          <p:val>
                                            <p:strVal val="#ppt_x-0.05"/>
                                          </p:val>
                                        </p:tav>
                                      </p:tavLst>
                                    </p:anim>
                                    <p:anim calcmode="lin" valueType="num">
                                      <p:cBhvr>
                                        <p:cTn id="47" dur="1600" decel="100000" fill="hold"/>
                                        <p:tgtEl>
                                          <p:spTgt spid="43017">
                                            <p:txEl>
                                              <p:pRg st="2" end="2"/>
                                            </p:txEl>
                                          </p:spTgt>
                                        </p:tgtEl>
                                        <p:attrNameLst>
                                          <p:attrName>ppt_y</p:attrName>
                                        </p:attrNameLst>
                                      </p:cBhvr>
                                      <p:tavLst>
                                        <p:tav tm="0">
                                          <p:val>
                                            <p:strVal val="#ppt_y-0.4"/>
                                          </p:val>
                                        </p:tav>
                                        <p:tav tm="100000">
                                          <p:val>
                                            <p:strVal val="#ppt_y+0.1"/>
                                          </p:val>
                                        </p:tav>
                                      </p:tavLst>
                                    </p:anim>
                                    <p:anim calcmode="lin" valueType="num">
                                      <p:cBhvr>
                                        <p:cTn id="48" dur="400" accel="100000" fill="hold">
                                          <p:stCondLst>
                                            <p:cond delay="1600"/>
                                          </p:stCondLst>
                                        </p:cTn>
                                        <p:tgtEl>
                                          <p:spTgt spid="43017">
                                            <p:txEl>
                                              <p:pRg st="2" end="2"/>
                                            </p:txEl>
                                          </p:spTgt>
                                        </p:tgtEl>
                                        <p:attrNameLst>
                                          <p:attrName>ppt_x</p:attrName>
                                        </p:attrNameLst>
                                      </p:cBhvr>
                                      <p:tavLst>
                                        <p:tav tm="0">
                                          <p:val>
                                            <p:strVal val="#ppt_x-0.05"/>
                                          </p:val>
                                        </p:tav>
                                        <p:tav tm="100000">
                                          <p:val>
                                            <p:strVal val="#ppt_x"/>
                                          </p:val>
                                        </p:tav>
                                      </p:tavLst>
                                    </p:anim>
                                    <p:anim calcmode="lin" valueType="num">
                                      <p:cBhvr>
                                        <p:cTn id="49" dur="400" accel="100000" fill="hold">
                                          <p:stCondLst>
                                            <p:cond delay="1600"/>
                                          </p:stCondLst>
                                        </p:cTn>
                                        <p:tgtEl>
                                          <p:spTgt spid="43017">
                                            <p:txEl>
                                              <p:pRg st="2" end="2"/>
                                            </p:txEl>
                                          </p:spTgt>
                                        </p:tgtEl>
                                        <p:attrNameLst>
                                          <p:attrName>ppt_y</p:attrName>
                                        </p:attrNameLst>
                                      </p:cBhvr>
                                      <p:tavLst>
                                        <p:tav tm="0">
                                          <p:val>
                                            <p:strVal val="#ppt_y+0.1"/>
                                          </p:val>
                                        </p:tav>
                                        <p:tav tm="100000">
                                          <p:val>
                                            <p:strVal val="#ppt_y"/>
                                          </p:val>
                                        </p:tav>
                                      </p:tavLst>
                                    </p:anim>
                                  </p:childTnLst>
                                </p:cTn>
                              </p:par>
                              <p:par>
                                <p:cTn id="50" presetID="30" presetClass="entr" presetSubtype="0" fill="hold" nodeType="withEffect">
                                  <p:stCondLst>
                                    <p:cond delay="0"/>
                                  </p:stCondLst>
                                  <p:childTnLst>
                                    <p:set>
                                      <p:cBhvr>
                                        <p:cTn id="51" dur="1" fill="hold">
                                          <p:stCondLst>
                                            <p:cond delay="0"/>
                                          </p:stCondLst>
                                        </p:cTn>
                                        <p:tgtEl>
                                          <p:spTgt spid="43017">
                                            <p:txEl>
                                              <p:pRg st="3" end="3"/>
                                            </p:txEl>
                                          </p:spTgt>
                                        </p:tgtEl>
                                        <p:attrNameLst>
                                          <p:attrName>style.visibility</p:attrName>
                                        </p:attrNameLst>
                                      </p:cBhvr>
                                      <p:to>
                                        <p:strVal val="visible"/>
                                      </p:to>
                                    </p:set>
                                    <p:animEffect transition="in" filter="fade">
                                      <p:cBhvr>
                                        <p:cTn id="52" dur="1600" decel="100000"/>
                                        <p:tgtEl>
                                          <p:spTgt spid="43017">
                                            <p:txEl>
                                              <p:pRg st="3" end="3"/>
                                            </p:txEl>
                                          </p:spTgt>
                                        </p:tgtEl>
                                      </p:cBhvr>
                                    </p:animEffect>
                                    <p:anim calcmode="lin" valueType="num">
                                      <p:cBhvr>
                                        <p:cTn id="53" dur="1600" decel="100000" fill="hold"/>
                                        <p:tgtEl>
                                          <p:spTgt spid="43017">
                                            <p:txEl>
                                              <p:pRg st="3" end="3"/>
                                            </p:txEl>
                                          </p:spTgt>
                                        </p:tgtEl>
                                        <p:attrNameLst>
                                          <p:attrName>style.rotation</p:attrName>
                                        </p:attrNameLst>
                                      </p:cBhvr>
                                      <p:tavLst>
                                        <p:tav tm="0">
                                          <p:val>
                                            <p:fltVal val="-90"/>
                                          </p:val>
                                        </p:tav>
                                        <p:tav tm="100000">
                                          <p:val>
                                            <p:fltVal val="0"/>
                                          </p:val>
                                        </p:tav>
                                      </p:tavLst>
                                    </p:anim>
                                    <p:anim calcmode="lin" valueType="num">
                                      <p:cBhvr>
                                        <p:cTn id="54" dur="1600" decel="100000" fill="hold"/>
                                        <p:tgtEl>
                                          <p:spTgt spid="43017">
                                            <p:txEl>
                                              <p:pRg st="3" end="3"/>
                                            </p:txEl>
                                          </p:spTgt>
                                        </p:tgtEl>
                                        <p:attrNameLst>
                                          <p:attrName>ppt_x</p:attrName>
                                        </p:attrNameLst>
                                      </p:cBhvr>
                                      <p:tavLst>
                                        <p:tav tm="0">
                                          <p:val>
                                            <p:strVal val="#ppt_x+0.4"/>
                                          </p:val>
                                        </p:tav>
                                        <p:tav tm="100000">
                                          <p:val>
                                            <p:strVal val="#ppt_x-0.05"/>
                                          </p:val>
                                        </p:tav>
                                      </p:tavLst>
                                    </p:anim>
                                    <p:anim calcmode="lin" valueType="num">
                                      <p:cBhvr>
                                        <p:cTn id="55" dur="1600" decel="100000" fill="hold"/>
                                        <p:tgtEl>
                                          <p:spTgt spid="43017">
                                            <p:txEl>
                                              <p:pRg st="3" end="3"/>
                                            </p:txEl>
                                          </p:spTgt>
                                        </p:tgtEl>
                                        <p:attrNameLst>
                                          <p:attrName>ppt_y</p:attrName>
                                        </p:attrNameLst>
                                      </p:cBhvr>
                                      <p:tavLst>
                                        <p:tav tm="0">
                                          <p:val>
                                            <p:strVal val="#ppt_y-0.4"/>
                                          </p:val>
                                        </p:tav>
                                        <p:tav tm="100000">
                                          <p:val>
                                            <p:strVal val="#ppt_y+0.1"/>
                                          </p:val>
                                        </p:tav>
                                      </p:tavLst>
                                    </p:anim>
                                    <p:anim calcmode="lin" valueType="num">
                                      <p:cBhvr>
                                        <p:cTn id="56" dur="400" accel="100000" fill="hold">
                                          <p:stCondLst>
                                            <p:cond delay="1600"/>
                                          </p:stCondLst>
                                        </p:cTn>
                                        <p:tgtEl>
                                          <p:spTgt spid="43017">
                                            <p:txEl>
                                              <p:pRg st="3" end="3"/>
                                            </p:txEl>
                                          </p:spTgt>
                                        </p:tgtEl>
                                        <p:attrNameLst>
                                          <p:attrName>ppt_x</p:attrName>
                                        </p:attrNameLst>
                                      </p:cBhvr>
                                      <p:tavLst>
                                        <p:tav tm="0">
                                          <p:val>
                                            <p:strVal val="#ppt_x-0.05"/>
                                          </p:val>
                                        </p:tav>
                                        <p:tav tm="100000">
                                          <p:val>
                                            <p:strVal val="#ppt_x"/>
                                          </p:val>
                                        </p:tav>
                                      </p:tavLst>
                                    </p:anim>
                                    <p:anim calcmode="lin" valueType="num">
                                      <p:cBhvr>
                                        <p:cTn id="57" dur="400" accel="100000" fill="hold">
                                          <p:stCondLst>
                                            <p:cond delay="1600"/>
                                          </p:stCondLst>
                                        </p:cTn>
                                        <p:tgtEl>
                                          <p:spTgt spid="43017">
                                            <p:txEl>
                                              <p:pRg st="3" end="3"/>
                                            </p:txEl>
                                          </p:spTgt>
                                        </p:tgtEl>
                                        <p:attrNameLst>
                                          <p:attrName>ppt_y</p:attrName>
                                        </p:attrNameLst>
                                      </p:cBhvr>
                                      <p:tavLst>
                                        <p:tav tm="0">
                                          <p:val>
                                            <p:strVal val="#ppt_y+0.1"/>
                                          </p:val>
                                        </p:tav>
                                        <p:tav tm="100000">
                                          <p:val>
                                            <p:strVal val="#ppt_y"/>
                                          </p:val>
                                        </p:tav>
                                      </p:tavLst>
                                    </p:anim>
                                  </p:childTnLst>
                                </p:cTn>
                              </p:par>
                              <p:par>
                                <p:cTn id="58" presetID="30" presetClass="entr" presetSubtype="0" fill="hold" nodeType="withEffect">
                                  <p:stCondLst>
                                    <p:cond delay="0"/>
                                  </p:stCondLst>
                                  <p:childTnLst>
                                    <p:set>
                                      <p:cBhvr>
                                        <p:cTn id="59" dur="1" fill="hold">
                                          <p:stCondLst>
                                            <p:cond delay="0"/>
                                          </p:stCondLst>
                                        </p:cTn>
                                        <p:tgtEl>
                                          <p:spTgt spid="43017">
                                            <p:txEl>
                                              <p:charRg st="249" end="258"/>
                                            </p:txEl>
                                          </p:spTgt>
                                        </p:tgtEl>
                                        <p:attrNameLst>
                                          <p:attrName>style.visibility</p:attrName>
                                        </p:attrNameLst>
                                      </p:cBhvr>
                                      <p:to>
                                        <p:strVal val="visible"/>
                                      </p:to>
                                    </p:set>
                                    <p:animEffect transition="in" filter="fade">
                                      <p:cBhvr>
                                        <p:cTn id="60" dur="1600" decel="100000"/>
                                        <p:tgtEl>
                                          <p:spTgt spid="43017">
                                            <p:txEl>
                                              <p:charRg st="249" end="258"/>
                                            </p:txEl>
                                          </p:spTgt>
                                        </p:tgtEl>
                                      </p:cBhvr>
                                    </p:animEffect>
                                    <p:anim calcmode="lin" valueType="num">
                                      <p:cBhvr>
                                        <p:cTn id="61" dur="1600" decel="100000" fill="hold"/>
                                        <p:tgtEl>
                                          <p:spTgt spid="43017">
                                            <p:txEl>
                                              <p:charRg st="249" end="258"/>
                                            </p:txEl>
                                          </p:spTgt>
                                        </p:tgtEl>
                                        <p:attrNameLst>
                                          <p:attrName>style.rotation</p:attrName>
                                        </p:attrNameLst>
                                      </p:cBhvr>
                                      <p:tavLst>
                                        <p:tav tm="0">
                                          <p:val>
                                            <p:fltVal val="-90"/>
                                          </p:val>
                                        </p:tav>
                                        <p:tav tm="100000">
                                          <p:val>
                                            <p:fltVal val="0"/>
                                          </p:val>
                                        </p:tav>
                                      </p:tavLst>
                                    </p:anim>
                                    <p:anim calcmode="lin" valueType="num">
                                      <p:cBhvr>
                                        <p:cTn id="62" dur="1600" decel="100000" fill="hold"/>
                                        <p:tgtEl>
                                          <p:spTgt spid="43017">
                                            <p:txEl>
                                              <p:charRg st="249" end="258"/>
                                            </p:txEl>
                                          </p:spTgt>
                                        </p:tgtEl>
                                        <p:attrNameLst>
                                          <p:attrName>ppt_x</p:attrName>
                                        </p:attrNameLst>
                                      </p:cBhvr>
                                      <p:tavLst>
                                        <p:tav tm="0">
                                          <p:val>
                                            <p:strVal val="#ppt_x+0.4"/>
                                          </p:val>
                                        </p:tav>
                                        <p:tav tm="100000">
                                          <p:val>
                                            <p:strVal val="#ppt_x-0.05"/>
                                          </p:val>
                                        </p:tav>
                                      </p:tavLst>
                                    </p:anim>
                                    <p:anim calcmode="lin" valueType="num">
                                      <p:cBhvr>
                                        <p:cTn id="63" dur="1600" decel="100000" fill="hold"/>
                                        <p:tgtEl>
                                          <p:spTgt spid="43017">
                                            <p:txEl>
                                              <p:charRg st="249" end="258"/>
                                            </p:txEl>
                                          </p:spTgt>
                                        </p:tgtEl>
                                        <p:attrNameLst>
                                          <p:attrName>ppt_y</p:attrName>
                                        </p:attrNameLst>
                                      </p:cBhvr>
                                      <p:tavLst>
                                        <p:tav tm="0">
                                          <p:val>
                                            <p:strVal val="#ppt_y-0.4"/>
                                          </p:val>
                                        </p:tav>
                                        <p:tav tm="100000">
                                          <p:val>
                                            <p:strVal val="#ppt_y+0.1"/>
                                          </p:val>
                                        </p:tav>
                                      </p:tavLst>
                                    </p:anim>
                                    <p:anim calcmode="lin" valueType="num">
                                      <p:cBhvr>
                                        <p:cTn id="64" dur="400" accel="100000" fill="hold">
                                          <p:stCondLst>
                                            <p:cond delay="1600"/>
                                          </p:stCondLst>
                                        </p:cTn>
                                        <p:tgtEl>
                                          <p:spTgt spid="43017">
                                            <p:txEl>
                                              <p:charRg st="249" end="258"/>
                                            </p:txEl>
                                          </p:spTgt>
                                        </p:tgtEl>
                                        <p:attrNameLst>
                                          <p:attrName>ppt_x</p:attrName>
                                        </p:attrNameLst>
                                      </p:cBhvr>
                                      <p:tavLst>
                                        <p:tav tm="0">
                                          <p:val>
                                            <p:strVal val="#ppt_x-0.05"/>
                                          </p:val>
                                        </p:tav>
                                        <p:tav tm="100000">
                                          <p:val>
                                            <p:strVal val="#ppt_x"/>
                                          </p:val>
                                        </p:tav>
                                      </p:tavLst>
                                    </p:anim>
                                    <p:anim calcmode="lin" valueType="num">
                                      <p:cBhvr>
                                        <p:cTn id="65" dur="400" accel="100000" fill="hold">
                                          <p:stCondLst>
                                            <p:cond delay="1600"/>
                                          </p:stCondLst>
                                        </p:cTn>
                                        <p:tgtEl>
                                          <p:spTgt spid="43017">
                                            <p:txEl>
                                              <p:charRg st="249" end="258"/>
                                            </p:txEl>
                                          </p:spTgt>
                                        </p:tgtEl>
                                        <p:attrNameLst>
                                          <p:attrName>ppt_y</p:attrName>
                                        </p:attrNameLst>
                                      </p:cBhvr>
                                      <p:tavLst>
                                        <p:tav tm="0">
                                          <p:val>
                                            <p:strVal val="#ppt_y+0.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54" presetClass="entr" presetSubtype="0" accel="100000" fill="hold" nodeType="clickEffect">
                                  <p:stCondLst>
                                    <p:cond delay="0"/>
                                  </p:stCondLst>
                                  <p:childTnLst>
                                    <p:set>
                                      <p:cBhvr>
                                        <p:cTn id="69" dur="1" fill="hold">
                                          <p:stCondLst>
                                            <p:cond delay="0"/>
                                          </p:stCondLst>
                                        </p:cTn>
                                        <p:tgtEl>
                                          <p:spTgt spid="43017">
                                            <p:txEl>
                                              <p:charRg st="258" end="280"/>
                                            </p:txEl>
                                          </p:spTgt>
                                        </p:tgtEl>
                                        <p:attrNameLst>
                                          <p:attrName>style.visibility</p:attrName>
                                        </p:attrNameLst>
                                      </p:cBhvr>
                                      <p:to>
                                        <p:strVal val="visible"/>
                                      </p:to>
                                    </p:set>
                                    <p:anim calcmode="lin" valueType="num">
                                      <p:cBhvr>
                                        <p:cTn id="70" dur="2000" fill="hold"/>
                                        <p:tgtEl>
                                          <p:spTgt spid="43017">
                                            <p:txEl>
                                              <p:charRg st="258" end="280"/>
                                            </p:txEl>
                                          </p:spTgt>
                                        </p:tgtEl>
                                        <p:attrNameLst>
                                          <p:attrName>ppt_w</p:attrName>
                                        </p:attrNameLst>
                                      </p:cBhvr>
                                      <p:tavLst>
                                        <p:tav tm="0">
                                          <p:val>
                                            <p:strVal val="#ppt_w*0.05"/>
                                          </p:val>
                                        </p:tav>
                                        <p:tav tm="100000">
                                          <p:val>
                                            <p:strVal val="#ppt_w"/>
                                          </p:val>
                                        </p:tav>
                                      </p:tavLst>
                                    </p:anim>
                                    <p:anim calcmode="lin" valueType="num">
                                      <p:cBhvr>
                                        <p:cTn id="71" dur="2000" fill="hold"/>
                                        <p:tgtEl>
                                          <p:spTgt spid="43017">
                                            <p:txEl>
                                              <p:charRg st="258" end="280"/>
                                            </p:txEl>
                                          </p:spTgt>
                                        </p:tgtEl>
                                        <p:attrNameLst>
                                          <p:attrName>ppt_h</p:attrName>
                                        </p:attrNameLst>
                                      </p:cBhvr>
                                      <p:tavLst>
                                        <p:tav tm="0">
                                          <p:val>
                                            <p:strVal val="#ppt_h"/>
                                          </p:val>
                                        </p:tav>
                                        <p:tav tm="100000">
                                          <p:val>
                                            <p:strVal val="#ppt_h"/>
                                          </p:val>
                                        </p:tav>
                                      </p:tavLst>
                                    </p:anim>
                                    <p:anim calcmode="lin" valueType="num">
                                      <p:cBhvr>
                                        <p:cTn id="72" dur="2000" fill="hold"/>
                                        <p:tgtEl>
                                          <p:spTgt spid="43017">
                                            <p:txEl>
                                              <p:charRg st="258" end="280"/>
                                            </p:txEl>
                                          </p:spTgt>
                                        </p:tgtEl>
                                        <p:attrNameLst>
                                          <p:attrName>ppt_x</p:attrName>
                                        </p:attrNameLst>
                                      </p:cBhvr>
                                      <p:tavLst>
                                        <p:tav tm="0">
                                          <p:val>
                                            <p:strVal val="#ppt_x-.2"/>
                                          </p:val>
                                        </p:tav>
                                        <p:tav tm="100000">
                                          <p:val>
                                            <p:strVal val="#ppt_x"/>
                                          </p:val>
                                        </p:tav>
                                      </p:tavLst>
                                    </p:anim>
                                    <p:anim calcmode="lin" valueType="num">
                                      <p:cBhvr>
                                        <p:cTn id="73" dur="2000" fill="hold"/>
                                        <p:tgtEl>
                                          <p:spTgt spid="43017">
                                            <p:txEl>
                                              <p:charRg st="258" end="280"/>
                                            </p:txEl>
                                          </p:spTgt>
                                        </p:tgtEl>
                                        <p:attrNameLst>
                                          <p:attrName>ppt_y</p:attrName>
                                        </p:attrNameLst>
                                      </p:cBhvr>
                                      <p:tavLst>
                                        <p:tav tm="0">
                                          <p:val>
                                            <p:strVal val="#ppt_y"/>
                                          </p:val>
                                        </p:tav>
                                        <p:tav tm="100000">
                                          <p:val>
                                            <p:strVal val="#ppt_y"/>
                                          </p:val>
                                        </p:tav>
                                      </p:tavLst>
                                    </p:anim>
                                    <p:animEffect transition="in" filter="fade">
                                      <p:cBhvr>
                                        <p:cTn id="74" dur="2000"/>
                                        <p:tgtEl>
                                          <p:spTgt spid="43017">
                                            <p:txEl>
                                              <p:charRg st="258" end="280"/>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5" presetClass="entr" presetSubtype="0" fill="hold" nodeType="clickEffect">
                                  <p:stCondLst>
                                    <p:cond delay="0"/>
                                  </p:stCondLst>
                                  <p:childTnLst>
                                    <p:set>
                                      <p:cBhvr>
                                        <p:cTn id="78" dur="1" fill="hold">
                                          <p:stCondLst>
                                            <p:cond delay="0"/>
                                          </p:stCondLst>
                                        </p:cTn>
                                        <p:tgtEl>
                                          <p:spTgt spid="43017">
                                            <p:txEl>
                                              <p:charRg st="280" end="317"/>
                                            </p:txEl>
                                          </p:spTgt>
                                        </p:tgtEl>
                                        <p:attrNameLst>
                                          <p:attrName>style.visibility</p:attrName>
                                        </p:attrNameLst>
                                      </p:cBhvr>
                                      <p:to>
                                        <p:strVal val="visible"/>
                                      </p:to>
                                    </p:set>
                                    <p:anim calcmode="lin" valueType="num">
                                      <p:cBhvr>
                                        <p:cTn id="79" dur="2000" fill="hold"/>
                                        <p:tgtEl>
                                          <p:spTgt spid="43017">
                                            <p:txEl>
                                              <p:charRg st="280" end="317"/>
                                            </p:txEl>
                                          </p:spTgt>
                                        </p:tgtEl>
                                        <p:attrNameLst>
                                          <p:attrName>ppt_w</p:attrName>
                                        </p:attrNameLst>
                                      </p:cBhvr>
                                      <p:tavLst>
                                        <p:tav tm="0">
                                          <p:val>
                                            <p:fltVal val="0"/>
                                          </p:val>
                                        </p:tav>
                                        <p:tav tm="100000">
                                          <p:val>
                                            <p:strVal val="#ppt_w"/>
                                          </p:val>
                                        </p:tav>
                                      </p:tavLst>
                                    </p:anim>
                                    <p:anim calcmode="lin" valueType="num">
                                      <p:cBhvr>
                                        <p:cTn id="80" dur="2000" fill="hold"/>
                                        <p:tgtEl>
                                          <p:spTgt spid="43017">
                                            <p:txEl>
                                              <p:charRg st="280" end="317"/>
                                            </p:txEl>
                                          </p:spTgt>
                                        </p:tgtEl>
                                        <p:attrNameLst>
                                          <p:attrName>ppt_h</p:attrName>
                                        </p:attrNameLst>
                                      </p:cBhvr>
                                      <p:tavLst>
                                        <p:tav tm="0">
                                          <p:val>
                                            <p:fltVal val="0"/>
                                          </p:val>
                                        </p:tav>
                                        <p:tav tm="100000">
                                          <p:val>
                                            <p:strVal val="#ppt_h"/>
                                          </p:val>
                                        </p:tav>
                                      </p:tavLst>
                                    </p:anim>
                                    <p:anim calcmode="lin" valueType="num">
                                      <p:cBhvr>
                                        <p:cTn id="81" dur="2000" fill="hold"/>
                                        <p:tgtEl>
                                          <p:spTgt spid="43017">
                                            <p:txEl>
                                              <p:charRg st="280" end="317"/>
                                            </p:txEl>
                                          </p:spTgt>
                                        </p:tgtEl>
                                        <p:attrNameLst>
                                          <p:attrName>ppt_x</p:attrName>
                                        </p:attrNameLst>
                                      </p:cBhvr>
                                      <p:tavLst>
                                        <p:tav tm="0" fmla="#ppt_x+(cos(-2*pi*(1-$))*-#ppt_x-sin(-2*pi*(1-$))*(1-#ppt_y))*(1-$)">
                                          <p:val>
                                            <p:fltVal val="0"/>
                                          </p:val>
                                        </p:tav>
                                        <p:tav tm="100000">
                                          <p:val>
                                            <p:fltVal val="1"/>
                                          </p:val>
                                        </p:tav>
                                      </p:tavLst>
                                    </p:anim>
                                    <p:anim calcmode="lin" valueType="num">
                                      <p:cBhvr>
                                        <p:cTn id="82" dur="2000" fill="hold"/>
                                        <p:tgtEl>
                                          <p:spTgt spid="43017">
                                            <p:txEl>
                                              <p:charRg st="280" end="317"/>
                                            </p:txEl>
                                          </p:spTgt>
                                        </p:tgtEl>
                                        <p:attrNameLst>
                                          <p:attrName>ppt_y</p:attrName>
                                        </p:attrNameLst>
                                      </p:cBhvr>
                                      <p:tavLst>
                                        <p:tav tm="0" fmla="#ppt_y+(sin(-2*pi*(1-$))*-#ppt_x+cos(-2*pi*(1-$))*(1-#ppt_y))*(1-$)">
                                          <p:val>
                                            <p:fltVal val="0"/>
                                          </p:val>
                                        </p:tav>
                                        <p:tav tm="100000">
                                          <p:val>
                                            <p:fltVal val="1"/>
                                          </p:val>
                                        </p:tav>
                                      </p:tavLst>
                                    </p:anim>
                                  </p:childTnLst>
                                </p:cTn>
                              </p:par>
                              <p:par>
                                <p:cTn id="83" presetID="15" presetClass="entr" presetSubtype="0" fill="hold" nodeType="withEffect">
                                  <p:stCondLst>
                                    <p:cond delay="0"/>
                                  </p:stCondLst>
                                  <p:childTnLst>
                                    <p:set>
                                      <p:cBhvr>
                                        <p:cTn id="84" dur="1" fill="hold">
                                          <p:stCondLst>
                                            <p:cond delay="0"/>
                                          </p:stCondLst>
                                        </p:cTn>
                                        <p:tgtEl>
                                          <p:spTgt spid="43017">
                                            <p:txEl>
                                              <p:charRg st="317" end="364"/>
                                            </p:txEl>
                                          </p:spTgt>
                                        </p:tgtEl>
                                        <p:attrNameLst>
                                          <p:attrName>style.visibility</p:attrName>
                                        </p:attrNameLst>
                                      </p:cBhvr>
                                      <p:to>
                                        <p:strVal val="visible"/>
                                      </p:to>
                                    </p:set>
                                    <p:anim calcmode="lin" valueType="num">
                                      <p:cBhvr>
                                        <p:cTn id="85" dur="2000" fill="hold"/>
                                        <p:tgtEl>
                                          <p:spTgt spid="43017">
                                            <p:txEl>
                                              <p:charRg st="317" end="364"/>
                                            </p:txEl>
                                          </p:spTgt>
                                        </p:tgtEl>
                                        <p:attrNameLst>
                                          <p:attrName>ppt_w</p:attrName>
                                        </p:attrNameLst>
                                      </p:cBhvr>
                                      <p:tavLst>
                                        <p:tav tm="0">
                                          <p:val>
                                            <p:fltVal val="0"/>
                                          </p:val>
                                        </p:tav>
                                        <p:tav tm="100000">
                                          <p:val>
                                            <p:strVal val="#ppt_w"/>
                                          </p:val>
                                        </p:tav>
                                      </p:tavLst>
                                    </p:anim>
                                    <p:anim calcmode="lin" valueType="num">
                                      <p:cBhvr>
                                        <p:cTn id="86" dur="2000" fill="hold"/>
                                        <p:tgtEl>
                                          <p:spTgt spid="43017">
                                            <p:txEl>
                                              <p:charRg st="317" end="364"/>
                                            </p:txEl>
                                          </p:spTgt>
                                        </p:tgtEl>
                                        <p:attrNameLst>
                                          <p:attrName>ppt_h</p:attrName>
                                        </p:attrNameLst>
                                      </p:cBhvr>
                                      <p:tavLst>
                                        <p:tav tm="0">
                                          <p:val>
                                            <p:fltVal val="0"/>
                                          </p:val>
                                        </p:tav>
                                        <p:tav tm="100000">
                                          <p:val>
                                            <p:strVal val="#ppt_h"/>
                                          </p:val>
                                        </p:tav>
                                      </p:tavLst>
                                    </p:anim>
                                    <p:anim calcmode="lin" valueType="num">
                                      <p:cBhvr>
                                        <p:cTn id="87" dur="2000" fill="hold"/>
                                        <p:tgtEl>
                                          <p:spTgt spid="43017">
                                            <p:txEl>
                                              <p:charRg st="317" end="364"/>
                                            </p:txEl>
                                          </p:spTgt>
                                        </p:tgtEl>
                                        <p:attrNameLst>
                                          <p:attrName>ppt_x</p:attrName>
                                        </p:attrNameLst>
                                      </p:cBhvr>
                                      <p:tavLst>
                                        <p:tav tm="0" fmla="#ppt_x+(cos(-2*pi*(1-$))*-#ppt_x-sin(-2*pi*(1-$))*(1-#ppt_y))*(1-$)">
                                          <p:val>
                                            <p:fltVal val="0"/>
                                          </p:val>
                                        </p:tav>
                                        <p:tav tm="100000">
                                          <p:val>
                                            <p:fltVal val="1"/>
                                          </p:val>
                                        </p:tav>
                                      </p:tavLst>
                                    </p:anim>
                                    <p:anim calcmode="lin" valueType="num">
                                      <p:cBhvr>
                                        <p:cTn id="88" dur="2000" fill="hold"/>
                                        <p:tgtEl>
                                          <p:spTgt spid="43017">
                                            <p:txEl>
                                              <p:charRg st="317" end="364"/>
                                            </p:txEl>
                                          </p:spTgt>
                                        </p:tgtEl>
                                        <p:attrNameLst>
                                          <p:attrName>ppt_y</p:attrName>
                                        </p:attrNameLst>
                                      </p:cBhvr>
                                      <p:tavLst>
                                        <p:tav tm="0" fmla="#ppt_y+(sin(-2*pi*(1-$))*-#ppt_x+cos(-2*pi*(1-$))*(1-#ppt_y))*(1-$)">
                                          <p:val>
                                            <p:fltVal val="0"/>
                                          </p:val>
                                        </p:tav>
                                        <p:tav tm="100000">
                                          <p:val>
                                            <p:fltVal val="1"/>
                                          </p:val>
                                        </p:tav>
                                      </p:tavLst>
                                    </p:anim>
                                  </p:childTnLst>
                                </p:cTn>
                              </p:par>
                              <p:par>
                                <p:cTn id="89" presetID="15" presetClass="entr" presetSubtype="0" fill="hold" nodeType="withEffect">
                                  <p:stCondLst>
                                    <p:cond delay="0"/>
                                  </p:stCondLst>
                                  <p:childTnLst>
                                    <p:set>
                                      <p:cBhvr>
                                        <p:cTn id="90" dur="1" fill="hold">
                                          <p:stCondLst>
                                            <p:cond delay="0"/>
                                          </p:stCondLst>
                                        </p:cTn>
                                        <p:tgtEl>
                                          <p:spTgt spid="43017">
                                            <p:txEl>
                                              <p:charRg st="364" end="427"/>
                                            </p:txEl>
                                          </p:spTgt>
                                        </p:tgtEl>
                                        <p:attrNameLst>
                                          <p:attrName>style.visibility</p:attrName>
                                        </p:attrNameLst>
                                      </p:cBhvr>
                                      <p:to>
                                        <p:strVal val="visible"/>
                                      </p:to>
                                    </p:set>
                                    <p:anim calcmode="lin" valueType="num">
                                      <p:cBhvr>
                                        <p:cTn id="91" dur="2000" fill="hold"/>
                                        <p:tgtEl>
                                          <p:spTgt spid="43017">
                                            <p:txEl>
                                              <p:charRg st="364" end="427"/>
                                            </p:txEl>
                                          </p:spTgt>
                                        </p:tgtEl>
                                        <p:attrNameLst>
                                          <p:attrName>ppt_w</p:attrName>
                                        </p:attrNameLst>
                                      </p:cBhvr>
                                      <p:tavLst>
                                        <p:tav tm="0">
                                          <p:val>
                                            <p:fltVal val="0"/>
                                          </p:val>
                                        </p:tav>
                                        <p:tav tm="100000">
                                          <p:val>
                                            <p:strVal val="#ppt_w"/>
                                          </p:val>
                                        </p:tav>
                                      </p:tavLst>
                                    </p:anim>
                                    <p:anim calcmode="lin" valueType="num">
                                      <p:cBhvr>
                                        <p:cTn id="92" dur="2000" fill="hold"/>
                                        <p:tgtEl>
                                          <p:spTgt spid="43017">
                                            <p:txEl>
                                              <p:charRg st="364" end="427"/>
                                            </p:txEl>
                                          </p:spTgt>
                                        </p:tgtEl>
                                        <p:attrNameLst>
                                          <p:attrName>ppt_h</p:attrName>
                                        </p:attrNameLst>
                                      </p:cBhvr>
                                      <p:tavLst>
                                        <p:tav tm="0">
                                          <p:val>
                                            <p:fltVal val="0"/>
                                          </p:val>
                                        </p:tav>
                                        <p:tav tm="100000">
                                          <p:val>
                                            <p:strVal val="#ppt_h"/>
                                          </p:val>
                                        </p:tav>
                                      </p:tavLst>
                                    </p:anim>
                                    <p:anim calcmode="lin" valueType="num">
                                      <p:cBhvr>
                                        <p:cTn id="93" dur="2000" fill="hold"/>
                                        <p:tgtEl>
                                          <p:spTgt spid="43017">
                                            <p:txEl>
                                              <p:charRg st="364" end="427"/>
                                            </p:txEl>
                                          </p:spTgt>
                                        </p:tgtEl>
                                        <p:attrNameLst>
                                          <p:attrName>ppt_x</p:attrName>
                                        </p:attrNameLst>
                                      </p:cBhvr>
                                      <p:tavLst>
                                        <p:tav tm="0" fmla="#ppt_x+(cos(-2*pi*(1-$))*-#ppt_x-sin(-2*pi*(1-$))*(1-#ppt_y))*(1-$)">
                                          <p:val>
                                            <p:fltVal val="0"/>
                                          </p:val>
                                        </p:tav>
                                        <p:tav tm="100000">
                                          <p:val>
                                            <p:fltVal val="1"/>
                                          </p:val>
                                        </p:tav>
                                      </p:tavLst>
                                    </p:anim>
                                    <p:anim calcmode="lin" valueType="num">
                                      <p:cBhvr>
                                        <p:cTn id="94" dur="2000" fill="hold"/>
                                        <p:tgtEl>
                                          <p:spTgt spid="43017">
                                            <p:txEl>
                                              <p:charRg st="364" end="42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E3575929-42EC-4751-8E9C-877DFD72AAFB}" type="slidenum">
              <a:rPr lang="en-US" sz="1500">
                <a:latin typeface="Arial" panose="020B0604020202020204" pitchFamily="34" charset="0"/>
                <a:cs typeface="Arial" panose="020B0604020202020204" pitchFamily="34" charset="0"/>
              </a:rPr>
              <a:pPr eaLnBrk="1" hangingPunct="1">
                <a:defRPr/>
              </a:pPr>
              <a:t>23</a:t>
            </a:fld>
            <a:endParaRPr lang="en-US" sz="1500">
              <a:latin typeface="Arial" panose="020B0604020202020204" pitchFamily="34" charset="0"/>
              <a:cs typeface="Arial" panose="020B0604020202020204" pitchFamily="34" charset="0"/>
            </a:endParaRPr>
          </a:p>
        </p:txBody>
      </p:sp>
      <p:pic>
        <p:nvPicPr>
          <p:cNvPr id="29699"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60748" y="533277"/>
            <a:ext cx="1142735" cy="1983916"/>
          </a:xfrm>
          <a:ln>
            <a:solidFill>
              <a:srgbClr val="FF0000"/>
            </a:solidFill>
          </a:ln>
        </p:spPr>
      </p:pic>
      <p:pic>
        <p:nvPicPr>
          <p:cNvPr id="29700"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836930" y="3352024"/>
            <a:ext cx="1341128" cy="1990264"/>
          </a:xfrm>
          <a:ln>
            <a:solidFill>
              <a:srgbClr val="FF0000"/>
            </a:solidFill>
          </a:ln>
        </p:spPr>
      </p:pic>
      <p:sp>
        <p:nvSpPr>
          <p:cNvPr id="45063" name="Rectangle 7"/>
          <p:cNvSpPr>
            <a:spLocks noGrp="1" noChangeArrowheads="1"/>
          </p:cNvSpPr>
          <p:nvPr>
            <p:ph type="body" sz="half" idx="3"/>
          </p:nvPr>
        </p:nvSpPr>
        <p:spPr>
          <a:xfrm>
            <a:off x="3436760" y="334886"/>
            <a:ext cx="5028036" cy="5791446"/>
          </a:xfrm>
        </p:spPr>
        <p:txBody>
          <a:bodyPr>
            <a:normAutofit lnSpcReduction="10000"/>
          </a:bodyPr>
          <a:lstStyle/>
          <a:p>
            <a:pPr algn="r" rtl="1" eaLnBrk="1" hangingPunct="1">
              <a:lnSpc>
                <a:spcPct val="80000"/>
              </a:lnSpc>
              <a:defRPr/>
            </a:pPr>
            <a:r>
              <a:rPr lang="ar-SA" altLang="en-US" sz="2000" b="1">
                <a:solidFill>
                  <a:srgbClr val="FF3300"/>
                </a:solidFill>
                <a:cs typeface="Zar" pitchFamily="2" charset="-78"/>
              </a:rPr>
              <a:t>عضلة نزديك</a:t>
            </a:r>
            <a:r>
              <a:rPr lang="en-US" sz="2000" b="1">
                <a:solidFill>
                  <a:srgbClr val="FF3300"/>
                </a:solidFill>
                <a:cs typeface="Zar" pitchFamily="2" charset="-78"/>
              </a:rPr>
              <a:t>‎</a:t>
            </a:r>
            <a:r>
              <a:rPr lang="ar-SA" altLang="en-US" sz="2000" b="1">
                <a:solidFill>
                  <a:srgbClr val="FF3300"/>
                </a:solidFill>
                <a:cs typeface="Zar" pitchFamily="2" charset="-78"/>
              </a:rPr>
              <a:t>كنندة كوتاه</a:t>
            </a:r>
            <a:endParaRPr lang="ar-SA" altLang="en-US" sz="2000">
              <a:solidFill>
                <a:srgbClr val="FF3300"/>
              </a:solidFill>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از عضلات نزديك</a:t>
            </a:r>
            <a:r>
              <a:rPr lang="en-US" sz="1800">
                <a:cs typeface="Zar" pitchFamily="2" charset="-78"/>
              </a:rPr>
              <a:t>‎</a:t>
            </a:r>
            <a:r>
              <a:rPr lang="ar-SA" altLang="en-US" sz="1800">
                <a:cs typeface="Zar" pitchFamily="2" charset="-78"/>
              </a:rPr>
              <a:t>كنندة ران است كه در ناحية داخلي استخوان ران قرار دارد..</a:t>
            </a:r>
          </a:p>
          <a:p>
            <a:pPr algn="r" rtl="1" eaLnBrk="1" hangingPunct="1">
              <a:lnSpc>
                <a:spcPct val="90000"/>
              </a:lnSpc>
              <a:buFontTx/>
              <a:buNone/>
              <a:defRPr/>
            </a:pPr>
            <a:r>
              <a:rPr lang="fa-IR" sz="1800">
                <a:cs typeface="Zar" pitchFamily="2" charset="-78"/>
              </a:rPr>
              <a:t>      </a:t>
            </a:r>
            <a:r>
              <a:rPr lang="ar-SA" altLang="en-US" sz="1800">
                <a:cs typeface="Zar" pitchFamily="2" charset="-78"/>
              </a:rPr>
              <a:t>سرثابت عضله </a:t>
            </a:r>
            <a:r>
              <a:rPr lang="fa-IR" sz="1800">
                <a:cs typeface="Zar" pitchFamily="2" charset="-78"/>
              </a:rPr>
              <a:t>: </a:t>
            </a:r>
            <a:r>
              <a:rPr lang="ar-SA" altLang="en-US" sz="1800">
                <a:cs typeface="Zar" pitchFamily="2" charset="-78"/>
              </a:rPr>
              <a:t>بخش قدامي استخوان عانه </a:t>
            </a:r>
          </a:p>
          <a:p>
            <a:pPr algn="r" rtl="1" eaLnBrk="1" hangingPunct="1">
              <a:lnSpc>
                <a:spcPct val="90000"/>
              </a:lnSpc>
              <a:buFontTx/>
              <a:buNone/>
              <a:defRPr/>
            </a:pPr>
            <a:r>
              <a:rPr lang="fa-IR" sz="1800">
                <a:cs typeface="Zar" pitchFamily="2" charset="-78"/>
              </a:rPr>
              <a:t>      </a:t>
            </a:r>
            <a:r>
              <a:rPr lang="ar-SA" altLang="en-US" sz="1800">
                <a:cs typeface="Zar" pitchFamily="2" charset="-78"/>
              </a:rPr>
              <a:t>سرمتحرك عضله</a:t>
            </a:r>
            <a:r>
              <a:rPr lang="fa-IR" sz="1800">
                <a:cs typeface="Zar" pitchFamily="2" charset="-78"/>
              </a:rPr>
              <a:t>: </a:t>
            </a:r>
            <a:r>
              <a:rPr lang="ar-SA" altLang="en-US" sz="1800">
                <a:cs typeface="Zar" pitchFamily="2" charset="-78"/>
              </a:rPr>
              <a:t>قسمت بالاي استخوان ران (خط خشن) </a:t>
            </a:r>
            <a:endParaRPr lang="fa-IR" sz="1800">
              <a:cs typeface="Zar" pitchFamily="2" charset="-78"/>
            </a:endParaRPr>
          </a:p>
          <a:p>
            <a:pPr algn="r" rtl="1" eaLnBrk="1" hangingPunct="1">
              <a:lnSpc>
                <a:spcPct val="90000"/>
              </a:lnSpc>
              <a:buFontTx/>
              <a:buNone/>
              <a:defRPr/>
            </a:pPr>
            <a:r>
              <a:rPr lang="fa-IR" sz="1800">
                <a:cs typeface="Zar" pitchFamily="2" charset="-78"/>
              </a:rPr>
              <a:t>      عملکرد: </a:t>
            </a:r>
            <a:r>
              <a:rPr lang="ar-SA" altLang="en-US" sz="1800">
                <a:cs typeface="Zar" pitchFamily="2" charset="-78"/>
              </a:rPr>
              <a:t>عمل اين عضله نزديك كردن، خم كردن و چرخش داخلي ران است</a:t>
            </a:r>
            <a:endParaRPr lang="fa-IR" sz="1800">
              <a:cs typeface="Zar" pitchFamily="2" charset="-78"/>
            </a:endParaRPr>
          </a:p>
          <a:p>
            <a:pPr algn="r" rtl="1" eaLnBrk="1" hangingPunct="1">
              <a:lnSpc>
                <a:spcPct val="90000"/>
              </a:lnSpc>
              <a:buFontTx/>
              <a:buNone/>
              <a:defRPr/>
            </a:pPr>
            <a:endParaRPr lang="ar-SA" altLang="en-US" sz="1800" b="1">
              <a:cs typeface="Zar" pitchFamily="2" charset="-78"/>
            </a:endParaRPr>
          </a:p>
          <a:p>
            <a:pPr algn="r" rtl="1" eaLnBrk="1" hangingPunct="1">
              <a:lnSpc>
                <a:spcPct val="90000"/>
              </a:lnSpc>
              <a:defRPr/>
            </a:pPr>
            <a:r>
              <a:rPr lang="ar-SA" altLang="en-US" sz="2000" b="1">
                <a:solidFill>
                  <a:srgbClr val="FF3300"/>
                </a:solidFill>
                <a:cs typeface="Zar" pitchFamily="2" charset="-78"/>
              </a:rPr>
              <a:t>عضلة راست داخلي</a:t>
            </a:r>
            <a:endParaRPr lang="ar-SA" altLang="en-US" sz="2000">
              <a:solidFill>
                <a:srgbClr val="FF3300"/>
              </a:solidFill>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عضلة راست داخلي در بخش داخلي ران قرار گرفته است</a:t>
            </a:r>
            <a:r>
              <a:rPr lang="fa-IR" sz="1800">
                <a:cs typeface="Zar" pitchFamily="2" charset="-78"/>
              </a:rPr>
              <a:t>.</a:t>
            </a:r>
          </a:p>
          <a:p>
            <a:pPr algn="r" rtl="1" eaLnBrk="1" hangingPunct="1">
              <a:lnSpc>
                <a:spcPct val="90000"/>
              </a:lnSpc>
              <a:buFontTx/>
              <a:buNone/>
              <a:defRPr/>
            </a:pPr>
            <a:r>
              <a:rPr lang="fa-IR" sz="1800">
                <a:cs typeface="Zar" pitchFamily="2" charset="-78"/>
              </a:rPr>
              <a:t>      </a:t>
            </a:r>
            <a:r>
              <a:rPr lang="ar-SA" altLang="en-US" sz="1800">
                <a:cs typeface="Zar" pitchFamily="2" charset="-78"/>
              </a:rPr>
              <a:t>سرثابت عضله</a:t>
            </a:r>
            <a:r>
              <a:rPr lang="fa-IR" sz="1800">
                <a:cs typeface="Zar" pitchFamily="2" charset="-78"/>
              </a:rPr>
              <a:t>: </a:t>
            </a:r>
            <a:r>
              <a:rPr lang="ar-SA" altLang="en-US" sz="1800">
                <a:cs typeface="Zar" pitchFamily="2" charset="-78"/>
              </a:rPr>
              <a:t>ارتفاق عانه و شاخة فرودي </a:t>
            </a:r>
            <a:r>
              <a:rPr lang="fa-IR" sz="1800">
                <a:cs typeface="Zar" pitchFamily="2" charset="-78"/>
              </a:rPr>
              <a:t>عانه</a:t>
            </a:r>
            <a:endParaRPr lang="ar-SA" altLang="en-US" sz="1800">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 سرمتحرك عضله</a:t>
            </a:r>
            <a:r>
              <a:rPr lang="fa-IR" sz="1800">
                <a:cs typeface="Zar" pitchFamily="2" charset="-78"/>
              </a:rPr>
              <a:t>: </a:t>
            </a:r>
            <a:r>
              <a:rPr lang="ar-SA" altLang="en-US" sz="1800">
                <a:cs typeface="Zar" pitchFamily="2" charset="-78"/>
              </a:rPr>
              <a:t> برجستگي فوقاني و قسمت داخلي استخوان درشت ني </a:t>
            </a:r>
            <a:endParaRPr lang="fa-IR" sz="1800">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 </a:t>
            </a:r>
            <a:r>
              <a:rPr lang="fa-IR" sz="1800">
                <a:cs typeface="Zar" pitchFamily="2" charset="-78"/>
              </a:rPr>
              <a:t>عملکرد: </a:t>
            </a:r>
            <a:r>
              <a:rPr lang="ar-SA" altLang="en-US" sz="1800">
                <a:cs typeface="Zar" pitchFamily="2" charset="-78"/>
              </a:rPr>
              <a:t>اين عضله، علاوه بر نزديك</a:t>
            </a:r>
            <a:r>
              <a:rPr lang="en-US" sz="1800">
                <a:cs typeface="Zar" pitchFamily="2" charset="-78"/>
              </a:rPr>
              <a:t>‎</a:t>
            </a:r>
            <a:r>
              <a:rPr lang="ar-SA" altLang="en-US" sz="1800">
                <a:cs typeface="Zar" pitchFamily="2" charset="-78"/>
              </a:rPr>
              <a:t>كردن ران در چرخش داخلي، در خم</a:t>
            </a:r>
            <a:r>
              <a:rPr lang="en-US" sz="1800">
                <a:cs typeface="Zar" pitchFamily="2" charset="-78"/>
              </a:rPr>
              <a:t>‎</a:t>
            </a:r>
            <a:r>
              <a:rPr lang="ar-SA" altLang="en-US" sz="1800">
                <a:cs typeface="Zar" pitchFamily="2" charset="-78"/>
              </a:rPr>
              <a:t>شدن اين عضو نيز دخالت دارد.</a:t>
            </a:r>
          </a:p>
          <a:p>
            <a:pPr algn="r" rtl="1" eaLnBrk="1" hangingPunct="1">
              <a:lnSpc>
                <a:spcPct val="80000"/>
              </a:lnSpc>
              <a:buFontTx/>
              <a:buNone/>
              <a:defRPr/>
            </a:pPr>
            <a:endParaRPr lang="en-US" sz="1800">
              <a:cs typeface="Zar" pitchFamily="2" charset="-78"/>
            </a:endParaRPr>
          </a:p>
          <a:p>
            <a:pPr algn="r" rtl="1" eaLnBrk="1" hangingPunct="1">
              <a:lnSpc>
                <a:spcPct val="80000"/>
              </a:lnSpc>
              <a:buFontTx/>
              <a:buNone/>
              <a:defRPr/>
            </a:pPr>
            <a:endParaRPr lang="fa-IR" sz="1800">
              <a:cs typeface="Zar" pitchFamily="2" charset="-78"/>
            </a:endParaRPr>
          </a:p>
          <a:p>
            <a:pPr algn="r" rtl="1" eaLnBrk="1" hangingPunct="1">
              <a:lnSpc>
                <a:spcPct val="80000"/>
              </a:lnSpc>
              <a:buFont typeface="Wingdings" pitchFamily="2" charset="2"/>
              <a:buChar char="v"/>
              <a:defRPr/>
            </a:pPr>
            <a:r>
              <a:rPr lang="fa-IR" sz="1800">
                <a:cs typeface="Zar" pitchFamily="2" charset="-78"/>
              </a:rPr>
              <a:t>     </a:t>
            </a:r>
            <a:r>
              <a:rPr lang="ar-SA" altLang="en-US" sz="1800">
                <a:solidFill>
                  <a:srgbClr val="FF3300"/>
                </a:solidFill>
                <a:cs typeface="Zar" pitchFamily="2" charset="-78"/>
              </a:rPr>
              <a:t>عضلات شانه‌اي، نيمه</a:t>
            </a:r>
            <a:r>
              <a:rPr lang="en-US" sz="1800">
                <a:solidFill>
                  <a:srgbClr val="FF3300"/>
                </a:solidFill>
                <a:cs typeface="Zar" pitchFamily="2" charset="-78"/>
              </a:rPr>
              <a:t>‎</a:t>
            </a:r>
            <a:r>
              <a:rPr lang="ar-SA" altLang="en-US" sz="1800">
                <a:solidFill>
                  <a:srgbClr val="FF3300"/>
                </a:solidFill>
                <a:cs typeface="Zar" pitchFamily="2" charset="-78"/>
              </a:rPr>
              <a:t>غشايي و نيمه</a:t>
            </a:r>
            <a:r>
              <a:rPr lang="en-US" sz="1800">
                <a:solidFill>
                  <a:srgbClr val="FF3300"/>
                </a:solidFill>
                <a:cs typeface="Zar" pitchFamily="2" charset="-78"/>
              </a:rPr>
              <a:t>‎</a:t>
            </a:r>
            <a:r>
              <a:rPr lang="ar-SA" altLang="en-US" sz="1800">
                <a:solidFill>
                  <a:srgbClr val="FF3300"/>
                </a:solidFill>
                <a:cs typeface="Zar" pitchFamily="2" charset="-78"/>
              </a:rPr>
              <a:t>وتري</a:t>
            </a:r>
            <a:r>
              <a:rPr lang="ar-SA" altLang="en-US" sz="1800">
                <a:cs typeface="Zar" pitchFamily="2" charset="-78"/>
              </a:rPr>
              <a:t> نيز در نزديك</a:t>
            </a:r>
            <a:r>
              <a:rPr lang="en-US" sz="1800">
                <a:cs typeface="Zar" pitchFamily="2" charset="-78"/>
              </a:rPr>
              <a:t>‎</a:t>
            </a:r>
            <a:r>
              <a:rPr lang="ar-SA" altLang="en-US" sz="1800">
                <a:cs typeface="Zar" pitchFamily="2" charset="-78"/>
              </a:rPr>
              <a:t>كردن ران دخالت دارند.</a:t>
            </a:r>
          </a:p>
        </p:txBody>
      </p:sp>
      <p:pic>
        <p:nvPicPr>
          <p:cNvPr id="29702" name="Picture 8" descr="image4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9525" y="228547"/>
            <a:ext cx="1715691" cy="5485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467765"/>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5063">
                                            <p:txEl>
                                              <p:pRg st="0" end="0"/>
                                            </p:txEl>
                                          </p:spTgt>
                                        </p:tgtEl>
                                        <p:attrNameLst>
                                          <p:attrName>style.visibility</p:attrName>
                                        </p:attrNameLst>
                                      </p:cBhvr>
                                      <p:to>
                                        <p:strVal val="visible"/>
                                      </p:to>
                                    </p:set>
                                    <p:animEffect transition="in" filter="diamond(in)">
                                      <p:cBhvr>
                                        <p:cTn id="7" dur="2000"/>
                                        <p:tgtEl>
                                          <p:spTgt spid="450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45063">
                                            <p:txEl>
                                              <p:pRg st="1" end="1"/>
                                            </p:txEl>
                                          </p:spTgt>
                                        </p:tgtEl>
                                        <p:attrNameLst>
                                          <p:attrName>style.visibility</p:attrName>
                                        </p:attrNameLst>
                                      </p:cBhvr>
                                      <p:to>
                                        <p:strVal val="visible"/>
                                      </p:to>
                                    </p:set>
                                    <p:animEffect transition="in" filter="wheel(4)">
                                      <p:cBhvr>
                                        <p:cTn id="12" dur="2000"/>
                                        <p:tgtEl>
                                          <p:spTgt spid="45063">
                                            <p:txEl>
                                              <p:pRg st="1" end="1"/>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45063">
                                            <p:txEl>
                                              <p:pRg st="2" end="2"/>
                                            </p:txEl>
                                          </p:spTgt>
                                        </p:tgtEl>
                                        <p:attrNameLst>
                                          <p:attrName>style.visibility</p:attrName>
                                        </p:attrNameLst>
                                      </p:cBhvr>
                                      <p:to>
                                        <p:strVal val="visible"/>
                                      </p:to>
                                    </p:set>
                                    <p:animEffect transition="in" filter="wheel(4)">
                                      <p:cBhvr>
                                        <p:cTn id="15" dur="2000"/>
                                        <p:tgtEl>
                                          <p:spTgt spid="45063">
                                            <p:txEl>
                                              <p:pRg st="2" end="2"/>
                                            </p:txEl>
                                          </p:spTgt>
                                        </p:tgtEl>
                                      </p:cBhvr>
                                    </p:animEffect>
                                  </p:childTnLst>
                                </p:cTn>
                              </p:par>
                              <p:par>
                                <p:cTn id="16" presetID="21" presetClass="entr" presetSubtype="4" fill="hold" nodeType="withEffect">
                                  <p:stCondLst>
                                    <p:cond delay="0"/>
                                  </p:stCondLst>
                                  <p:childTnLst>
                                    <p:set>
                                      <p:cBhvr>
                                        <p:cTn id="17" dur="1" fill="hold">
                                          <p:stCondLst>
                                            <p:cond delay="0"/>
                                          </p:stCondLst>
                                        </p:cTn>
                                        <p:tgtEl>
                                          <p:spTgt spid="45063">
                                            <p:txEl>
                                              <p:pRg st="3" end="3"/>
                                            </p:txEl>
                                          </p:spTgt>
                                        </p:tgtEl>
                                        <p:attrNameLst>
                                          <p:attrName>style.visibility</p:attrName>
                                        </p:attrNameLst>
                                      </p:cBhvr>
                                      <p:to>
                                        <p:strVal val="visible"/>
                                      </p:to>
                                    </p:set>
                                    <p:animEffect transition="in" filter="wheel(4)">
                                      <p:cBhvr>
                                        <p:cTn id="18" dur="2000"/>
                                        <p:tgtEl>
                                          <p:spTgt spid="45063">
                                            <p:txEl>
                                              <p:pRg st="3" end="3"/>
                                            </p:txEl>
                                          </p:spTgt>
                                        </p:tgtEl>
                                      </p:cBhvr>
                                    </p:animEffect>
                                  </p:childTnLst>
                                </p:cTn>
                              </p:par>
                              <p:par>
                                <p:cTn id="19" presetID="21" presetClass="entr" presetSubtype="4" fill="hold" nodeType="withEffect">
                                  <p:stCondLst>
                                    <p:cond delay="0"/>
                                  </p:stCondLst>
                                  <p:childTnLst>
                                    <p:set>
                                      <p:cBhvr>
                                        <p:cTn id="20" dur="1" fill="hold">
                                          <p:stCondLst>
                                            <p:cond delay="0"/>
                                          </p:stCondLst>
                                        </p:cTn>
                                        <p:tgtEl>
                                          <p:spTgt spid="45063">
                                            <p:txEl>
                                              <p:pRg st="4" end="4"/>
                                            </p:txEl>
                                          </p:spTgt>
                                        </p:tgtEl>
                                        <p:attrNameLst>
                                          <p:attrName>style.visibility</p:attrName>
                                        </p:attrNameLst>
                                      </p:cBhvr>
                                      <p:to>
                                        <p:strVal val="visible"/>
                                      </p:to>
                                    </p:set>
                                    <p:animEffect transition="in" filter="wheel(4)">
                                      <p:cBhvr>
                                        <p:cTn id="21" dur="2000"/>
                                        <p:tgtEl>
                                          <p:spTgt spid="45063">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45063">
                                            <p:txEl>
                                              <p:pRg st="6" end="6"/>
                                            </p:txEl>
                                          </p:spTgt>
                                        </p:tgtEl>
                                        <p:attrNameLst>
                                          <p:attrName>style.visibility</p:attrName>
                                        </p:attrNameLst>
                                      </p:cBhvr>
                                      <p:to>
                                        <p:strVal val="visible"/>
                                      </p:to>
                                    </p:set>
                                    <p:animEffect transition="in" filter="strips(downLeft)">
                                      <p:cBhvr>
                                        <p:cTn id="26" dur="2000"/>
                                        <p:tgtEl>
                                          <p:spTgt spid="45063">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1" presetClass="entr" presetSubtype="4" fill="hold" nodeType="clickEffect">
                                  <p:stCondLst>
                                    <p:cond delay="0"/>
                                  </p:stCondLst>
                                  <p:childTnLst>
                                    <p:set>
                                      <p:cBhvr>
                                        <p:cTn id="30" dur="1" fill="hold">
                                          <p:stCondLst>
                                            <p:cond delay="0"/>
                                          </p:stCondLst>
                                        </p:cTn>
                                        <p:tgtEl>
                                          <p:spTgt spid="45063">
                                            <p:txEl>
                                              <p:pRg st="7" end="7"/>
                                            </p:txEl>
                                          </p:spTgt>
                                        </p:tgtEl>
                                        <p:attrNameLst>
                                          <p:attrName>style.visibility</p:attrName>
                                        </p:attrNameLst>
                                      </p:cBhvr>
                                      <p:to>
                                        <p:strVal val="visible"/>
                                      </p:to>
                                    </p:set>
                                    <p:animEffect transition="in" filter="wheel(4)">
                                      <p:cBhvr>
                                        <p:cTn id="31" dur="2000"/>
                                        <p:tgtEl>
                                          <p:spTgt spid="45063">
                                            <p:txEl>
                                              <p:pRg st="7" end="7"/>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45063">
                                            <p:txEl>
                                              <p:pRg st="8" end="8"/>
                                            </p:txEl>
                                          </p:spTgt>
                                        </p:tgtEl>
                                        <p:attrNameLst>
                                          <p:attrName>style.visibility</p:attrName>
                                        </p:attrNameLst>
                                      </p:cBhvr>
                                      <p:to>
                                        <p:strVal val="visible"/>
                                      </p:to>
                                    </p:set>
                                    <p:animEffect transition="in" filter="wheel(4)">
                                      <p:cBhvr>
                                        <p:cTn id="34" dur="2000"/>
                                        <p:tgtEl>
                                          <p:spTgt spid="45063">
                                            <p:txEl>
                                              <p:pRg st="8" end="8"/>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45063">
                                            <p:txEl>
                                              <p:pRg st="9" end="9"/>
                                            </p:txEl>
                                          </p:spTgt>
                                        </p:tgtEl>
                                        <p:attrNameLst>
                                          <p:attrName>style.visibility</p:attrName>
                                        </p:attrNameLst>
                                      </p:cBhvr>
                                      <p:to>
                                        <p:strVal val="visible"/>
                                      </p:to>
                                    </p:set>
                                    <p:animEffect transition="in" filter="wheel(4)">
                                      <p:cBhvr>
                                        <p:cTn id="37" dur="2000"/>
                                        <p:tgtEl>
                                          <p:spTgt spid="45063">
                                            <p:txEl>
                                              <p:pRg st="9" end="9"/>
                                            </p:txEl>
                                          </p:spTgt>
                                        </p:tgtEl>
                                      </p:cBhvr>
                                    </p:animEffect>
                                  </p:childTnLst>
                                </p:cTn>
                              </p:par>
                              <p:par>
                                <p:cTn id="38" presetID="21" presetClass="entr" presetSubtype="4" fill="hold" nodeType="withEffect">
                                  <p:stCondLst>
                                    <p:cond delay="0"/>
                                  </p:stCondLst>
                                  <p:childTnLst>
                                    <p:set>
                                      <p:cBhvr>
                                        <p:cTn id="39" dur="1" fill="hold">
                                          <p:stCondLst>
                                            <p:cond delay="0"/>
                                          </p:stCondLst>
                                        </p:cTn>
                                        <p:tgtEl>
                                          <p:spTgt spid="45063">
                                            <p:txEl>
                                              <p:pRg st="10" end="10"/>
                                            </p:txEl>
                                          </p:spTgt>
                                        </p:tgtEl>
                                        <p:attrNameLst>
                                          <p:attrName>style.visibility</p:attrName>
                                        </p:attrNameLst>
                                      </p:cBhvr>
                                      <p:to>
                                        <p:strVal val="visible"/>
                                      </p:to>
                                    </p:set>
                                    <p:animEffect transition="in" filter="wheel(4)">
                                      <p:cBhvr>
                                        <p:cTn id="40" dur="2000"/>
                                        <p:tgtEl>
                                          <p:spTgt spid="45063">
                                            <p:txEl>
                                              <p:pRg st="10" end="1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3" presetClass="entr" presetSubtype="16" fill="hold" nodeType="clickEffect">
                                  <p:stCondLst>
                                    <p:cond delay="0"/>
                                  </p:stCondLst>
                                  <p:childTnLst>
                                    <p:set>
                                      <p:cBhvr>
                                        <p:cTn id="44" dur="1" fill="hold">
                                          <p:stCondLst>
                                            <p:cond delay="0"/>
                                          </p:stCondLst>
                                        </p:cTn>
                                        <p:tgtEl>
                                          <p:spTgt spid="45063">
                                            <p:txEl>
                                              <p:charRg st="550" end="628"/>
                                            </p:txEl>
                                          </p:spTgt>
                                        </p:tgtEl>
                                        <p:attrNameLst>
                                          <p:attrName>style.visibility</p:attrName>
                                        </p:attrNameLst>
                                      </p:cBhvr>
                                      <p:to>
                                        <p:strVal val="visible"/>
                                      </p:to>
                                    </p:set>
                                    <p:animEffect transition="in" filter="plus(in)">
                                      <p:cBhvr>
                                        <p:cTn id="45" dur="2000"/>
                                        <p:tgtEl>
                                          <p:spTgt spid="45063">
                                            <p:txEl>
                                              <p:charRg st="550" end="6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22E8F3D6-2379-4A39-81A3-F4A29B661877}" type="slidenum">
              <a:rPr lang="en-US" sz="1500">
                <a:latin typeface="Arial" panose="020B0604020202020204" pitchFamily="34" charset="0"/>
                <a:cs typeface="Arial" panose="020B0604020202020204" pitchFamily="34" charset="0"/>
              </a:rPr>
              <a:pPr eaLnBrk="1" hangingPunct="1">
                <a:defRPr/>
              </a:pPr>
              <a:t>24</a:t>
            </a:fld>
            <a:endParaRPr lang="en-US" sz="1500">
              <a:latin typeface="Arial" panose="020B0604020202020204" pitchFamily="34" charset="0"/>
              <a:cs typeface="Arial" panose="020B0604020202020204" pitchFamily="34" charset="0"/>
            </a:endParaRPr>
          </a:p>
        </p:txBody>
      </p:sp>
      <p:sp>
        <p:nvSpPr>
          <p:cNvPr id="47108" name="Rectangle 4"/>
          <p:cNvSpPr>
            <a:spLocks noGrp="1" noChangeArrowheads="1"/>
          </p:cNvSpPr>
          <p:nvPr>
            <p:ph type="title"/>
          </p:nvPr>
        </p:nvSpPr>
        <p:spPr>
          <a:xfrm>
            <a:off x="1776619" y="333298"/>
            <a:ext cx="8762560" cy="1144323"/>
          </a:xfrm>
        </p:spPr>
        <p:txBody>
          <a:bodyPr>
            <a:normAutofit fontScale="90000"/>
          </a:bodyPr>
          <a:lstStyle/>
          <a:p>
            <a:pPr algn="r" rtl="1" eaLnBrk="1" hangingPunct="1">
              <a:defRPr/>
            </a:pPr>
            <a:r>
              <a:rPr lang="en-US" altLang="en-US" sz="3999" b="1">
                <a:cs typeface="Zar" pitchFamily="2" charset="-78"/>
              </a:rPr>
              <a:t>          </a:t>
            </a:r>
            <a:r>
              <a:rPr lang="ar-SA" altLang="en-US" sz="3999" b="1">
                <a:cs typeface="Zar" pitchFamily="2" charset="-78"/>
              </a:rPr>
              <a:t>عضلات موثر در حركات چرخشي ران</a:t>
            </a:r>
            <a:br>
              <a:rPr lang="ar-SA" altLang="en-US" sz="3999" b="1">
                <a:cs typeface="Zar" pitchFamily="2" charset="-78"/>
              </a:rPr>
            </a:br>
            <a:endParaRPr lang="en-US" sz="3999" b="1">
              <a:cs typeface="Zar" pitchFamily="2" charset="-78"/>
            </a:endParaRPr>
          </a:p>
        </p:txBody>
      </p:sp>
      <p:pic>
        <p:nvPicPr>
          <p:cNvPr id="30724" name="Picture 5"/>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1608383" y="1980741"/>
            <a:ext cx="2437836" cy="3353612"/>
          </a:xfrm>
          <a:ln>
            <a:solidFill>
              <a:srgbClr val="FF0000"/>
            </a:solidFill>
          </a:ln>
        </p:spPr>
      </p:pic>
      <p:sp>
        <p:nvSpPr>
          <p:cNvPr id="47110" name="Rectangle 6"/>
          <p:cNvSpPr>
            <a:spLocks noGrp="1" noChangeArrowheads="1"/>
          </p:cNvSpPr>
          <p:nvPr>
            <p:ph type="body" sz="half" idx="2"/>
          </p:nvPr>
        </p:nvSpPr>
        <p:spPr>
          <a:xfrm>
            <a:off x="4884225" y="1142735"/>
            <a:ext cx="6080306" cy="5715265"/>
          </a:xfrm>
        </p:spPr>
        <p:txBody>
          <a:bodyPr/>
          <a:lstStyle/>
          <a:p>
            <a:pPr algn="r" rtl="1" eaLnBrk="1" hangingPunct="1">
              <a:lnSpc>
                <a:spcPct val="90000"/>
              </a:lnSpc>
              <a:defRPr/>
            </a:pPr>
            <a:r>
              <a:rPr lang="ar-SA" altLang="en-US" sz="2400" b="1">
                <a:solidFill>
                  <a:srgbClr val="99FF33"/>
                </a:solidFill>
                <a:cs typeface="Zar" pitchFamily="2" charset="-78"/>
              </a:rPr>
              <a:t>چرخش خارجي</a:t>
            </a:r>
            <a:r>
              <a:rPr lang="ar-SA" altLang="en-US" sz="1800" b="1">
                <a:cs typeface="Zar" pitchFamily="2" charset="-78"/>
              </a:rPr>
              <a:t>. شش عضلة</a:t>
            </a:r>
            <a:r>
              <a:rPr lang="fa-IR" sz="1800" b="1">
                <a:cs typeface="Zar" pitchFamily="2" charset="-78"/>
              </a:rPr>
              <a:t> عمده</a:t>
            </a:r>
            <a:r>
              <a:rPr lang="ar-SA" altLang="en-US" sz="1800" b="1">
                <a:cs typeface="Zar" pitchFamily="2" charset="-78"/>
              </a:rPr>
              <a:t> چرخش</a:t>
            </a:r>
            <a:r>
              <a:rPr lang="en-US" sz="1800" b="1">
                <a:cs typeface="Zar" pitchFamily="2" charset="-78"/>
              </a:rPr>
              <a:t>‎</a:t>
            </a:r>
            <a:r>
              <a:rPr lang="ar-SA" altLang="en-US" sz="1800" b="1">
                <a:cs typeface="Zar" pitchFamily="2" charset="-78"/>
              </a:rPr>
              <a:t>دهندة خارجي ران</a:t>
            </a:r>
            <a:r>
              <a:rPr lang="fa-IR" sz="1800" b="1">
                <a:cs typeface="Zar" pitchFamily="2" charset="-78"/>
              </a:rPr>
              <a:t> </a:t>
            </a:r>
            <a:r>
              <a:rPr lang="ar-SA" altLang="en-US" sz="1800" b="1">
                <a:cs typeface="Zar" pitchFamily="2" charset="-78"/>
              </a:rPr>
              <a:t>عبارت‌اند از: هرمي راني، دو قلوي فوقاني، دو قلوي تحتاني، سدادي دروني، سدادي بيروني و مربع راني.</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عضلات بالا همگي در كنار يكديگر در بخش فوقاني استخوان لگن قرار دارند.</a:t>
            </a:r>
            <a:endParaRPr lang="en-US" altLang="en-US" sz="1800" b="1">
              <a:cs typeface="Zar" pitchFamily="2" charset="-78"/>
            </a:endParaRPr>
          </a:p>
          <a:p>
            <a:pPr algn="r" rtl="1" eaLnBrk="1" hangingPunct="1">
              <a:lnSpc>
                <a:spcPct val="90000"/>
              </a:lnSpc>
              <a:buFontTx/>
              <a:buNone/>
              <a:defRPr/>
            </a:pPr>
            <a:r>
              <a:rPr lang="fa-IR" sz="1800" b="1">
                <a:cs typeface="Zar" pitchFamily="2" charset="-78"/>
              </a:rPr>
              <a:t>       سرثابت:</a:t>
            </a:r>
            <a:r>
              <a:rPr lang="ar-SA" altLang="en-US" sz="1800" b="1">
                <a:cs typeface="Zar" pitchFamily="2" charset="-78"/>
              </a:rPr>
              <a:t>  سطح داخلي و خارجي ساكروم و لگن _،</a:t>
            </a:r>
            <a:r>
              <a:rPr lang="fa-IR" sz="1800" b="1">
                <a:cs typeface="Zar" pitchFamily="2" charset="-78"/>
              </a:rPr>
              <a:t>به </a:t>
            </a:r>
            <a:r>
              <a:rPr lang="ar-SA" altLang="en-US" sz="1800" b="1">
                <a:cs typeface="Zar" pitchFamily="2" charset="-78"/>
              </a:rPr>
              <a:t>صورت افقي امتداد مي‌يابند </a:t>
            </a:r>
            <a:r>
              <a:rPr lang="fa-IR" sz="1800" b="1">
                <a:cs typeface="Zar" pitchFamily="2" charset="-78"/>
              </a:rPr>
              <a:t>,</a:t>
            </a:r>
          </a:p>
          <a:p>
            <a:pPr algn="r" rtl="1" eaLnBrk="1" hangingPunct="1">
              <a:lnSpc>
                <a:spcPct val="90000"/>
              </a:lnSpc>
              <a:buFontTx/>
              <a:buNone/>
              <a:defRPr/>
            </a:pPr>
            <a:r>
              <a:rPr lang="en-US" sz="1800" b="1">
                <a:cs typeface="Zar" pitchFamily="2" charset="-78"/>
              </a:rPr>
              <a:t>   </a:t>
            </a:r>
            <a:r>
              <a:rPr lang="en-US" altLang="en-US" sz="1800" b="1">
                <a:cs typeface="Zar" pitchFamily="2" charset="-78"/>
              </a:rPr>
              <a:t>      </a:t>
            </a:r>
            <a:r>
              <a:rPr lang="ar-SA" altLang="en-US" sz="1800" b="1">
                <a:cs typeface="Zar" pitchFamily="2" charset="-78"/>
              </a:rPr>
              <a:t>سر متحرك </a:t>
            </a:r>
            <a:r>
              <a:rPr lang="fa-IR" sz="1800" b="1">
                <a:cs typeface="Zar" pitchFamily="2" charset="-78"/>
              </a:rPr>
              <a:t>:</a:t>
            </a:r>
            <a:r>
              <a:rPr lang="ar-SA" altLang="en-US" sz="1800" b="1">
                <a:cs typeface="Zar" pitchFamily="2" charset="-78"/>
              </a:rPr>
              <a:t>  نماي مياني و پشتي برجستگي بزرگ</a:t>
            </a:r>
            <a:r>
              <a:rPr lang="fa-IR" sz="1800" b="1">
                <a:cs typeface="Zar" pitchFamily="2" charset="-78"/>
              </a:rPr>
              <a:t> </a:t>
            </a:r>
            <a:endParaRPr lang="en-US" sz="1800" b="1">
              <a:cs typeface="Zar" pitchFamily="2" charset="-78"/>
            </a:endParaRPr>
          </a:p>
          <a:p>
            <a:pPr algn="r" rtl="1" eaLnBrk="1" hangingPunct="1">
              <a:lnSpc>
                <a:spcPct val="90000"/>
              </a:lnSpc>
              <a:buFontTx/>
              <a:buNone/>
              <a:defRPr/>
            </a:pPr>
            <a:r>
              <a:rPr lang="fa-IR" sz="1800" b="1">
                <a:cs typeface="Zar" pitchFamily="2" charset="-78"/>
              </a:rPr>
              <a:t>   </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عضلات ديگر</a:t>
            </a:r>
            <a:r>
              <a:rPr lang="fa-IR" sz="1800" b="1">
                <a:cs typeface="Zar" pitchFamily="2" charset="-78"/>
              </a:rPr>
              <a:t>که د</a:t>
            </a:r>
            <a:r>
              <a:rPr lang="ar-SA" altLang="en-US" sz="1800" b="1">
                <a:cs typeface="Zar" pitchFamily="2" charset="-78"/>
              </a:rPr>
              <a:t>ر اجراي حركت چرخش خارجي ران نقش كمك كننده دارن</a:t>
            </a:r>
            <a:r>
              <a:rPr lang="fa-IR" sz="1800" b="1">
                <a:cs typeface="Zar" pitchFamily="2" charset="-78"/>
              </a:rPr>
              <a:t>د </a:t>
            </a:r>
            <a:r>
              <a:rPr lang="ar-SA" altLang="en-US" sz="1800" b="1">
                <a:cs typeface="Zar" pitchFamily="2" charset="-78"/>
              </a:rPr>
              <a:t>عبارت‌اند از: خياطه، شانه‌اي، نزديك</a:t>
            </a:r>
            <a:r>
              <a:rPr lang="en-US" sz="1800" b="1">
                <a:cs typeface="Zar" pitchFamily="2" charset="-78"/>
              </a:rPr>
              <a:t>‎</a:t>
            </a:r>
            <a:r>
              <a:rPr lang="ar-SA" altLang="en-US" sz="1800" b="1">
                <a:cs typeface="Zar" pitchFamily="2" charset="-78"/>
              </a:rPr>
              <a:t>كنندة كوتاه، نزديك</a:t>
            </a:r>
            <a:r>
              <a:rPr lang="en-US" sz="1800" b="1">
                <a:cs typeface="Zar" pitchFamily="2" charset="-78"/>
              </a:rPr>
              <a:t>‎</a:t>
            </a:r>
            <a:r>
              <a:rPr lang="ar-SA" altLang="en-US" sz="1800" b="1">
                <a:cs typeface="Zar" pitchFamily="2" charset="-78"/>
              </a:rPr>
              <a:t>كنندة بزرگ، سريني كوچك، سريني بزرگ و دو سر راني.</a:t>
            </a:r>
          </a:p>
          <a:p>
            <a:pPr algn="r" rtl="1" eaLnBrk="1" hangingPunct="1">
              <a:lnSpc>
                <a:spcPct val="90000"/>
              </a:lnSpc>
              <a:buFontTx/>
              <a:buNone/>
              <a:defRPr/>
            </a:pPr>
            <a:r>
              <a:rPr lang="fa-IR" sz="1800" b="1">
                <a:cs typeface="Zar" pitchFamily="2" charset="-78"/>
              </a:rPr>
              <a:t>      </a:t>
            </a:r>
            <a:endParaRPr lang="ar-SA" altLang="en-US" sz="1800" b="1">
              <a:cs typeface="Zar" pitchFamily="2" charset="-78"/>
            </a:endParaRPr>
          </a:p>
          <a:p>
            <a:pPr algn="r" rtl="1" eaLnBrk="1" hangingPunct="1">
              <a:lnSpc>
                <a:spcPct val="90000"/>
              </a:lnSpc>
              <a:buFontTx/>
              <a:buNone/>
              <a:defRPr/>
            </a:pPr>
            <a:r>
              <a:rPr lang="fa-IR" sz="1800" b="1">
                <a:cs typeface="Zar" pitchFamily="2" charset="-78"/>
              </a:rPr>
              <a:t>       </a:t>
            </a:r>
            <a:r>
              <a:rPr lang="ar-SA" altLang="en-US" sz="1800" b="1">
                <a:cs typeface="Zar" pitchFamily="2" charset="-78"/>
              </a:rPr>
              <a:t>دو عضلة نزديك</a:t>
            </a:r>
            <a:r>
              <a:rPr lang="en-US" sz="1800" b="1">
                <a:cs typeface="Zar" pitchFamily="2" charset="-78"/>
              </a:rPr>
              <a:t>‎</a:t>
            </a:r>
            <a:r>
              <a:rPr lang="ar-SA" altLang="en-US" sz="1800" b="1">
                <a:cs typeface="Zar" pitchFamily="2" charset="-78"/>
              </a:rPr>
              <a:t>كنندة كوتاه و بزرگ نقش بسيار ضعيفي در اجراي حركت چرخش داخلي بعهده دارند. </a:t>
            </a:r>
            <a:endParaRPr lang="fa-IR" sz="1800" b="1">
              <a:cs typeface="Zar" pitchFamily="2" charset="-78"/>
            </a:endParaRPr>
          </a:p>
          <a:p>
            <a:pPr algn="r" rtl="1" eaLnBrk="1" hangingPunct="1">
              <a:lnSpc>
                <a:spcPct val="90000"/>
              </a:lnSpc>
              <a:buFontTx/>
              <a:buNone/>
              <a:defRPr/>
            </a:pPr>
            <a:endParaRPr lang="fa-IR" sz="1800" b="1">
              <a:cs typeface="Zar" pitchFamily="2" charset="-78"/>
            </a:endParaRPr>
          </a:p>
          <a:p>
            <a:pPr algn="r" rtl="1" eaLnBrk="1" hangingPunct="1">
              <a:lnSpc>
                <a:spcPct val="90000"/>
              </a:lnSpc>
              <a:defRPr/>
            </a:pPr>
            <a:r>
              <a:rPr lang="ar-SA" altLang="en-US" sz="2000" b="1">
                <a:solidFill>
                  <a:srgbClr val="99FF33"/>
                </a:solidFill>
                <a:cs typeface="Zar" pitchFamily="2" charset="-78"/>
              </a:rPr>
              <a:t>چرخش داخلي.</a:t>
            </a:r>
            <a:r>
              <a:rPr lang="ar-SA" altLang="en-US" sz="1800" b="1">
                <a:cs typeface="Zar" pitchFamily="2" charset="-78"/>
              </a:rPr>
              <a:t> چرخش داخلي ران به كمك عضلات نيمه</a:t>
            </a:r>
            <a:r>
              <a:rPr lang="en-US" sz="1800" b="1">
                <a:cs typeface="Zar" pitchFamily="2" charset="-78"/>
              </a:rPr>
              <a:t>‎</a:t>
            </a:r>
            <a:r>
              <a:rPr lang="ar-SA" altLang="en-US" sz="1800" b="1">
                <a:cs typeface="Zar" pitchFamily="2" charset="-78"/>
              </a:rPr>
              <a:t>غشايي، نيمه</a:t>
            </a:r>
            <a:r>
              <a:rPr lang="en-US" sz="1800" b="1">
                <a:cs typeface="Zar" pitchFamily="2" charset="-78"/>
              </a:rPr>
              <a:t>‎</a:t>
            </a:r>
            <a:r>
              <a:rPr lang="ar-SA" altLang="en-US" sz="1800" b="1">
                <a:cs typeface="Zar" pitchFamily="2" charset="-78"/>
              </a:rPr>
              <a:t>وتري نزديك</a:t>
            </a:r>
            <a:r>
              <a:rPr lang="en-US" sz="1800" b="1">
                <a:cs typeface="Zar" pitchFamily="2" charset="-78"/>
              </a:rPr>
              <a:t>‎</a:t>
            </a:r>
            <a:r>
              <a:rPr lang="ar-SA" altLang="en-US" sz="1800" b="1">
                <a:cs typeface="Zar" pitchFamily="2" charset="-78"/>
              </a:rPr>
              <a:t>كننده دراز و سريني مياني انجام مي‌گيرد. اين گروه از عضلات قبلاً شرح داده شده‌اند.</a:t>
            </a:r>
          </a:p>
          <a:p>
            <a:pPr algn="r" rtl="1" eaLnBrk="1" hangingPunct="1">
              <a:lnSpc>
                <a:spcPct val="80000"/>
              </a:lnSpc>
              <a:buFontTx/>
              <a:buNone/>
              <a:defRPr/>
            </a:pPr>
            <a:endParaRPr lang="en-US" sz="1800" b="1">
              <a:cs typeface="Zar" pitchFamily="2" charset="-78"/>
            </a:endParaRPr>
          </a:p>
        </p:txBody>
      </p:sp>
    </p:spTree>
    <p:extLst>
      <p:ext uri="{BB962C8B-B14F-4D97-AF65-F5344CB8AC3E}">
        <p14:creationId xmlns:p14="http://schemas.microsoft.com/office/powerpoint/2010/main" val="3520942902"/>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fade">
                                      <p:cBhvr>
                                        <p:cTn id="7" dur="770" decel="100000"/>
                                        <p:tgtEl>
                                          <p:spTgt spid="47108"/>
                                        </p:tgtEl>
                                      </p:cBhvr>
                                    </p:animEffect>
                                    <p:animScale>
                                      <p:cBhvr>
                                        <p:cTn id="8" dur="770" decel="100000"/>
                                        <p:tgtEl>
                                          <p:spTgt spid="47108"/>
                                        </p:tgtEl>
                                      </p:cBhvr>
                                      <p:from x="10000" y="10000"/>
                                      <p:to x="200000" y="450000"/>
                                    </p:animScale>
                                    <p:animScale>
                                      <p:cBhvr>
                                        <p:cTn id="9" dur="1230" accel="100000" fill="hold">
                                          <p:stCondLst>
                                            <p:cond delay="770"/>
                                          </p:stCondLst>
                                        </p:cTn>
                                        <p:tgtEl>
                                          <p:spTgt spid="47108"/>
                                        </p:tgtEl>
                                      </p:cBhvr>
                                      <p:from x="200000" y="450000"/>
                                      <p:to x="100000" y="100000"/>
                                    </p:animScale>
                                    <p:set>
                                      <p:cBhvr>
                                        <p:cTn id="10" dur="770" fill="hold"/>
                                        <p:tgtEl>
                                          <p:spTgt spid="47108"/>
                                        </p:tgtEl>
                                        <p:attrNameLst>
                                          <p:attrName>ppt_x</p:attrName>
                                        </p:attrNameLst>
                                      </p:cBhvr>
                                      <p:to>
                                        <p:strVal val="(0.5)"/>
                                      </p:to>
                                    </p:set>
                                    <p:anim from="(0.5)" to="(#ppt_x)" calcmode="lin" valueType="num">
                                      <p:cBhvr>
                                        <p:cTn id="11" dur="1230" accel="100000" fill="hold">
                                          <p:stCondLst>
                                            <p:cond delay="770"/>
                                          </p:stCondLst>
                                        </p:cTn>
                                        <p:tgtEl>
                                          <p:spTgt spid="47108"/>
                                        </p:tgtEl>
                                        <p:attrNameLst>
                                          <p:attrName>ppt_x</p:attrName>
                                        </p:attrNameLst>
                                      </p:cBhvr>
                                    </p:anim>
                                    <p:set>
                                      <p:cBhvr>
                                        <p:cTn id="12" dur="770" fill="hold"/>
                                        <p:tgtEl>
                                          <p:spTgt spid="47108"/>
                                        </p:tgtEl>
                                        <p:attrNameLst>
                                          <p:attrName>ppt_y</p:attrName>
                                        </p:attrNameLst>
                                      </p:cBhvr>
                                      <p:to>
                                        <p:strVal val="(#ppt_y+0.4)"/>
                                      </p:to>
                                    </p:set>
                                    <p:anim from="(#ppt_y+0.4)" to="(#ppt_y)" calcmode="lin" valueType="num">
                                      <p:cBhvr>
                                        <p:cTn id="13" dur="1230" accel="100000" fill="hold">
                                          <p:stCondLst>
                                            <p:cond delay="770"/>
                                          </p:stCondLst>
                                        </p:cTn>
                                        <p:tgtEl>
                                          <p:spTgt spid="4710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0" presetClass="entr" presetSubtype="0" fill="hold" nodeType="clickEffect">
                                  <p:stCondLst>
                                    <p:cond delay="0"/>
                                  </p:stCondLst>
                                  <p:childTnLst>
                                    <p:set>
                                      <p:cBhvr>
                                        <p:cTn id="17" dur="1" fill="hold">
                                          <p:stCondLst>
                                            <p:cond delay="0"/>
                                          </p:stCondLst>
                                        </p:cTn>
                                        <p:tgtEl>
                                          <p:spTgt spid="47110">
                                            <p:txEl>
                                              <p:pRg st="0" end="0"/>
                                            </p:txEl>
                                          </p:spTgt>
                                        </p:tgtEl>
                                        <p:attrNameLst>
                                          <p:attrName>style.visibility</p:attrName>
                                        </p:attrNameLst>
                                      </p:cBhvr>
                                      <p:to>
                                        <p:strVal val="visible"/>
                                      </p:to>
                                    </p:set>
                                    <p:animEffect transition="in" filter="fade">
                                      <p:cBhvr>
                                        <p:cTn id="18" dur="1600" decel="100000"/>
                                        <p:tgtEl>
                                          <p:spTgt spid="47110">
                                            <p:txEl>
                                              <p:pRg st="0" end="0"/>
                                            </p:txEl>
                                          </p:spTgt>
                                        </p:tgtEl>
                                      </p:cBhvr>
                                    </p:animEffect>
                                    <p:anim calcmode="lin" valueType="num">
                                      <p:cBhvr>
                                        <p:cTn id="19" dur="1600" decel="100000" fill="hold"/>
                                        <p:tgtEl>
                                          <p:spTgt spid="47110">
                                            <p:txEl>
                                              <p:pRg st="0" end="0"/>
                                            </p:txEl>
                                          </p:spTgt>
                                        </p:tgtEl>
                                        <p:attrNameLst>
                                          <p:attrName>style.rotation</p:attrName>
                                        </p:attrNameLst>
                                      </p:cBhvr>
                                      <p:tavLst>
                                        <p:tav tm="0">
                                          <p:val>
                                            <p:fltVal val="-90"/>
                                          </p:val>
                                        </p:tav>
                                        <p:tav tm="100000">
                                          <p:val>
                                            <p:fltVal val="0"/>
                                          </p:val>
                                        </p:tav>
                                      </p:tavLst>
                                    </p:anim>
                                    <p:anim calcmode="lin" valueType="num">
                                      <p:cBhvr>
                                        <p:cTn id="20" dur="1600" decel="100000" fill="hold"/>
                                        <p:tgtEl>
                                          <p:spTgt spid="47110">
                                            <p:txEl>
                                              <p:pRg st="0" end="0"/>
                                            </p:txEl>
                                          </p:spTgt>
                                        </p:tgtEl>
                                        <p:attrNameLst>
                                          <p:attrName>ppt_x</p:attrName>
                                        </p:attrNameLst>
                                      </p:cBhvr>
                                      <p:tavLst>
                                        <p:tav tm="0">
                                          <p:val>
                                            <p:strVal val="#ppt_x+0.4"/>
                                          </p:val>
                                        </p:tav>
                                        <p:tav tm="100000">
                                          <p:val>
                                            <p:strVal val="#ppt_x-0.05"/>
                                          </p:val>
                                        </p:tav>
                                      </p:tavLst>
                                    </p:anim>
                                    <p:anim calcmode="lin" valueType="num">
                                      <p:cBhvr>
                                        <p:cTn id="21" dur="1600" decel="100000" fill="hold"/>
                                        <p:tgtEl>
                                          <p:spTgt spid="47110">
                                            <p:txEl>
                                              <p:pRg st="0" end="0"/>
                                            </p:txEl>
                                          </p:spTgt>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47110">
                                            <p:txEl>
                                              <p:pRg st="0" end="0"/>
                                            </p:txEl>
                                          </p:spTgt>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47110">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nodeType="clickEffect">
                                  <p:stCondLst>
                                    <p:cond delay="0"/>
                                  </p:stCondLst>
                                  <p:childTnLst>
                                    <p:set>
                                      <p:cBhvr>
                                        <p:cTn id="27" dur="1" fill="hold">
                                          <p:stCondLst>
                                            <p:cond delay="0"/>
                                          </p:stCondLst>
                                        </p:cTn>
                                        <p:tgtEl>
                                          <p:spTgt spid="47110">
                                            <p:txEl>
                                              <p:pRg st="1" end="1"/>
                                            </p:txEl>
                                          </p:spTgt>
                                        </p:tgtEl>
                                        <p:attrNameLst>
                                          <p:attrName>style.visibility</p:attrName>
                                        </p:attrNameLst>
                                      </p:cBhvr>
                                      <p:to>
                                        <p:strVal val="visible"/>
                                      </p:to>
                                    </p:set>
                                    <p:anim calcmode="lin" valueType="num">
                                      <p:cBhvr>
                                        <p:cTn id="28" dur="2000" fill="hold"/>
                                        <p:tgtEl>
                                          <p:spTgt spid="47110">
                                            <p:txEl>
                                              <p:pRg st="1" end="1"/>
                                            </p:txEl>
                                          </p:spTgt>
                                        </p:tgtEl>
                                        <p:attrNameLst>
                                          <p:attrName>ppt_w</p:attrName>
                                        </p:attrNameLst>
                                      </p:cBhvr>
                                      <p:tavLst>
                                        <p:tav tm="0">
                                          <p:val>
                                            <p:fltVal val="0"/>
                                          </p:val>
                                        </p:tav>
                                        <p:tav tm="100000">
                                          <p:val>
                                            <p:strVal val="#ppt_w"/>
                                          </p:val>
                                        </p:tav>
                                      </p:tavLst>
                                    </p:anim>
                                    <p:anim calcmode="lin" valueType="num">
                                      <p:cBhvr>
                                        <p:cTn id="29" dur="2000" fill="hold"/>
                                        <p:tgtEl>
                                          <p:spTgt spid="47110">
                                            <p:txEl>
                                              <p:pRg st="1" end="1"/>
                                            </p:txEl>
                                          </p:spTgt>
                                        </p:tgtEl>
                                        <p:attrNameLst>
                                          <p:attrName>ppt_h</p:attrName>
                                        </p:attrNameLst>
                                      </p:cBhvr>
                                      <p:tavLst>
                                        <p:tav tm="0">
                                          <p:val>
                                            <p:fltVal val="0"/>
                                          </p:val>
                                        </p:tav>
                                        <p:tav tm="100000">
                                          <p:val>
                                            <p:strVal val="#ppt_h"/>
                                          </p:val>
                                        </p:tav>
                                      </p:tavLst>
                                    </p:anim>
                                    <p:anim calcmode="lin" valueType="num">
                                      <p:cBhvr>
                                        <p:cTn id="30" dur="2000" fill="hold"/>
                                        <p:tgtEl>
                                          <p:spTgt spid="4711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47110">
                                            <p:txEl>
                                              <p:pRg st="1" end="1"/>
                                            </p:txEl>
                                          </p:spTgt>
                                        </p:tgtEl>
                                        <p:attrNameLst>
                                          <p:attrName>ppt_y</p:attrName>
                                        </p:attrNameLst>
                                      </p:cBhvr>
                                      <p:tavLst>
                                        <p:tav tm="0" fmla="#ppt_y+(sin(-2*pi*(1-$))*-#ppt_x+cos(-2*pi*(1-$))*(1-#ppt_y))*(1-$)">
                                          <p:val>
                                            <p:fltVal val="0"/>
                                          </p:val>
                                        </p:tav>
                                        <p:tav tm="100000">
                                          <p:val>
                                            <p:fltVal val="1"/>
                                          </p:val>
                                        </p:tav>
                                      </p:tavLst>
                                    </p:anim>
                                  </p:childTnLst>
                                </p:cTn>
                              </p:par>
                              <p:par>
                                <p:cTn id="32" presetID="15" presetClass="entr" presetSubtype="0" fill="hold" nodeType="withEffect">
                                  <p:stCondLst>
                                    <p:cond delay="0"/>
                                  </p:stCondLst>
                                  <p:childTnLst>
                                    <p:set>
                                      <p:cBhvr>
                                        <p:cTn id="33" dur="1" fill="hold">
                                          <p:stCondLst>
                                            <p:cond delay="0"/>
                                          </p:stCondLst>
                                        </p:cTn>
                                        <p:tgtEl>
                                          <p:spTgt spid="47110">
                                            <p:txEl>
                                              <p:charRg st="218" end="268"/>
                                            </p:txEl>
                                          </p:spTgt>
                                        </p:tgtEl>
                                        <p:attrNameLst>
                                          <p:attrName>style.visibility</p:attrName>
                                        </p:attrNameLst>
                                      </p:cBhvr>
                                      <p:to>
                                        <p:strVal val="visible"/>
                                      </p:to>
                                    </p:set>
                                    <p:anim calcmode="lin" valueType="num">
                                      <p:cBhvr>
                                        <p:cTn id="34" dur="2000" fill="hold"/>
                                        <p:tgtEl>
                                          <p:spTgt spid="47110">
                                            <p:txEl>
                                              <p:charRg st="218" end="268"/>
                                            </p:txEl>
                                          </p:spTgt>
                                        </p:tgtEl>
                                        <p:attrNameLst>
                                          <p:attrName>ppt_w</p:attrName>
                                        </p:attrNameLst>
                                      </p:cBhvr>
                                      <p:tavLst>
                                        <p:tav tm="0">
                                          <p:val>
                                            <p:fltVal val="0"/>
                                          </p:val>
                                        </p:tav>
                                        <p:tav tm="100000">
                                          <p:val>
                                            <p:strVal val="#ppt_w"/>
                                          </p:val>
                                        </p:tav>
                                      </p:tavLst>
                                    </p:anim>
                                    <p:anim calcmode="lin" valueType="num">
                                      <p:cBhvr>
                                        <p:cTn id="35" dur="2000" fill="hold"/>
                                        <p:tgtEl>
                                          <p:spTgt spid="47110">
                                            <p:txEl>
                                              <p:charRg st="218" end="268"/>
                                            </p:txEl>
                                          </p:spTgt>
                                        </p:tgtEl>
                                        <p:attrNameLst>
                                          <p:attrName>ppt_h</p:attrName>
                                        </p:attrNameLst>
                                      </p:cBhvr>
                                      <p:tavLst>
                                        <p:tav tm="0">
                                          <p:val>
                                            <p:fltVal val="0"/>
                                          </p:val>
                                        </p:tav>
                                        <p:tav tm="100000">
                                          <p:val>
                                            <p:strVal val="#ppt_h"/>
                                          </p:val>
                                        </p:tav>
                                      </p:tavLst>
                                    </p:anim>
                                    <p:anim calcmode="lin" valueType="num">
                                      <p:cBhvr>
                                        <p:cTn id="36" dur="2000" fill="hold"/>
                                        <p:tgtEl>
                                          <p:spTgt spid="47110">
                                            <p:txEl>
                                              <p:charRg st="218" end="268"/>
                                            </p:txEl>
                                          </p:spTgt>
                                        </p:tgtEl>
                                        <p:attrNameLst>
                                          <p:attrName>ppt_x</p:attrName>
                                        </p:attrNameLst>
                                      </p:cBhvr>
                                      <p:tavLst>
                                        <p:tav tm="0" fmla="#ppt_x+(cos(-2*pi*(1-$))*-#ppt_x-sin(-2*pi*(1-$))*(1-#ppt_y))*(1-$)">
                                          <p:val>
                                            <p:fltVal val="0"/>
                                          </p:val>
                                        </p:tav>
                                        <p:tav tm="100000">
                                          <p:val>
                                            <p:fltVal val="1"/>
                                          </p:val>
                                        </p:tav>
                                      </p:tavLst>
                                    </p:anim>
                                    <p:anim calcmode="lin" valueType="num">
                                      <p:cBhvr>
                                        <p:cTn id="37" dur="2000" fill="hold"/>
                                        <p:tgtEl>
                                          <p:spTgt spid="47110">
                                            <p:txEl>
                                              <p:charRg st="218" end="268"/>
                                            </p:txEl>
                                          </p:spTgt>
                                        </p:tgtEl>
                                        <p:attrNameLst>
                                          <p:attrName>ppt_y</p:attrName>
                                        </p:attrNameLst>
                                      </p:cBhvr>
                                      <p:tavLst>
                                        <p:tav tm="0" fmla="#ppt_y+(sin(-2*pi*(1-$))*-#ppt_x+cos(-2*pi*(1-$))*(1-#ppt_y))*(1-$)">
                                          <p:val>
                                            <p:fltVal val="0"/>
                                          </p:val>
                                        </p:tav>
                                        <p:tav tm="100000">
                                          <p:val>
                                            <p:fltVal val="1"/>
                                          </p:val>
                                        </p:tav>
                                      </p:tavLst>
                                    </p:anim>
                                  </p:childTnLst>
                                </p:cTn>
                              </p:par>
                              <p:par>
                                <p:cTn id="38" presetID="15" presetClass="entr" presetSubtype="0" fill="hold" nodeType="withEffect">
                                  <p:stCondLst>
                                    <p:cond delay="0"/>
                                  </p:stCondLst>
                                  <p:childTnLst>
                                    <p:set>
                                      <p:cBhvr>
                                        <p:cTn id="39" dur="1" fill="hold">
                                          <p:stCondLst>
                                            <p:cond delay="0"/>
                                          </p:stCondLst>
                                        </p:cTn>
                                        <p:tgtEl>
                                          <p:spTgt spid="47110">
                                            <p:txEl>
                                              <p:charRg st="268" end="306"/>
                                            </p:txEl>
                                          </p:spTgt>
                                        </p:tgtEl>
                                        <p:attrNameLst>
                                          <p:attrName>style.visibility</p:attrName>
                                        </p:attrNameLst>
                                      </p:cBhvr>
                                      <p:to>
                                        <p:strVal val="visible"/>
                                      </p:to>
                                    </p:set>
                                    <p:anim calcmode="lin" valueType="num">
                                      <p:cBhvr>
                                        <p:cTn id="40" dur="2000" fill="hold"/>
                                        <p:tgtEl>
                                          <p:spTgt spid="47110">
                                            <p:txEl>
                                              <p:charRg st="268" end="306"/>
                                            </p:txEl>
                                          </p:spTgt>
                                        </p:tgtEl>
                                        <p:attrNameLst>
                                          <p:attrName>ppt_w</p:attrName>
                                        </p:attrNameLst>
                                      </p:cBhvr>
                                      <p:tavLst>
                                        <p:tav tm="0">
                                          <p:val>
                                            <p:fltVal val="0"/>
                                          </p:val>
                                        </p:tav>
                                        <p:tav tm="100000">
                                          <p:val>
                                            <p:strVal val="#ppt_w"/>
                                          </p:val>
                                        </p:tav>
                                      </p:tavLst>
                                    </p:anim>
                                    <p:anim calcmode="lin" valueType="num">
                                      <p:cBhvr>
                                        <p:cTn id="41" dur="2000" fill="hold"/>
                                        <p:tgtEl>
                                          <p:spTgt spid="47110">
                                            <p:txEl>
                                              <p:charRg st="268" end="306"/>
                                            </p:txEl>
                                          </p:spTgt>
                                        </p:tgtEl>
                                        <p:attrNameLst>
                                          <p:attrName>ppt_h</p:attrName>
                                        </p:attrNameLst>
                                      </p:cBhvr>
                                      <p:tavLst>
                                        <p:tav tm="0">
                                          <p:val>
                                            <p:fltVal val="0"/>
                                          </p:val>
                                        </p:tav>
                                        <p:tav tm="100000">
                                          <p:val>
                                            <p:strVal val="#ppt_h"/>
                                          </p:val>
                                        </p:tav>
                                      </p:tavLst>
                                    </p:anim>
                                    <p:anim calcmode="lin" valueType="num">
                                      <p:cBhvr>
                                        <p:cTn id="42" dur="2000" fill="hold"/>
                                        <p:tgtEl>
                                          <p:spTgt spid="47110">
                                            <p:txEl>
                                              <p:charRg st="268" end="306"/>
                                            </p:txEl>
                                          </p:spTgt>
                                        </p:tgtEl>
                                        <p:attrNameLst>
                                          <p:attrName>ppt_x</p:attrName>
                                        </p:attrNameLst>
                                      </p:cBhvr>
                                      <p:tavLst>
                                        <p:tav tm="0" fmla="#ppt_x+(cos(-2*pi*(1-$))*-#ppt_x-sin(-2*pi*(1-$))*(1-#ppt_y))*(1-$)">
                                          <p:val>
                                            <p:fltVal val="0"/>
                                          </p:val>
                                        </p:tav>
                                        <p:tav tm="100000">
                                          <p:val>
                                            <p:fltVal val="1"/>
                                          </p:val>
                                        </p:tav>
                                      </p:tavLst>
                                    </p:anim>
                                    <p:anim calcmode="lin" valueType="num">
                                      <p:cBhvr>
                                        <p:cTn id="43" dur="2000" fill="hold"/>
                                        <p:tgtEl>
                                          <p:spTgt spid="47110">
                                            <p:txEl>
                                              <p:charRg st="268" end="306"/>
                                            </p:txEl>
                                          </p:spTgt>
                                        </p:tgtEl>
                                        <p:attrNameLst>
                                          <p:attrName>ppt_y</p:attrName>
                                        </p:attrNameLst>
                                      </p:cBhvr>
                                      <p:tavLst>
                                        <p:tav tm="0" fmla="#ppt_y+(sin(-2*pi*(1-$))*-#ppt_x+cos(-2*pi*(1-$))*(1-#ppt_y))*(1-$)">
                                          <p:val>
                                            <p:fltVal val="0"/>
                                          </p:val>
                                        </p:tav>
                                        <p:tav tm="100000">
                                          <p:val>
                                            <p:fltVal val="1"/>
                                          </p:val>
                                        </p:tav>
                                      </p:tavLst>
                                    </p:anim>
                                  </p:childTnLst>
                                </p:cTn>
                              </p:par>
                              <p:par>
                                <p:cTn id="44" presetID="15" presetClass="entr" presetSubtype="0" fill="hold" nodeType="withEffect">
                                  <p:stCondLst>
                                    <p:cond delay="0"/>
                                  </p:stCondLst>
                                  <p:childTnLst>
                                    <p:set>
                                      <p:cBhvr>
                                        <p:cTn id="45" dur="1" fill="hold">
                                          <p:stCondLst>
                                            <p:cond delay="0"/>
                                          </p:stCondLst>
                                        </p:cTn>
                                        <p:tgtEl>
                                          <p:spTgt spid="47110">
                                            <p:txEl>
                                              <p:charRg st="306" end="360"/>
                                            </p:txEl>
                                          </p:spTgt>
                                        </p:tgtEl>
                                        <p:attrNameLst>
                                          <p:attrName>style.visibility</p:attrName>
                                        </p:attrNameLst>
                                      </p:cBhvr>
                                      <p:to>
                                        <p:strVal val="visible"/>
                                      </p:to>
                                    </p:set>
                                    <p:anim calcmode="lin" valueType="num">
                                      <p:cBhvr>
                                        <p:cTn id="46" dur="2000" fill="hold"/>
                                        <p:tgtEl>
                                          <p:spTgt spid="47110">
                                            <p:txEl>
                                              <p:charRg st="306" end="360"/>
                                            </p:txEl>
                                          </p:spTgt>
                                        </p:tgtEl>
                                        <p:attrNameLst>
                                          <p:attrName>ppt_w</p:attrName>
                                        </p:attrNameLst>
                                      </p:cBhvr>
                                      <p:tavLst>
                                        <p:tav tm="0">
                                          <p:val>
                                            <p:fltVal val="0"/>
                                          </p:val>
                                        </p:tav>
                                        <p:tav tm="100000">
                                          <p:val>
                                            <p:strVal val="#ppt_w"/>
                                          </p:val>
                                        </p:tav>
                                      </p:tavLst>
                                    </p:anim>
                                    <p:anim calcmode="lin" valueType="num">
                                      <p:cBhvr>
                                        <p:cTn id="47" dur="2000" fill="hold"/>
                                        <p:tgtEl>
                                          <p:spTgt spid="47110">
                                            <p:txEl>
                                              <p:charRg st="306" end="360"/>
                                            </p:txEl>
                                          </p:spTgt>
                                        </p:tgtEl>
                                        <p:attrNameLst>
                                          <p:attrName>ppt_h</p:attrName>
                                        </p:attrNameLst>
                                      </p:cBhvr>
                                      <p:tavLst>
                                        <p:tav tm="0">
                                          <p:val>
                                            <p:fltVal val="0"/>
                                          </p:val>
                                        </p:tav>
                                        <p:tav tm="100000">
                                          <p:val>
                                            <p:strVal val="#ppt_h"/>
                                          </p:val>
                                        </p:tav>
                                      </p:tavLst>
                                    </p:anim>
                                    <p:anim calcmode="lin" valueType="num">
                                      <p:cBhvr>
                                        <p:cTn id="48" dur="2000" fill="hold"/>
                                        <p:tgtEl>
                                          <p:spTgt spid="47110">
                                            <p:txEl>
                                              <p:charRg st="306" end="360"/>
                                            </p:txEl>
                                          </p:spTgt>
                                        </p:tgtEl>
                                        <p:attrNameLst>
                                          <p:attrName>ppt_x</p:attrName>
                                        </p:attrNameLst>
                                      </p:cBhvr>
                                      <p:tavLst>
                                        <p:tav tm="0" fmla="#ppt_x+(cos(-2*pi*(1-$))*-#ppt_x-sin(-2*pi*(1-$))*(1-#ppt_y))*(1-$)">
                                          <p:val>
                                            <p:fltVal val="0"/>
                                          </p:val>
                                        </p:tav>
                                        <p:tav tm="100000">
                                          <p:val>
                                            <p:fltVal val="1"/>
                                          </p:val>
                                        </p:tav>
                                      </p:tavLst>
                                    </p:anim>
                                    <p:anim calcmode="lin" valueType="num">
                                      <p:cBhvr>
                                        <p:cTn id="49" dur="2000" fill="hold"/>
                                        <p:tgtEl>
                                          <p:spTgt spid="47110">
                                            <p:txEl>
                                              <p:charRg st="306" end="360"/>
                                            </p:txEl>
                                          </p:spTgt>
                                        </p:tgtEl>
                                        <p:attrNameLst>
                                          <p:attrName>ppt_y</p:attrName>
                                        </p:attrNameLst>
                                      </p:cBhvr>
                                      <p:tavLst>
                                        <p:tav tm="0" fmla="#ppt_y+(sin(-2*pi*(1-$))*-#ppt_x+cos(-2*pi*(1-$))*(1-#ppt_y))*(1-$)">
                                          <p:val>
                                            <p:fltVal val="0"/>
                                          </p:val>
                                        </p:tav>
                                        <p:tav tm="100000">
                                          <p:val>
                                            <p:fltVal val="1"/>
                                          </p:val>
                                        </p:tav>
                                      </p:tavLst>
                                    </p:anim>
                                  </p:childTnLst>
                                </p:cTn>
                              </p:par>
                              <p:par>
                                <p:cTn id="50" presetID="15" presetClass="entr" presetSubtype="0" fill="hold" nodeType="withEffect">
                                  <p:stCondLst>
                                    <p:cond delay="0"/>
                                  </p:stCondLst>
                                  <p:childTnLst>
                                    <p:set>
                                      <p:cBhvr>
                                        <p:cTn id="51" dur="1" fill="hold">
                                          <p:stCondLst>
                                            <p:cond delay="0"/>
                                          </p:stCondLst>
                                        </p:cTn>
                                        <p:tgtEl>
                                          <p:spTgt spid="47110">
                                            <p:txEl>
                                              <p:charRg st="360" end="532"/>
                                            </p:txEl>
                                          </p:spTgt>
                                        </p:tgtEl>
                                        <p:attrNameLst>
                                          <p:attrName>style.visibility</p:attrName>
                                        </p:attrNameLst>
                                      </p:cBhvr>
                                      <p:to>
                                        <p:strVal val="visible"/>
                                      </p:to>
                                    </p:set>
                                    <p:anim calcmode="lin" valueType="num">
                                      <p:cBhvr>
                                        <p:cTn id="52" dur="2000" fill="hold"/>
                                        <p:tgtEl>
                                          <p:spTgt spid="47110">
                                            <p:txEl>
                                              <p:charRg st="360" end="532"/>
                                            </p:txEl>
                                          </p:spTgt>
                                        </p:tgtEl>
                                        <p:attrNameLst>
                                          <p:attrName>ppt_w</p:attrName>
                                        </p:attrNameLst>
                                      </p:cBhvr>
                                      <p:tavLst>
                                        <p:tav tm="0">
                                          <p:val>
                                            <p:fltVal val="0"/>
                                          </p:val>
                                        </p:tav>
                                        <p:tav tm="100000">
                                          <p:val>
                                            <p:strVal val="#ppt_w"/>
                                          </p:val>
                                        </p:tav>
                                      </p:tavLst>
                                    </p:anim>
                                    <p:anim calcmode="lin" valueType="num">
                                      <p:cBhvr>
                                        <p:cTn id="53" dur="2000" fill="hold"/>
                                        <p:tgtEl>
                                          <p:spTgt spid="47110">
                                            <p:txEl>
                                              <p:charRg st="360" end="532"/>
                                            </p:txEl>
                                          </p:spTgt>
                                        </p:tgtEl>
                                        <p:attrNameLst>
                                          <p:attrName>ppt_h</p:attrName>
                                        </p:attrNameLst>
                                      </p:cBhvr>
                                      <p:tavLst>
                                        <p:tav tm="0">
                                          <p:val>
                                            <p:fltVal val="0"/>
                                          </p:val>
                                        </p:tav>
                                        <p:tav tm="100000">
                                          <p:val>
                                            <p:strVal val="#ppt_h"/>
                                          </p:val>
                                        </p:tav>
                                      </p:tavLst>
                                    </p:anim>
                                    <p:anim calcmode="lin" valueType="num">
                                      <p:cBhvr>
                                        <p:cTn id="54" dur="2000" fill="hold"/>
                                        <p:tgtEl>
                                          <p:spTgt spid="47110">
                                            <p:txEl>
                                              <p:charRg st="360" end="532"/>
                                            </p:txEl>
                                          </p:spTgt>
                                        </p:tgtEl>
                                        <p:attrNameLst>
                                          <p:attrName>ppt_x</p:attrName>
                                        </p:attrNameLst>
                                      </p:cBhvr>
                                      <p:tavLst>
                                        <p:tav tm="0" fmla="#ppt_x+(cos(-2*pi*(1-$))*-#ppt_x-sin(-2*pi*(1-$))*(1-#ppt_y))*(1-$)">
                                          <p:val>
                                            <p:fltVal val="0"/>
                                          </p:val>
                                        </p:tav>
                                        <p:tav tm="100000">
                                          <p:val>
                                            <p:fltVal val="1"/>
                                          </p:val>
                                        </p:tav>
                                      </p:tavLst>
                                    </p:anim>
                                    <p:anim calcmode="lin" valueType="num">
                                      <p:cBhvr>
                                        <p:cTn id="55" dur="2000" fill="hold"/>
                                        <p:tgtEl>
                                          <p:spTgt spid="47110">
                                            <p:txEl>
                                              <p:charRg st="360" end="532"/>
                                            </p:txEl>
                                          </p:spTgt>
                                        </p:tgtEl>
                                        <p:attrNameLst>
                                          <p:attrName>ppt_y</p:attrName>
                                        </p:attrNameLst>
                                      </p:cBhvr>
                                      <p:tavLst>
                                        <p:tav tm="0" fmla="#ppt_y+(sin(-2*pi*(1-$))*-#ppt_x+cos(-2*pi*(1-$))*(1-#ppt_y))*(1-$)">
                                          <p:val>
                                            <p:fltVal val="0"/>
                                          </p:val>
                                        </p:tav>
                                        <p:tav tm="100000">
                                          <p:val>
                                            <p:fltVal val="1"/>
                                          </p:val>
                                        </p:tav>
                                      </p:tavLst>
                                    </p:anim>
                                  </p:childTnLst>
                                </p:cTn>
                              </p:par>
                              <p:par>
                                <p:cTn id="56" presetID="15" presetClass="entr" presetSubtype="0" fill="hold" nodeType="withEffect">
                                  <p:stCondLst>
                                    <p:cond delay="0"/>
                                  </p:stCondLst>
                                  <p:childTnLst>
                                    <p:set>
                                      <p:cBhvr>
                                        <p:cTn id="57" dur="1" fill="hold">
                                          <p:stCondLst>
                                            <p:cond delay="0"/>
                                          </p:stCondLst>
                                        </p:cTn>
                                        <p:tgtEl>
                                          <p:spTgt spid="47110">
                                            <p:txEl>
                                              <p:charRg st="532" end="539"/>
                                            </p:txEl>
                                          </p:spTgt>
                                        </p:tgtEl>
                                        <p:attrNameLst>
                                          <p:attrName>style.visibility</p:attrName>
                                        </p:attrNameLst>
                                      </p:cBhvr>
                                      <p:to>
                                        <p:strVal val="visible"/>
                                      </p:to>
                                    </p:set>
                                    <p:anim calcmode="lin" valueType="num">
                                      <p:cBhvr>
                                        <p:cTn id="58" dur="2000" fill="hold"/>
                                        <p:tgtEl>
                                          <p:spTgt spid="47110">
                                            <p:txEl>
                                              <p:charRg st="532" end="539"/>
                                            </p:txEl>
                                          </p:spTgt>
                                        </p:tgtEl>
                                        <p:attrNameLst>
                                          <p:attrName>ppt_w</p:attrName>
                                        </p:attrNameLst>
                                      </p:cBhvr>
                                      <p:tavLst>
                                        <p:tav tm="0">
                                          <p:val>
                                            <p:fltVal val="0"/>
                                          </p:val>
                                        </p:tav>
                                        <p:tav tm="100000">
                                          <p:val>
                                            <p:strVal val="#ppt_w"/>
                                          </p:val>
                                        </p:tav>
                                      </p:tavLst>
                                    </p:anim>
                                    <p:anim calcmode="lin" valueType="num">
                                      <p:cBhvr>
                                        <p:cTn id="59" dur="2000" fill="hold"/>
                                        <p:tgtEl>
                                          <p:spTgt spid="47110">
                                            <p:txEl>
                                              <p:charRg st="532" end="539"/>
                                            </p:txEl>
                                          </p:spTgt>
                                        </p:tgtEl>
                                        <p:attrNameLst>
                                          <p:attrName>ppt_h</p:attrName>
                                        </p:attrNameLst>
                                      </p:cBhvr>
                                      <p:tavLst>
                                        <p:tav tm="0">
                                          <p:val>
                                            <p:fltVal val="0"/>
                                          </p:val>
                                        </p:tav>
                                        <p:tav tm="100000">
                                          <p:val>
                                            <p:strVal val="#ppt_h"/>
                                          </p:val>
                                        </p:tav>
                                      </p:tavLst>
                                    </p:anim>
                                    <p:anim calcmode="lin" valueType="num">
                                      <p:cBhvr>
                                        <p:cTn id="60" dur="2000" fill="hold"/>
                                        <p:tgtEl>
                                          <p:spTgt spid="47110">
                                            <p:txEl>
                                              <p:charRg st="532" end="539"/>
                                            </p:txEl>
                                          </p:spTgt>
                                        </p:tgtEl>
                                        <p:attrNameLst>
                                          <p:attrName>ppt_x</p:attrName>
                                        </p:attrNameLst>
                                      </p:cBhvr>
                                      <p:tavLst>
                                        <p:tav tm="0" fmla="#ppt_x+(cos(-2*pi*(1-$))*-#ppt_x-sin(-2*pi*(1-$))*(1-#ppt_y))*(1-$)">
                                          <p:val>
                                            <p:fltVal val="0"/>
                                          </p:val>
                                        </p:tav>
                                        <p:tav tm="100000">
                                          <p:val>
                                            <p:fltVal val="1"/>
                                          </p:val>
                                        </p:tav>
                                      </p:tavLst>
                                    </p:anim>
                                    <p:anim calcmode="lin" valueType="num">
                                      <p:cBhvr>
                                        <p:cTn id="61" dur="2000" fill="hold"/>
                                        <p:tgtEl>
                                          <p:spTgt spid="47110">
                                            <p:txEl>
                                              <p:charRg st="532" end="539"/>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3" presetClass="entr" presetSubtype="16" fill="hold" nodeType="clickEffect">
                                  <p:stCondLst>
                                    <p:cond delay="0"/>
                                  </p:stCondLst>
                                  <p:childTnLst>
                                    <p:set>
                                      <p:cBhvr>
                                        <p:cTn id="65" dur="1" fill="hold">
                                          <p:stCondLst>
                                            <p:cond delay="0"/>
                                          </p:stCondLst>
                                        </p:cTn>
                                        <p:tgtEl>
                                          <p:spTgt spid="47110">
                                            <p:txEl>
                                              <p:charRg st="539" end="634"/>
                                            </p:txEl>
                                          </p:spTgt>
                                        </p:tgtEl>
                                        <p:attrNameLst>
                                          <p:attrName>style.visibility</p:attrName>
                                        </p:attrNameLst>
                                      </p:cBhvr>
                                      <p:to>
                                        <p:strVal val="visible"/>
                                      </p:to>
                                    </p:set>
                                    <p:animEffect transition="in" filter="plus(in)">
                                      <p:cBhvr>
                                        <p:cTn id="66" dur="2000"/>
                                        <p:tgtEl>
                                          <p:spTgt spid="47110">
                                            <p:txEl>
                                              <p:charRg st="539" end="634"/>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6" presetClass="entr" presetSubtype="0" fill="hold" nodeType="clickEffect">
                                  <p:stCondLst>
                                    <p:cond delay="0"/>
                                  </p:stCondLst>
                                  <p:childTnLst>
                                    <p:set>
                                      <p:cBhvr>
                                        <p:cTn id="70" dur="1" fill="hold">
                                          <p:stCondLst>
                                            <p:cond delay="0"/>
                                          </p:stCondLst>
                                        </p:cTn>
                                        <p:tgtEl>
                                          <p:spTgt spid="47110">
                                            <p:txEl>
                                              <p:charRg st="635" end="780"/>
                                            </p:txEl>
                                          </p:spTgt>
                                        </p:tgtEl>
                                        <p:attrNameLst>
                                          <p:attrName>style.visibility</p:attrName>
                                        </p:attrNameLst>
                                      </p:cBhvr>
                                      <p:to>
                                        <p:strVal val="visible"/>
                                      </p:to>
                                    </p:set>
                                    <p:animEffect transition="in" filter="wipe(down)">
                                      <p:cBhvr>
                                        <p:cTn id="71" dur="580">
                                          <p:stCondLst>
                                            <p:cond delay="0"/>
                                          </p:stCondLst>
                                        </p:cTn>
                                        <p:tgtEl>
                                          <p:spTgt spid="47110">
                                            <p:txEl>
                                              <p:charRg st="635" end="780"/>
                                            </p:txEl>
                                          </p:spTgt>
                                        </p:tgtEl>
                                      </p:cBhvr>
                                    </p:animEffect>
                                    <p:anim calcmode="lin" valueType="num">
                                      <p:cBhvr>
                                        <p:cTn id="72" dur="1822" tmFilter="0,0; 0.14,0.36; 0.43,0.73; 0.71,0.91; 1.0,1.0">
                                          <p:stCondLst>
                                            <p:cond delay="0"/>
                                          </p:stCondLst>
                                        </p:cTn>
                                        <p:tgtEl>
                                          <p:spTgt spid="47110">
                                            <p:txEl>
                                              <p:charRg st="635" end="780"/>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7110">
                                            <p:txEl>
                                              <p:charRg st="635" end="780"/>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7110">
                                            <p:txEl>
                                              <p:charRg st="635" end="780"/>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7110">
                                            <p:txEl>
                                              <p:charRg st="635" end="780"/>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7110">
                                            <p:txEl>
                                              <p:charRg st="635" end="780"/>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7110">
                                            <p:txEl>
                                              <p:charRg st="635" end="780"/>
                                            </p:txEl>
                                          </p:spTgt>
                                        </p:tgtEl>
                                      </p:cBhvr>
                                      <p:to x="100000" y="60000"/>
                                    </p:animScale>
                                    <p:animScale>
                                      <p:cBhvr>
                                        <p:cTn id="78" dur="166" decel="50000">
                                          <p:stCondLst>
                                            <p:cond delay="676"/>
                                          </p:stCondLst>
                                        </p:cTn>
                                        <p:tgtEl>
                                          <p:spTgt spid="47110">
                                            <p:txEl>
                                              <p:charRg st="635" end="780"/>
                                            </p:txEl>
                                          </p:spTgt>
                                        </p:tgtEl>
                                      </p:cBhvr>
                                      <p:to x="100000" y="100000"/>
                                    </p:animScale>
                                    <p:animScale>
                                      <p:cBhvr>
                                        <p:cTn id="79" dur="26">
                                          <p:stCondLst>
                                            <p:cond delay="1312"/>
                                          </p:stCondLst>
                                        </p:cTn>
                                        <p:tgtEl>
                                          <p:spTgt spid="47110">
                                            <p:txEl>
                                              <p:charRg st="635" end="780"/>
                                            </p:txEl>
                                          </p:spTgt>
                                        </p:tgtEl>
                                      </p:cBhvr>
                                      <p:to x="100000" y="80000"/>
                                    </p:animScale>
                                    <p:animScale>
                                      <p:cBhvr>
                                        <p:cTn id="80" dur="166" decel="50000">
                                          <p:stCondLst>
                                            <p:cond delay="1338"/>
                                          </p:stCondLst>
                                        </p:cTn>
                                        <p:tgtEl>
                                          <p:spTgt spid="47110">
                                            <p:txEl>
                                              <p:charRg st="635" end="780"/>
                                            </p:txEl>
                                          </p:spTgt>
                                        </p:tgtEl>
                                      </p:cBhvr>
                                      <p:to x="100000" y="100000"/>
                                    </p:animScale>
                                    <p:animScale>
                                      <p:cBhvr>
                                        <p:cTn id="81" dur="26">
                                          <p:stCondLst>
                                            <p:cond delay="1642"/>
                                          </p:stCondLst>
                                        </p:cTn>
                                        <p:tgtEl>
                                          <p:spTgt spid="47110">
                                            <p:txEl>
                                              <p:charRg st="635" end="780"/>
                                            </p:txEl>
                                          </p:spTgt>
                                        </p:tgtEl>
                                      </p:cBhvr>
                                      <p:to x="100000" y="90000"/>
                                    </p:animScale>
                                    <p:animScale>
                                      <p:cBhvr>
                                        <p:cTn id="82" dur="166" decel="50000">
                                          <p:stCondLst>
                                            <p:cond delay="1668"/>
                                          </p:stCondLst>
                                        </p:cTn>
                                        <p:tgtEl>
                                          <p:spTgt spid="47110">
                                            <p:txEl>
                                              <p:charRg st="635" end="780"/>
                                            </p:txEl>
                                          </p:spTgt>
                                        </p:tgtEl>
                                      </p:cBhvr>
                                      <p:to x="100000" y="100000"/>
                                    </p:animScale>
                                    <p:animScale>
                                      <p:cBhvr>
                                        <p:cTn id="83" dur="26">
                                          <p:stCondLst>
                                            <p:cond delay="1808"/>
                                          </p:stCondLst>
                                        </p:cTn>
                                        <p:tgtEl>
                                          <p:spTgt spid="47110">
                                            <p:txEl>
                                              <p:charRg st="635" end="780"/>
                                            </p:txEl>
                                          </p:spTgt>
                                        </p:tgtEl>
                                      </p:cBhvr>
                                      <p:to x="100000" y="95000"/>
                                    </p:animScale>
                                    <p:animScale>
                                      <p:cBhvr>
                                        <p:cTn id="84" dur="166" decel="50000">
                                          <p:stCondLst>
                                            <p:cond delay="1834"/>
                                          </p:stCondLst>
                                        </p:cTn>
                                        <p:tgtEl>
                                          <p:spTgt spid="47110">
                                            <p:txEl>
                                              <p:charRg st="635" end="78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7F4D765B-B161-4898-AAEF-87E14A9E8DAD}" type="slidenum">
              <a:rPr lang="en-US" sz="1500">
                <a:latin typeface="Arial" panose="020B0604020202020204" pitchFamily="34" charset="0"/>
                <a:cs typeface="Arial" panose="020B0604020202020204" pitchFamily="34" charset="0"/>
              </a:rPr>
              <a:pPr eaLnBrk="1" hangingPunct="1">
                <a:defRPr/>
              </a:pPr>
              <a:t>3</a:t>
            </a:fld>
            <a:endParaRPr lang="en-US" sz="1500">
              <a:latin typeface="Arial" panose="020B0604020202020204" pitchFamily="34" charset="0"/>
              <a:cs typeface="Arial" panose="020B0604020202020204" pitchFamily="34" charset="0"/>
            </a:endParaRPr>
          </a:p>
        </p:txBody>
      </p:sp>
      <p:sp>
        <p:nvSpPr>
          <p:cNvPr id="3074" name="Rectangle 2"/>
          <p:cNvSpPr>
            <a:spLocks noGrp="1" noChangeArrowheads="1"/>
          </p:cNvSpPr>
          <p:nvPr>
            <p:ph type="title"/>
          </p:nvPr>
        </p:nvSpPr>
        <p:spPr>
          <a:xfrm>
            <a:off x="1632191" y="838006"/>
            <a:ext cx="8751449" cy="1142735"/>
          </a:xfrm>
        </p:spPr>
        <p:txBody>
          <a:bodyPr>
            <a:normAutofit fontScale="90000"/>
          </a:bodyPr>
          <a:lstStyle/>
          <a:p>
            <a:pPr algn="r" rtl="1" eaLnBrk="1" hangingPunct="1">
              <a:defRPr/>
            </a:pPr>
            <a:r>
              <a:rPr lang="en-US" sz="4099">
                <a:cs typeface="Zar" pitchFamily="2" charset="-78"/>
              </a:rPr>
              <a:t>                  </a:t>
            </a:r>
            <a:r>
              <a:rPr lang="fa-IR" sz="4099">
                <a:cs typeface="Zar" pitchFamily="2" charset="-78"/>
              </a:rPr>
              <a:t>فصل اول</a:t>
            </a:r>
            <a:br>
              <a:rPr lang="fa-IR" sz="4099">
                <a:cs typeface="Zar" pitchFamily="2" charset="-78"/>
              </a:rPr>
            </a:br>
            <a:r>
              <a:rPr lang="fa-IR" sz="4099">
                <a:cs typeface="Zar" pitchFamily="2" charset="-78"/>
              </a:rPr>
              <a:t/>
            </a:r>
            <a:br>
              <a:rPr lang="fa-IR" sz="4099">
                <a:cs typeface="Zar" pitchFamily="2" charset="-78"/>
              </a:rPr>
            </a:br>
            <a:r>
              <a:rPr lang="fa-IR" sz="4099">
                <a:cs typeface="Zar" pitchFamily="2" charset="-78"/>
              </a:rPr>
              <a:t> </a:t>
            </a:r>
            <a:r>
              <a:rPr lang="en-US" sz="4099">
                <a:cs typeface="Zar" pitchFamily="2" charset="-78"/>
              </a:rPr>
              <a:t>        </a:t>
            </a:r>
            <a:r>
              <a:rPr lang="fa-IR" sz="3799">
                <a:cs typeface="Zar" pitchFamily="2" charset="-78"/>
              </a:rPr>
              <a:t>مبانی مطالعه در حرکت شناسی</a:t>
            </a:r>
            <a:endParaRPr lang="en-US" altLang="en-US" sz="3799">
              <a:cs typeface="Zar" pitchFamily="2" charset="-78"/>
            </a:endParaRPr>
          </a:p>
        </p:txBody>
      </p:sp>
      <p:sp>
        <p:nvSpPr>
          <p:cNvPr id="3075" name="Rectangle 3"/>
          <p:cNvSpPr>
            <a:spLocks noGrp="1" noChangeArrowheads="1"/>
          </p:cNvSpPr>
          <p:nvPr>
            <p:ph type="body" idx="1"/>
          </p:nvPr>
        </p:nvSpPr>
        <p:spPr>
          <a:xfrm>
            <a:off x="1632190" y="2925085"/>
            <a:ext cx="8970474" cy="4524915"/>
          </a:xfrm>
        </p:spPr>
        <p:txBody>
          <a:bodyPr/>
          <a:lstStyle/>
          <a:p>
            <a:pPr algn="r" rtl="1" eaLnBrk="1" hangingPunct="1">
              <a:defRPr/>
            </a:pPr>
            <a:r>
              <a:rPr lang="fa-IR" sz="5699" dirty="0"/>
              <a:t>هدف کلی </a:t>
            </a:r>
          </a:p>
          <a:p>
            <a:pPr algn="r" rtl="1" eaLnBrk="1" hangingPunct="1">
              <a:buFontTx/>
              <a:buNone/>
              <a:defRPr/>
            </a:pPr>
            <a:r>
              <a:rPr lang="fa-IR" sz="5699" dirty="0"/>
              <a:t>   </a:t>
            </a:r>
            <a:r>
              <a:rPr lang="fa-IR" sz="3399" dirty="0"/>
              <a:t>آشنایی با مفاهیم مطالعه در حرکت شناسی ،حالتهای ایستادن ،سطوح حرکتی ومحورهای حرکتی</a:t>
            </a:r>
          </a:p>
        </p:txBody>
      </p:sp>
    </p:spTree>
    <p:extLst>
      <p:ext uri="{BB962C8B-B14F-4D97-AF65-F5344CB8AC3E}">
        <p14:creationId xmlns:p14="http://schemas.microsoft.com/office/powerpoint/2010/main" val="3229425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to="" calcmode="lin" valueType="num">
                                      <p:cBhvr>
                                        <p:cTn id="7" dur="1" fill="hold"/>
                                        <p:tgtEl>
                                          <p:spTgt spid="307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p:cTn id="12" dur="20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307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 calcmode="lin" valueType="num">
                                      <p:cBhvr additive="base">
                                        <p:cTn id="18" dur="2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EEF71719-AC9A-432E-902C-2D222CE24B80}" type="slidenum">
              <a:rPr lang="en-US" sz="1500">
                <a:latin typeface="Arial" panose="020B0604020202020204" pitchFamily="34" charset="0"/>
                <a:cs typeface="Arial" panose="020B0604020202020204" pitchFamily="34" charset="0"/>
              </a:rPr>
              <a:pPr eaLnBrk="1" hangingPunct="1">
                <a:defRPr/>
              </a:pPr>
              <a:t>4</a:t>
            </a:fld>
            <a:endParaRPr lang="en-US" sz="1500">
              <a:latin typeface="Arial" panose="020B0604020202020204" pitchFamily="34" charset="0"/>
              <a:cs typeface="Arial" panose="020B0604020202020204" pitchFamily="34" charset="0"/>
            </a:endParaRPr>
          </a:p>
        </p:txBody>
      </p:sp>
      <p:grpSp>
        <p:nvGrpSpPr>
          <p:cNvPr id="9219" name="Group 15"/>
          <p:cNvGrpSpPr>
            <a:grpSpLocks/>
          </p:cNvGrpSpPr>
          <p:nvPr/>
        </p:nvGrpSpPr>
        <p:grpSpPr bwMode="auto">
          <a:xfrm>
            <a:off x="2217842" y="1676012"/>
            <a:ext cx="1142735" cy="4351918"/>
            <a:chOff x="624" y="1056"/>
            <a:chExt cx="720" cy="2742"/>
          </a:xfrm>
        </p:grpSpPr>
        <p:pic>
          <p:nvPicPr>
            <p:cNvPr id="9221"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 y="1056"/>
              <a:ext cx="720" cy="1250"/>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pic>
          <p:nvPicPr>
            <p:cNvPr id="9222"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 y="2544"/>
              <a:ext cx="720" cy="1254"/>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grpSp>
      <p:sp>
        <p:nvSpPr>
          <p:cNvPr id="4110" name="Rectangle 14"/>
          <p:cNvSpPr>
            <a:spLocks noGrp="1" noChangeArrowheads="1"/>
          </p:cNvSpPr>
          <p:nvPr>
            <p:ph type="body" sz="half" idx="3"/>
          </p:nvPr>
        </p:nvSpPr>
        <p:spPr>
          <a:xfrm>
            <a:off x="4350948" y="909427"/>
            <a:ext cx="6266000" cy="5110567"/>
          </a:xfrm>
        </p:spPr>
        <p:txBody>
          <a:bodyPr/>
          <a:lstStyle/>
          <a:p>
            <a:pPr algn="r" rtl="1" eaLnBrk="1" hangingPunct="1">
              <a:lnSpc>
                <a:spcPct val="80000"/>
              </a:lnSpc>
              <a:buFontTx/>
              <a:buNone/>
              <a:defRPr/>
            </a:pPr>
            <a:r>
              <a:rPr lang="fa-IR" sz="2000">
                <a:latin typeface="Arial" charset="0"/>
              </a:rPr>
              <a:t>در مباحث حرکت شناسی وآناتومی مبنای مطالعه وضعیت ایستادن فرد است .به طور کلی وضع بدن به دو صورت در نظر گرفته میشود</a:t>
            </a:r>
            <a:r>
              <a:rPr lang="fa-IR" sz="2000" b="1">
                <a:latin typeface="Arial" charset="0"/>
              </a:rPr>
              <a:t>:</a:t>
            </a:r>
          </a:p>
          <a:p>
            <a:pPr algn="r" rtl="1" eaLnBrk="1" hangingPunct="1">
              <a:lnSpc>
                <a:spcPct val="80000"/>
              </a:lnSpc>
              <a:buFontTx/>
              <a:buNone/>
              <a:defRPr/>
            </a:pPr>
            <a:r>
              <a:rPr lang="fa-IR" sz="2000" b="1">
                <a:latin typeface="Arial" charset="0"/>
              </a:rPr>
              <a:t>  </a:t>
            </a:r>
            <a:r>
              <a:rPr lang="fa-IR" sz="2000" b="1">
                <a:solidFill>
                  <a:srgbClr val="FF0066"/>
                </a:solidFill>
                <a:latin typeface="Arial" charset="0"/>
              </a:rPr>
              <a:t>حالت ایستادن آناتومیکی</a:t>
            </a:r>
            <a:r>
              <a:rPr lang="fa-IR" sz="2000">
                <a:solidFill>
                  <a:srgbClr val="FF0066"/>
                </a:solidFill>
                <a:latin typeface="Arial" charset="0"/>
              </a:rPr>
              <a:t> و</a:t>
            </a:r>
            <a:r>
              <a:rPr lang="fa-IR" sz="2000" b="1">
                <a:solidFill>
                  <a:srgbClr val="FF0066"/>
                </a:solidFill>
                <a:latin typeface="Arial" charset="0"/>
              </a:rPr>
              <a:t>حالت ایستادن طبیعی</a:t>
            </a:r>
            <a:endParaRPr lang="en-US" sz="2000" b="1">
              <a:solidFill>
                <a:srgbClr val="FF0066"/>
              </a:solidFill>
              <a:latin typeface="Arial" charset="0"/>
            </a:endParaRPr>
          </a:p>
          <a:p>
            <a:pPr algn="r" rtl="1" eaLnBrk="1" hangingPunct="1">
              <a:lnSpc>
                <a:spcPct val="80000"/>
              </a:lnSpc>
              <a:buFontTx/>
              <a:buNone/>
              <a:defRPr/>
            </a:pPr>
            <a:endParaRPr lang="fa-IR" sz="2000">
              <a:latin typeface="Arial" charset="0"/>
            </a:endParaRPr>
          </a:p>
          <a:p>
            <a:pPr algn="r" rtl="1" eaLnBrk="1" hangingPunct="1">
              <a:defRPr/>
            </a:pPr>
            <a:r>
              <a:rPr lang="fa-IR" sz="2400" b="1">
                <a:solidFill>
                  <a:srgbClr val="CC3300"/>
                </a:solidFill>
                <a:latin typeface="Arial" charset="0"/>
              </a:rPr>
              <a:t>در حالت اول</a:t>
            </a:r>
            <a:r>
              <a:rPr lang="fa-IR" sz="2400" b="1">
                <a:latin typeface="Arial" charset="0"/>
              </a:rPr>
              <a:t>:</a:t>
            </a:r>
            <a:r>
              <a:rPr lang="fa-IR" sz="2400">
                <a:latin typeface="Arial" charset="0"/>
              </a:rPr>
              <a:t> قامت راست،پاها جفت،ناحیه کف دستها رو به جلو و صرفاً برای مطالعه حرکات ساعد ،مچ وانگشتان دست می باشد</a:t>
            </a:r>
            <a:endParaRPr lang="en-US" sz="2400">
              <a:latin typeface="Arial" charset="0"/>
            </a:endParaRPr>
          </a:p>
          <a:p>
            <a:pPr algn="r" rtl="1" eaLnBrk="1" hangingPunct="1">
              <a:buFontTx/>
              <a:buNone/>
              <a:defRPr/>
            </a:pPr>
            <a:endParaRPr lang="en-US" sz="2400">
              <a:latin typeface="Arial" charset="0"/>
            </a:endParaRPr>
          </a:p>
          <a:p>
            <a:pPr algn="r" rtl="1" eaLnBrk="1" hangingPunct="1">
              <a:buFontTx/>
              <a:buNone/>
              <a:defRPr/>
            </a:pPr>
            <a:endParaRPr lang="fa-IR" sz="2400">
              <a:latin typeface="Arial" charset="0"/>
            </a:endParaRPr>
          </a:p>
          <a:p>
            <a:pPr algn="r" rtl="1" eaLnBrk="1" hangingPunct="1">
              <a:defRPr/>
            </a:pPr>
            <a:r>
              <a:rPr lang="fa-IR" sz="2400" b="1">
                <a:solidFill>
                  <a:srgbClr val="CC3300"/>
                </a:solidFill>
                <a:latin typeface="Arial" charset="0"/>
              </a:rPr>
              <a:t>در حالت دوم</a:t>
            </a:r>
            <a:r>
              <a:rPr lang="fa-IR" sz="2400">
                <a:latin typeface="Arial" charset="0"/>
              </a:rPr>
              <a:t> : قامت راست ،پاها جفت ،دستها در کنار رانها (کف دستها چسبیده به رانها)می باشد.کلیه قسمتهای بدن (به جز ساعد،دست وانگشتان دست )بر مبنای این حالت مطالعه می شود.</a:t>
            </a:r>
          </a:p>
          <a:p>
            <a:pPr algn="r" rtl="1" eaLnBrk="1" hangingPunct="1">
              <a:defRPr/>
            </a:pPr>
            <a:endParaRPr lang="en-US" altLang="en-US" sz="2400">
              <a:latin typeface="Arial" charset="0"/>
            </a:endParaRPr>
          </a:p>
        </p:txBody>
      </p:sp>
    </p:spTree>
    <p:extLst>
      <p:ext uri="{BB962C8B-B14F-4D97-AF65-F5344CB8AC3E}">
        <p14:creationId xmlns:p14="http://schemas.microsoft.com/office/powerpoint/2010/main" val="64827058"/>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1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1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0"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B1D8C59D-925B-42F1-BF81-E8561D45D401}" type="slidenum">
              <a:rPr lang="en-US" sz="1500">
                <a:latin typeface="Arial" panose="020B0604020202020204" pitchFamily="34" charset="0"/>
                <a:cs typeface="Arial" panose="020B0604020202020204" pitchFamily="34" charset="0"/>
              </a:rPr>
              <a:pPr eaLnBrk="1" hangingPunct="1">
                <a:defRPr/>
              </a:pPr>
              <a:t>5</a:t>
            </a:fld>
            <a:endParaRPr lang="en-US" sz="1500">
              <a:latin typeface="Arial" panose="020B0604020202020204" pitchFamily="34" charset="0"/>
              <a:cs typeface="Arial" panose="020B0604020202020204" pitchFamily="34" charset="0"/>
            </a:endParaRPr>
          </a:p>
        </p:txBody>
      </p:sp>
      <p:sp>
        <p:nvSpPr>
          <p:cNvPr id="8196" name="Rectangle 4"/>
          <p:cNvSpPr>
            <a:spLocks noGrp="1" noChangeArrowheads="1"/>
          </p:cNvSpPr>
          <p:nvPr>
            <p:ph type="title"/>
          </p:nvPr>
        </p:nvSpPr>
        <p:spPr>
          <a:xfrm>
            <a:off x="1802013" y="260289"/>
            <a:ext cx="8762560" cy="649138"/>
          </a:xfrm>
        </p:spPr>
        <p:txBody>
          <a:bodyPr/>
          <a:lstStyle/>
          <a:p>
            <a:pPr algn="r" rtl="1" eaLnBrk="1" hangingPunct="1">
              <a:defRPr/>
            </a:pPr>
            <a:r>
              <a:rPr lang="fa-IR" sz="3299" b="1">
                <a:cs typeface="Zar" pitchFamily="2" charset="-78"/>
              </a:rPr>
              <a:t>        سطوح حرکتی</a:t>
            </a:r>
            <a:r>
              <a:rPr lang="fa-IR" sz="3299">
                <a:cs typeface="Zar" pitchFamily="2" charset="-78"/>
              </a:rPr>
              <a:t> </a:t>
            </a:r>
            <a:endParaRPr lang="en-US" altLang="en-US" sz="3299">
              <a:cs typeface="Zar" pitchFamily="2" charset="-78"/>
            </a:endParaRPr>
          </a:p>
        </p:txBody>
      </p:sp>
      <p:sp>
        <p:nvSpPr>
          <p:cNvPr id="8197" name="Rectangle 5"/>
          <p:cNvSpPr>
            <a:spLocks noGrp="1" noChangeArrowheads="1"/>
          </p:cNvSpPr>
          <p:nvPr>
            <p:ph type="body" sz="half" idx="1"/>
          </p:nvPr>
        </p:nvSpPr>
        <p:spPr>
          <a:xfrm>
            <a:off x="4884224" y="1066553"/>
            <a:ext cx="5561313" cy="5359747"/>
          </a:xfrm>
        </p:spPr>
        <p:txBody>
          <a:bodyPr/>
          <a:lstStyle/>
          <a:p>
            <a:pPr algn="r" rtl="1" eaLnBrk="1" hangingPunct="1">
              <a:lnSpc>
                <a:spcPct val="80000"/>
              </a:lnSpc>
              <a:buFontTx/>
              <a:buNone/>
              <a:defRPr/>
            </a:pPr>
            <a:r>
              <a:rPr lang="fa-IR" sz="2400">
                <a:latin typeface="Arial" charset="0"/>
              </a:rPr>
              <a:t>در مطالعه حرکات اتسان سه سطح فرضی اصلی در نظر گرفته می شود که حرکات اندامهای مختلف بدن بر مبنای این سه سطح مطالعه می شود.این سطوح بر یکدیگر عمودند که شامل:</a:t>
            </a:r>
          </a:p>
          <a:p>
            <a:pPr algn="r" rtl="1" eaLnBrk="1" hangingPunct="1">
              <a:lnSpc>
                <a:spcPct val="80000"/>
              </a:lnSpc>
              <a:defRPr/>
            </a:pPr>
            <a:r>
              <a:rPr lang="fa-IR" sz="2400" b="1">
                <a:latin typeface="Arial" charset="0"/>
              </a:rPr>
              <a:t>سطح سهمی (قدامی ـ خلفی ):</a:t>
            </a:r>
            <a:r>
              <a:rPr lang="fa-IR" sz="2400">
                <a:latin typeface="Arial" charset="0"/>
              </a:rPr>
              <a:t>سطح میانی نیز نامیده می شود،از جلو به عقب بدن طوری می گذرد که بدن را به دو نیمه کاملاً مساوی تقسیم می کند.</a:t>
            </a:r>
          </a:p>
          <a:p>
            <a:pPr algn="r" rtl="1" eaLnBrk="1" hangingPunct="1">
              <a:lnSpc>
                <a:spcPct val="80000"/>
              </a:lnSpc>
              <a:defRPr/>
            </a:pPr>
            <a:r>
              <a:rPr lang="fa-IR" sz="2400" b="1">
                <a:latin typeface="Arial" charset="0"/>
              </a:rPr>
              <a:t>سطح عرضی</a:t>
            </a:r>
            <a:r>
              <a:rPr lang="fa-IR" sz="2400">
                <a:latin typeface="Arial" charset="0"/>
              </a:rPr>
              <a:t> :یا سطح آهیانه ای،از چپ به راست بدن می گذرد وبدن را به دو نیمه قدامی وخلفی تقسیم می کند.</a:t>
            </a:r>
          </a:p>
          <a:p>
            <a:pPr algn="r" rtl="1" eaLnBrk="1" hangingPunct="1">
              <a:lnSpc>
                <a:spcPct val="80000"/>
              </a:lnSpc>
              <a:defRPr/>
            </a:pPr>
            <a:r>
              <a:rPr lang="fa-IR" sz="2400" b="1">
                <a:latin typeface="Arial" charset="0"/>
              </a:rPr>
              <a:t>سطح افقی</a:t>
            </a:r>
            <a:r>
              <a:rPr lang="fa-IR" sz="2400">
                <a:latin typeface="Arial" charset="0"/>
              </a:rPr>
              <a:t> :موازی با سطح زمین است وبدن را به دو نیمه فوقانی وتحتانی تقسیم می کند </a:t>
            </a:r>
            <a:endParaRPr lang="en-US" sz="2400">
              <a:latin typeface="Arial" charset="0"/>
            </a:endParaRPr>
          </a:p>
          <a:p>
            <a:pPr algn="r" rtl="1" eaLnBrk="1" hangingPunct="1">
              <a:lnSpc>
                <a:spcPct val="80000"/>
              </a:lnSpc>
              <a:buFontTx/>
              <a:buNone/>
              <a:defRPr/>
            </a:pPr>
            <a:endParaRPr lang="fa-IR" sz="2400">
              <a:latin typeface="Arial" charset="0"/>
            </a:endParaRPr>
          </a:p>
          <a:p>
            <a:pPr algn="r" rtl="1" eaLnBrk="1" hangingPunct="1">
              <a:lnSpc>
                <a:spcPct val="80000"/>
              </a:lnSpc>
              <a:buClr>
                <a:schemeClr val="tx1"/>
              </a:buClr>
              <a:buFont typeface="Wingdings" pitchFamily="2" charset="2"/>
              <a:buChar char="v"/>
              <a:defRPr/>
            </a:pPr>
            <a:r>
              <a:rPr lang="fa-IR" sz="2400" b="1">
                <a:latin typeface="Arial" charset="0"/>
              </a:rPr>
              <a:t>محل تلاقی سه سطح فوق را با همدیگر مرکز ثقل بدن می نامند. </a:t>
            </a:r>
            <a:endParaRPr lang="en-US" altLang="en-US" sz="2400" b="1">
              <a:latin typeface="Arial" charset="0"/>
            </a:endParaRPr>
          </a:p>
        </p:txBody>
      </p:sp>
      <p:pic>
        <p:nvPicPr>
          <p:cNvPr id="8199" name="Picture 7"/>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456018" y="990371"/>
            <a:ext cx="3093322" cy="4877259"/>
          </a:xfrm>
          <a:ln>
            <a:solidFill>
              <a:srgbClr val="990099"/>
            </a:solidFill>
          </a:ln>
        </p:spPr>
      </p:pic>
    </p:spTree>
    <p:extLst>
      <p:ext uri="{BB962C8B-B14F-4D97-AF65-F5344CB8AC3E}">
        <p14:creationId xmlns:p14="http://schemas.microsoft.com/office/powerpoint/2010/main" val="3675144875"/>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0-#ppt_w/2"/>
                                          </p:val>
                                        </p:tav>
                                        <p:tav tm="100000">
                                          <p:val>
                                            <p:strVal val="#ppt_x"/>
                                          </p:val>
                                        </p:tav>
                                      </p:tavLst>
                                    </p:anim>
                                    <p:anim calcmode="lin" valueType="num">
                                      <p:cBhvr additive="base">
                                        <p:cTn id="8" dur="500" fill="hold"/>
                                        <p:tgtEl>
                                          <p:spTgt spid="819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8197">
                                            <p:txEl>
                                              <p:pRg st="0" end="0"/>
                                            </p:txEl>
                                          </p:spTgt>
                                        </p:tgtEl>
                                        <p:attrNameLst>
                                          <p:attrName>style.visibility</p:attrName>
                                        </p:attrNameLst>
                                      </p:cBhvr>
                                      <p:to>
                                        <p:strVal val="visible"/>
                                      </p:to>
                                    </p:set>
                                    <p:anim calcmode="lin" valueType="num">
                                      <p:cBhvr>
                                        <p:cTn id="13" dur="1000" fill="hold"/>
                                        <p:tgtEl>
                                          <p:spTgt spid="8197">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8197">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819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19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8197">
                                            <p:txEl>
                                              <p:pRg st="1" end="1"/>
                                            </p:txEl>
                                          </p:spTgt>
                                        </p:tgtEl>
                                        <p:attrNameLst>
                                          <p:attrName>style.visibility</p:attrName>
                                        </p:attrNameLst>
                                      </p:cBhvr>
                                      <p:to>
                                        <p:strVal val="visible"/>
                                      </p:to>
                                    </p:set>
                                    <p:anim calcmode="lin" valueType="num">
                                      <p:cBhvr>
                                        <p:cTn id="21" dur="1000" fill="hold"/>
                                        <p:tgtEl>
                                          <p:spTgt spid="8197">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8197">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819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8197">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8197">
                                            <p:txEl>
                                              <p:pRg st="2" end="2"/>
                                            </p:txEl>
                                          </p:spTgt>
                                        </p:tgtEl>
                                        <p:attrNameLst>
                                          <p:attrName>style.visibility</p:attrName>
                                        </p:attrNameLst>
                                      </p:cBhvr>
                                      <p:to>
                                        <p:strVal val="visible"/>
                                      </p:to>
                                    </p:set>
                                    <p:anim calcmode="lin" valueType="num">
                                      <p:cBhvr>
                                        <p:cTn id="29" dur="1000" fill="hold"/>
                                        <p:tgtEl>
                                          <p:spTgt spid="8197">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8197">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819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8197">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8197">
                                            <p:txEl>
                                              <p:pRg st="3" end="3"/>
                                            </p:txEl>
                                          </p:spTgt>
                                        </p:tgtEl>
                                        <p:attrNameLst>
                                          <p:attrName>style.visibility</p:attrName>
                                        </p:attrNameLst>
                                      </p:cBhvr>
                                      <p:to>
                                        <p:strVal val="visible"/>
                                      </p:to>
                                    </p:set>
                                    <p:anim calcmode="lin" valueType="num">
                                      <p:cBhvr>
                                        <p:cTn id="37" dur="1000" fill="hold"/>
                                        <p:tgtEl>
                                          <p:spTgt spid="8197">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8197">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819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8197">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grpId="0" nodeType="clickEffect">
                                  <p:stCondLst>
                                    <p:cond delay="0"/>
                                  </p:stCondLst>
                                  <p:childTnLst>
                                    <p:set>
                                      <p:cBhvr>
                                        <p:cTn id="44" dur="1" fill="hold">
                                          <p:stCondLst>
                                            <p:cond delay="0"/>
                                          </p:stCondLst>
                                        </p:cTn>
                                        <p:tgtEl>
                                          <p:spTgt spid="8197">
                                            <p:txEl>
                                              <p:pRg st="5" end="5"/>
                                            </p:txEl>
                                          </p:spTgt>
                                        </p:tgtEl>
                                        <p:attrNameLst>
                                          <p:attrName>style.visibility</p:attrName>
                                        </p:attrNameLst>
                                      </p:cBhvr>
                                      <p:to>
                                        <p:strVal val="visible"/>
                                      </p:to>
                                    </p:set>
                                    <p:anim calcmode="lin" valueType="num">
                                      <p:cBhvr>
                                        <p:cTn id="45" dur="1000" fill="hold"/>
                                        <p:tgtEl>
                                          <p:spTgt spid="8197">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8197">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8197">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8197">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8199"/>
                                        </p:tgtEl>
                                        <p:attrNameLst>
                                          <p:attrName>style.visibility</p:attrName>
                                        </p:attrNameLst>
                                      </p:cBhvr>
                                      <p:to>
                                        <p:strVal val="visible"/>
                                      </p:to>
                                    </p:set>
                                    <p:anim calcmode="lin" valueType="num">
                                      <p:cBhvr>
                                        <p:cTn id="53" dur="500" fill="hold"/>
                                        <p:tgtEl>
                                          <p:spTgt spid="8199"/>
                                        </p:tgtEl>
                                        <p:attrNameLst>
                                          <p:attrName>ppt_w</p:attrName>
                                        </p:attrNameLst>
                                      </p:cBhvr>
                                      <p:tavLst>
                                        <p:tav tm="0">
                                          <p:val>
                                            <p:fltVal val="0"/>
                                          </p:val>
                                        </p:tav>
                                        <p:tav tm="100000">
                                          <p:val>
                                            <p:strVal val="#ppt_w"/>
                                          </p:val>
                                        </p:tav>
                                      </p:tavLst>
                                    </p:anim>
                                    <p:anim calcmode="lin" valueType="num">
                                      <p:cBhvr>
                                        <p:cTn id="54" dur="500" fill="hold"/>
                                        <p:tgtEl>
                                          <p:spTgt spid="81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8197" grpId="0" build="p" autoUpdateAnimBg="0"/>
      <p:bldP spid="819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84BAC26B-172C-4A8A-8FDF-22A175BCA0E7}" type="slidenum">
              <a:rPr lang="en-US" sz="1500">
                <a:latin typeface="Arial" panose="020B0604020202020204" pitchFamily="34" charset="0"/>
                <a:cs typeface="Arial" panose="020B0604020202020204" pitchFamily="34" charset="0"/>
              </a:rPr>
              <a:pPr eaLnBrk="1" hangingPunct="1">
                <a:defRPr/>
              </a:pPr>
              <a:t>6</a:t>
            </a:fld>
            <a:endParaRPr lang="en-US" sz="1500">
              <a:latin typeface="Arial" panose="020B0604020202020204" pitchFamily="34" charset="0"/>
              <a:cs typeface="Arial" panose="020B0604020202020204" pitchFamily="34" charset="0"/>
            </a:endParaRPr>
          </a:p>
        </p:txBody>
      </p:sp>
      <p:sp>
        <p:nvSpPr>
          <p:cNvPr id="10244" name="Rectangle 4"/>
          <p:cNvSpPr>
            <a:spLocks noGrp="1" noChangeArrowheads="1"/>
          </p:cNvSpPr>
          <p:nvPr>
            <p:ph type="title"/>
          </p:nvPr>
        </p:nvSpPr>
        <p:spPr>
          <a:xfrm>
            <a:off x="1802013" y="0"/>
            <a:ext cx="8905402" cy="779283"/>
          </a:xfrm>
        </p:spPr>
        <p:txBody>
          <a:bodyPr/>
          <a:lstStyle/>
          <a:p>
            <a:pPr algn="r" rtl="1" eaLnBrk="1" hangingPunct="1">
              <a:defRPr/>
            </a:pPr>
            <a:r>
              <a:rPr lang="fa-IR" sz="3299" b="1">
                <a:cs typeface="Zar" pitchFamily="2" charset="-78"/>
              </a:rPr>
              <a:t>        محورهای حرکتی بدن</a:t>
            </a:r>
            <a:r>
              <a:rPr lang="fa-IR" b="1" smtClean="0">
                <a:cs typeface="Zar" pitchFamily="2" charset="-78"/>
              </a:rPr>
              <a:t> </a:t>
            </a:r>
            <a:endParaRPr lang="en-US" altLang="en-US" b="1" smtClean="0">
              <a:cs typeface="Zar" pitchFamily="2" charset="-78"/>
            </a:endParaRPr>
          </a:p>
        </p:txBody>
      </p:sp>
      <p:sp>
        <p:nvSpPr>
          <p:cNvPr id="10245" name="Rectangle 5"/>
          <p:cNvSpPr>
            <a:spLocks noGrp="1" noChangeArrowheads="1"/>
          </p:cNvSpPr>
          <p:nvPr>
            <p:ph type="body" sz="half" idx="1"/>
          </p:nvPr>
        </p:nvSpPr>
        <p:spPr>
          <a:xfrm>
            <a:off x="1417928" y="909427"/>
            <a:ext cx="9278377" cy="2950479"/>
          </a:xfrm>
        </p:spPr>
        <p:txBody>
          <a:bodyPr>
            <a:normAutofit fontScale="85000" lnSpcReduction="10000"/>
          </a:bodyPr>
          <a:lstStyle/>
          <a:p>
            <a:pPr algn="r" rtl="1" eaLnBrk="1" hangingPunct="1">
              <a:lnSpc>
                <a:spcPct val="120000"/>
              </a:lnSpc>
              <a:defRPr/>
            </a:pPr>
            <a:r>
              <a:rPr lang="fa-IR" sz="1700" b="1">
                <a:solidFill>
                  <a:srgbClr val="990099"/>
                </a:solidFill>
                <a:latin typeface="Arial" charset="0"/>
              </a:rPr>
              <a:t>محور افقی ـ سهمی</a:t>
            </a:r>
            <a:r>
              <a:rPr lang="fa-IR" sz="1700" b="1">
                <a:latin typeface="Arial" charset="0"/>
              </a:rPr>
              <a:t> :این محور برسطح افقی ـ عرضی عمود است وهفت نوع حرکت حول این محور در بدن انجام می پذیرد. 1.آبداکشن 2.آداکشن 3.خم شدن جانبی (این حرکت اختصاصاً مربوط به سر وتنه است) 4.هایپر آبداکشن یا فرا دور شدن (صرفاً در حرکات دست ومفصل شانه انجام می شود) 5.هایپر آداکشن(فرا نزذیک شدن)  6.برگشت از حالت فرانزدیک شدن 7.برگشت از حالت خم شدن جانبی</a:t>
            </a:r>
          </a:p>
          <a:p>
            <a:pPr algn="r" rtl="1" eaLnBrk="1" hangingPunct="1">
              <a:lnSpc>
                <a:spcPct val="120000"/>
              </a:lnSpc>
              <a:buFontTx/>
              <a:buNone/>
              <a:defRPr/>
            </a:pPr>
            <a:endParaRPr lang="fa-IR" sz="1700" b="1">
              <a:latin typeface="Arial" charset="0"/>
            </a:endParaRPr>
          </a:p>
          <a:p>
            <a:pPr algn="r" rtl="1" eaLnBrk="1" hangingPunct="1">
              <a:lnSpc>
                <a:spcPct val="110000"/>
              </a:lnSpc>
              <a:defRPr/>
            </a:pPr>
            <a:r>
              <a:rPr lang="fa-IR" sz="1700" b="1">
                <a:solidFill>
                  <a:srgbClr val="990099"/>
                </a:solidFill>
                <a:latin typeface="Arial" charset="0"/>
              </a:rPr>
              <a:t>محور افقی ـ عرضی:</a:t>
            </a:r>
            <a:r>
              <a:rPr lang="fa-IR" sz="1700" b="1">
                <a:latin typeface="Arial" charset="0"/>
              </a:rPr>
              <a:t>این محور بر سطح سهمی عمود است وچهار حرکت حول این محور در بدن انجام می شود .1.فلکشن 2.اکستنشن 3.هایپر فلکشن 4.هایپر اکستنشن </a:t>
            </a:r>
          </a:p>
          <a:p>
            <a:pPr algn="r" rtl="1" eaLnBrk="1" hangingPunct="1">
              <a:lnSpc>
                <a:spcPct val="110000"/>
              </a:lnSpc>
              <a:buFontTx/>
              <a:buNone/>
              <a:defRPr/>
            </a:pPr>
            <a:endParaRPr lang="fa-IR" sz="1700" b="1">
              <a:latin typeface="Arial" charset="0"/>
            </a:endParaRPr>
          </a:p>
          <a:p>
            <a:pPr algn="r" rtl="1" eaLnBrk="1" hangingPunct="1">
              <a:lnSpc>
                <a:spcPct val="110000"/>
              </a:lnSpc>
              <a:defRPr/>
            </a:pPr>
            <a:r>
              <a:rPr lang="fa-IR" sz="1700" b="1">
                <a:solidFill>
                  <a:srgbClr val="990099"/>
                </a:solidFill>
                <a:latin typeface="Arial" charset="0"/>
              </a:rPr>
              <a:t>محور عمودی</a:t>
            </a:r>
            <a:r>
              <a:rPr lang="fa-IR" sz="1700" b="1">
                <a:latin typeface="Arial" charset="0"/>
              </a:rPr>
              <a:t> :این محور بر سطح افقی عمود است وشش حرکت حول این محور در بدن انسان صورت می پذیرد.1.چاخش خارجی ساعد 2.چرخش داخلی ساعد 3.چرخش داخلی وخارجی به جز ساعد 4.برگشت از حالت چرخش خارجی 5.برگشت از حالت چرخش داخلی</a:t>
            </a:r>
            <a:endParaRPr lang="en-US" altLang="en-US" sz="1700" b="1">
              <a:latin typeface="Arial" charset="0"/>
            </a:endParaRPr>
          </a:p>
        </p:txBody>
      </p:sp>
      <p:pic>
        <p:nvPicPr>
          <p:cNvPr id="10246"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046218" y="4570942"/>
            <a:ext cx="3504389" cy="1704580"/>
          </a:xfrm>
        </p:spPr>
      </p:pic>
    </p:spTree>
    <p:extLst>
      <p:ext uri="{BB962C8B-B14F-4D97-AF65-F5344CB8AC3E}">
        <p14:creationId xmlns:p14="http://schemas.microsoft.com/office/powerpoint/2010/main" val="4242428044"/>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0-#ppt_w/2"/>
                                          </p:val>
                                        </p:tav>
                                        <p:tav tm="100000">
                                          <p:val>
                                            <p:strVal val="#ppt_x"/>
                                          </p:val>
                                        </p:tav>
                                      </p:tavLst>
                                    </p:anim>
                                    <p:anim calcmode="lin" valueType="num">
                                      <p:cBhvr additive="base">
                                        <p:cTn id="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10245">
                                            <p:txEl>
                                              <p:pRg st="0" end="0"/>
                                            </p:txEl>
                                          </p:spTgt>
                                        </p:tgtEl>
                                        <p:attrNameLst>
                                          <p:attrName>style.visibility</p:attrName>
                                        </p:attrNameLst>
                                      </p:cBhvr>
                                      <p:to>
                                        <p:strVal val="visible"/>
                                      </p:to>
                                    </p:set>
                                    <p:anim calcmode="lin" valueType="num">
                                      <p:cBhvr>
                                        <p:cTn id="13" dur="1000" fill="hold"/>
                                        <p:tgtEl>
                                          <p:spTgt spid="10245">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10245">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1024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024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10245">
                                            <p:txEl>
                                              <p:pRg st="2" end="2"/>
                                            </p:txEl>
                                          </p:spTgt>
                                        </p:tgtEl>
                                        <p:attrNameLst>
                                          <p:attrName>style.visibility</p:attrName>
                                        </p:attrNameLst>
                                      </p:cBhvr>
                                      <p:to>
                                        <p:strVal val="visible"/>
                                      </p:to>
                                    </p:set>
                                    <p:anim calcmode="lin" valueType="num">
                                      <p:cBhvr>
                                        <p:cTn id="21" dur="1000" fill="hold"/>
                                        <p:tgtEl>
                                          <p:spTgt spid="10245">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10245">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1024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024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10245">
                                            <p:txEl>
                                              <p:pRg st="4" end="4"/>
                                            </p:txEl>
                                          </p:spTgt>
                                        </p:tgtEl>
                                        <p:attrNameLst>
                                          <p:attrName>style.visibility</p:attrName>
                                        </p:attrNameLst>
                                      </p:cBhvr>
                                      <p:to>
                                        <p:strVal val="visible"/>
                                      </p:to>
                                    </p:set>
                                    <p:anim calcmode="lin" valueType="num">
                                      <p:cBhvr>
                                        <p:cTn id="29" dur="1000" fill="hold"/>
                                        <p:tgtEl>
                                          <p:spTgt spid="10245">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10245">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1024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024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nodePh="1">
                                  <p:stCondLst>
                                    <p:cond delay="0"/>
                                  </p:stCondLst>
                                  <p:endCondLst>
                                    <p:cond evt="begin" delay="0">
                                      <p:tn val="35"/>
                                    </p:cond>
                                  </p:endCondLst>
                                  <p:childTnLst>
                                    <p:set>
                                      <p:cBhvr>
                                        <p:cTn id="36" dur="1" fill="hold">
                                          <p:stCondLst>
                                            <p:cond delay="0"/>
                                          </p:stCondLst>
                                        </p:cTn>
                                        <p:tgtEl>
                                          <p:spTgt spid="10246"/>
                                        </p:tgtEl>
                                        <p:attrNameLst>
                                          <p:attrName>style.visibility</p:attrName>
                                        </p:attrNameLst>
                                      </p:cBhvr>
                                      <p:to>
                                        <p:strVal val="visible"/>
                                      </p:to>
                                    </p:set>
                                    <p:anim calcmode="lin" valueType="num">
                                      <p:cBhvr>
                                        <p:cTn id="37" dur="500" fill="hold"/>
                                        <p:tgtEl>
                                          <p:spTgt spid="10246"/>
                                        </p:tgtEl>
                                        <p:attrNameLst>
                                          <p:attrName>ppt_w</p:attrName>
                                        </p:attrNameLst>
                                      </p:cBhvr>
                                      <p:tavLst>
                                        <p:tav tm="0">
                                          <p:val>
                                            <p:fltVal val="0"/>
                                          </p:val>
                                        </p:tav>
                                        <p:tav tm="100000">
                                          <p:val>
                                            <p:strVal val="#ppt_w"/>
                                          </p:val>
                                        </p:tav>
                                      </p:tavLst>
                                    </p:anim>
                                    <p:anim calcmode="lin" valueType="num">
                                      <p:cBhvr>
                                        <p:cTn id="38" dur="500" fill="hold"/>
                                        <p:tgtEl>
                                          <p:spTgt spid="102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build="p" autoUpdateAnimBg="0"/>
      <p:bldP spid="1024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4B6BD902-83E3-4DBC-AD88-5230E178DF38}" type="slidenum">
              <a:rPr lang="en-US" sz="1500">
                <a:latin typeface="Arial" panose="020B0604020202020204" pitchFamily="34" charset="0"/>
                <a:cs typeface="Arial" panose="020B0604020202020204" pitchFamily="34" charset="0"/>
              </a:rPr>
              <a:pPr eaLnBrk="1" hangingPunct="1">
                <a:defRPr/>
              </a:pPr>
              <a:t>7</a:t>
            </a:fld>
            <a:endParaRPr lang="en-US" sz="1500">
              <a:latin typeface="Arial" panose="020B0604020202020204" pitchFamily="34" charset="0"/>
              <a:cs typeface="Arial" panose="020B0604020202020204" pitchFamily="34" charset="0"/>
            </a:endParaRPr>
          </a:p>
        </p:txBody>
      </p:sp>
      <p:sp>
        <p:nvSpPr>
          <p:cNvPr id="12290" name="Rectangle 2"/>
          <p:cNvSpPr>
            <a:spLocks noGrp="1" noChangeArrowheads="1"/>
          </p:cNvSpPr>
          <p:nvPr>
            <p:ph type="title"/>
          </p:nvPr>
        </p:nvSpPr>
        <p:spPr>
          <a:xfrm>
            <a:off x="-82639" y="542967"/>
            <a:ext cx="8762560" cy="1142735"/>
          </a:xfrm>
        </p:spPr>
        <p:txBody>
          <a:bodyPr>
            <a:normAutofit fontScale="90000"/>
          </a:bodyPr>
          <a:lstStyle/>
          <a:p>
            <a:pPr algn="r" rtl="1" eaLnBrk="1" hangingPunct="1">
              <a:defRPr/>
            </a:pPr>
            <a:r>
              <a:rPr lang="en-US" sz="4099" b="1" dirty="0">
                <a:cs typeface="Zar" pitchFamily="2" charset="-78"/>
              </a:rPr>
              <a:t>                 </a:t>
            </a:r>
            <a:r>
              <a:rPr lang="fa-IR" sz="4099" b="1" dirty="0">
                <a:cs typeface="Zar" pitchFamily="2" charset="-78"/>
              </a:rPr>
              <a:t>فصل دوم </a:t>
            </a:r>
            <a:br>
              <a:rPr lang="fa-IR" sz="4099" b="1" dirty="0">
                <a:cs typeface="Zar" pitchFamily="2" charset="-78"/>
              </a:rPr>
            </a:br>
            <a:r>
              <a:rPr lang="fa-IR" sz="4099" b="1" dirty="0">
                <a:cs typeface="Zar" pitchFamily="2" charset="-78"/>
              </a:rPr>
              <a:t/>
            </a:r>
            <a:br>
              <a:rPr lang="fa-IR" sz="4099" b="1" dirty="0">
                <a:cs typeface="Zar" pitchFamily="2" charset="-78"/>
              </a:rPr>
            </a:br>
            <a:r>
              <a:rPr lang="en-US" sz="4099" b="1" dirty="0">
                <a:cs typeface="Zar" pitchFamily="2" charset="-78"/>
              </a:rPr>
              <a:t>                   </a:t>
            </a:r>
            <a:r>
              <a:rPr lang="fa-IR" sz="3799" b="1" dirty="0">
                <a:cs typeface="Zar" pitchFamily="2" charset="-78"/>
              </a:rPr>
              <a:t>مفاصل</a:t>
            </a:r>
            <a:endParaRPr lang="en-US" altLang="en-US" sz="3799" b="1" dirty="0">
              <a:cs typeface="Zar" pitchFamily="2" charset="-78"/>
            </a:endParaRPr>
          </a:p>
        </p:txBody>
      </p:sp>
      <p:sp>
        <p:nvSpPr>
          <p:cNvPr id="12291" name="Rectangle 3"/>
          <p:cNvSpPr>
            <a:spLocks noGrp="1" noChangeArrowheads="1"/>
          </p:cNvSpPr>
          <p:nvPr>
            <p:ph type="body" idx="1"/>
          </p:nvPr>
        </p:nvSpPr>
        <p:spPr>
          <a:xfrm>
            <a:off x="2124348" y="2196559"/>
            <a:ext cx="8762560" cy="4524916"/>
          </a:xfrm>
        </p:spPr>
        <p:txBody>
          <a:bodyPr/>
          <a:lstStyle/>
          <a:p>
            <a:pPr algn="ctr" rtl="1" eaLnBrk="1" hangingPunct="1">
              <a:defRPr/>
            </a:pPr>
            <a:r>
              <a:rPr lang="fa-IR" dirty="0" smtClean="0">
                <a:latin typeface="Arial" charset="0"/>
              </a:rPr>
              <a:t>هدف کلی</a:t>
            </a:r>
            <a:endParaRPr lang="en-US" dirty="0" smtClean="0">
              <a:latin typeface="Arial" charset="0"/>
            </a:endParaRPr>
          </a:p>
          <a:p>
            <a:pPr algn="ctr" rtl="1" eaLnBrk="1" hangingPunct="1">
              <a:buFontTx/>
              <a:buNone/>
              <a:defRPr/>
            </a:pPr>
            <a:endParaRPr lang="fa-IR" dirty="0" smtClean="0">
              <a:latin typeface="Arial" charset="0"/>
            </a:endParaRPr>
          </a:p>
          <a:p>
            <a:pPr algn="ctr" rtl="1" eaLnBrk="1" hangingPunct="1">
              <a:buFontTx/>
              <a:buNone/>
              <a:defRPr/>
            </a:pPr>
            <a:r>
              <a:rPr lang="fa-IR" sz="2799" dirty="0">
                <a:latin typeface="Arial" charset="0"/>
              </a:rPr>
              <a:t>آشنایی با ساختار وعملکرد مفاصل بدن</a:t>
            </a:r>
            <a:endParaRPr lang="fa-IR" sz="2400" dirty="0">
              <a:latin typeface="Arial" charset="0"/>
            </a:endParaRPr>
          </a:p>
          <a:p>
            <a:pPr algn="ctr" rtl="1" eaLnBrk="1" hangingPunct="1">
              <a:buFontTx/>
              <a:buNone/>
              <a:defRPr/>
            </a:pPr>
            <a:endParaRPr lang="fa-IR" sz="2400" dirty="0">
              <a:latin typeface="Arial" charset="0"/>
            </a:endParaRPr>
          </a:p>
          <a:p>
            <a:pPr algn="ctr" rtl="1" eaLnBrk="1" hangingPunct="1">
              <a:buFontTx/>
              <a:buNone/>
              <a:defRPr/>
            </a:pPr>
            <a:endParaRPr lang="fa-IR" sz="1700" dirty="0">
              <a:latin typeface="Arial" charset="0"/>
            </a:endParaRPr>
          </a:p>
          <a:p>
            <a:pPr algn="ctr" rtl="1" eaLnBrk="1" hangingPunct="1">
              <a:buFontTx/>
              <a:buNone/>
              <a:defRPr/>
            </a:pPr>
            <a:endParaRPr lang="en-US" altLang="en-US" sz="1700" dirty="0">
              <a:latin typeface="Arial" charset="0"/>
            </a:endParaRPr>
          </a:p>
        </p:txBody>
      </p:sp>
    </p:spTree>
    <p:extLst>
      <p:ext uri="{BB962C8B-B14F-4D97-AF65-F5344CB8AC3E}">
        <p14:creationId xmlns:p14="http://schemas.microsoft.com/office/powerpoint/2010/main" val="3757736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770" decel="100000"/>
                                        <p:tgtEl>
                                          <p:spTgt spid="12290"/>
                                        </p:tgtEl>
                                      </p:cBhvr>
                                    </p:animEffect>
                                    <p:animScale>
                                      <p:cBhvr>
                                        <p:cTn id="8" dur="770" decel="100000"/>
                                        <p:tgtEl>
                                          <p:spTgt spid="12290"/>
                                        </p:tgtEl>
                                      </p:cBhvr>
                                      <p:from x="10000" y="10000"/>
                                      <p:to x="200000" y="450000"/>
                                    </p:animScale>
                                    <p:animScale>
                                      <p:cBhvr>
                                        <p:cTn id="9" dur="1230" accel="100000" fill="hold">
                                          <p:stCondLst>
                                            <p:cond delay="770"/>
                                          </p:stCondLst>
                                        </p:cTn>
                                        <p:tgtEl>
                                          <p:spTgt spid="12290"/>
                                        </p:tgtEl>
                                      </p:cBhvr>
                                      <p:from x="200000" y="450000"/>
                                      <p:to x="100000" y="100000"/>
                                    </p:animScale>
                                    <p:set>
                                      <p:cBhvr>
                                        <p:cTn id="10" dur="770" fill="hold"/>
                                        <p:tgtEl>
                                          <p:spTgt spid="12290"/>
                                        </p:tgtEl>
                                        <p:attrNameLst>
                                          <p:attrName>ppt_x</p:attrName>
                                        </p:attrNameLst>
                                      </p:cBhvr>
                                      <p:to>
                                        <p:strVal val="(0.5)"/>
                                      </p:to>
                                    </p:set>
                                    <p:anim from="(0.5)" to="(#ppt_x)" calcmode="lin" valueType="num">
                                      <p:cBhvr>
                                        <p:cTn id="11" dur="1230" accel="100000" fill="hold">
                                          <p:stCondLst>
                                            <p:cond delay="770"/>
                                          </p:stCondLst>
                                        </p:cTn>
                                        <p:tgtEl>
                                          <p:spTgt spid="12290"/>
                                        </p:tgtEl>
                                        <p:attrNameLst>
                                          <p:attrName>ppt_x</p:attrName>
                                        </p:attrNameLst>
                                      </p:cBhvr>
                                    </p:anim>
                                    <p:set>
                                      <p:cBhvr>
                                        <p:cTn id="12" dur="770" fill="hold"/>
                                        <p:tgtEl>
                                          <p:spTgt spid="12290"/>
                                        </p:tgtEl>
                                        <p:attrNameLst>
                                          <p:attrName>ppt_y</p:attrName>
                                        </p:attrNameLst>
                                      </p:cBhvr>
                                      <p:to>
                                        <p:strVal val="(#ppt_y+0.4)"/>
                                      </p:to>
                                    </p:set>
                                    <p:anim from="(#ppt_y+0.4)" to="(#ppt_y)" calcmode="lin" valueType="num">
                                      <p:cBhvr>
                                        <p:cTn id="13" dur="1230" accel="100000" fill="hold">
                                          <p:stCondLst>
                                            <p:cond delay="770"/>
                                          </p:stCondLst>
                                        </p:cTn>
                                        <p:tgtEl>
                                          <p:spTgt spid="1229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12291">
                                            <p:txEl>
                                              <p:pRg st="0" end="0"/>
                                            </p:txEl>
                                          </p:spTgt>
                                        </p:tgtEl>
                                        <p:attrNameLst>
                                          <p:attrName>style.visibility</p:attrName>
                                        </p:attrNameLst>
                                      </p:cBhvr>
                                      <p:to>
                                        <p:strVal val="visible"/>
                                      </p:to>
                                    </p:set>
                                    <p:animEffect transition="in" filter="fade">
                                      <p:cBhvr>
                                        <p:cTn id="18" dur="1600" decel="100000"/>
                                        <p:tgtEl>
                                          <p:spTgt spid="12291">
                                            <p:txEl>
                                              <p:pRg st="0" end="0"/>
                                            </p:txEl>
                                          </p:spTgt>
                                        </p:tgtEl>
                                      </p:cBhvr>
                                    </p:animEffect>
                                    <p:anim calcmode="lin" valueType="num">
                                      <p:cBhvr>
                                        <p:cTn id="19" dur="1600" decel="100000" fill="hold"/>
                                        <p:tgtEl>
                                          <p:spTgt spid="12291">
                                            <p:txEl>
                                              <p:pRg st="0" end="0"/>
                                            </p:txEl>
                                          </p:spTgt>
                                        </p:tgtEl>
                                        <p:attrNameLst>
                                          <p:attrName>style.rotation</p:attrName>
                                        </p:attrNameLst>
                                      </p:cBhvr>
                                      <p:tavLst>
                                        <p:tav tm="0">
                                          <p:val>
                                            <p:fltVal val="-90"/>
                                          </p:val>
                                        </p:tav>
                                        <p:tav tm="100000">
                                          <p:val>
                                            <p:fltVal val="0"/>
                                          </p:val>
                                        </p:tav>
                                      </p:tavLst>
                                    </p:anim>
                                    <p:anim calcmode="lin" valueType="num">
                                      <p:cBhvr>
                                        <p:cTn id="20" dur="1600" decel="100000" fill="hold"/>
                                        <p:tgtEl>
                                          <p:spTgt spid="12291">
                                            <p:txEl>
                                              <p:pRg st="0" end="0"/>
                                            </p:txEl>
                                          </p:spTgt>
                                        </p:tgtEl>
                                        <p:attrNameLst>
                                          <p:attrName>ppt_x</p:attrName>
                                        </p:attrNameLst>
                                      </p:cBhvr>
                                      <p:tavLst>
                                        <p:tav tm="0">
                                          <p:val>
                                            <p:strVal val="#ppt_x+0.4"/>
                                          </p:val>
                                        </p:tav>
                                        <p:tav tm="100000">
                                          <p:val>
                                            <p:strVal val="#ppt_x-0.05"/>
                                          </p:val>
                                        </p:tav>
                                      </p:tavLst>
                                    </p:anim>
                                    <p:anim calcmode="lin" valueType="num">
                                      <p:cBhvr>
                                        <p:cTn id="21" dur="1600" decel="100000" fill="hold"/>
                                        <p:tgtEl>
                                          <p:spTgt spid="12291">
                                            <p:txEl>
                                              <p:pRg st="0" end="0"/>
                                            </p:txEl>
                                          </p:spTgt>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12291">
                                            <p:txEl>
                                              <p:pRg st="0" end="0"/>
                                            </p:txEl>
                                          </p:spTgt>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1229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0" presetClass="entr" presetSubtype="0" fill="hold" grpId="0" nodeType="clickEffect">
                                  <p:stCondLst>
                                    <p:cond delay="0"/>
                                  </p:stCondLst>
                                  <p:childTnLst>
                                    <p:set>
                                      <p:cBhvr>
                                        <p:cTn id="27" dur="1" fill="hold">
                                          <p:stCondLst>
                                            <p:cond delay="0"/>
                                          </p:stCondLst>
                                        </p:cTn>
                                        <p:tgtEl>
                                          <p:spTgt spid="12291">
                                            <p:txEl>
                                              <p:pRg st="2" end="2"/>
                                            </p:txEl>
                                          </p:spTgt>
                                        </p:tgtEl>
                                        <p:attrNameLst>
                                          <p:attrName>style.visibility</p:attrName>
                                        </p:attrNameLst>
                                      </p:cBhvr>
                                      <p:to>
                                        <p:strVal val="visible"/>
                                      </p:to>
                                    </p:set>
                                    <p:animEffect transition="in" filter="fade">
                                      <p:cBhvr>
                                        <p:cTn id="28" dur="1600" decel="100000"/>
                                        <p:tgtEl>
                                          <p:spTgt spid="12291">
                                            <p:txEl>
                                              <p:pRg st="2" end="2"/>
                                            </p:txEl>
                                          </p:spTgt>
                                        </p:tgtEl>
                                      </p:cBhvr>
                                    </p:animEffect>
                                    <p:anim calcmode="lin" valueType="num">
                                      <p:cBhvr>
                                        <p:cTn id="29" dur="1600" decel="100000" fill="hold"/>
                                        <p:tgtEl>
                                          <p:spTgt spid="12291">
                                            <p:txEl>
                                              <p:pRg st="2" end="2"/>
                                            </p:txEl>
                                          </p:spTgt>
                                        </p:tgtEl>
                                        <p:attrNameLst>
                                          <p:attrName>style.rotation</p:attrName>
                                        </p:attrNameLst>
                                      </p:cBhvr>
                                      <p:tavLst>
                                        <p:tav tm="0">
                                          <p:val>
                                            <p:fltVal val="-90"/>
                                          </p:val>
                                        </p:tav>
                                        <p:tav tm="100000">
                                          <p:val>
                                            <p:fltVal val="0"/>
                                          </p:val>
                                        </p:tav>
                                      </p:tavLst>
                                    </p:anim>
                                    <p:anim calcmode="lin" valueType="num">
                                      <p:cBhvr>
                                        <p:cTn id="30" dur="1600" decel="100000" fill="hold"/>
                                        <p:tgtEl>
                                          <p:spTgt spid="12291">
                                            <p:txEl>
                                              <p:pRg st="2" end="2"/>
                                            </p:txEl>
                                          </p:spTgt>
                                        </p:tgtEl>
                                        <p:attrNameLst>
                                          <p:attrName>ppt_x</p:attrName>
                                        </p:attrNameLst>
                                      </p:cBhvr>
                                      <p:tavLst>
                                        <p:tav tm="0">
                                          <p:val>
                                            <p:strVal val="#ppt_x+0.4"/>
                                          </p:val>
                                        </p:tav>
                                        <p:tav tm="100000">
                                          <p:val>
                                            <p:strVal val="#ppt_x-0.05"/>
                                          </p:val>
                                        </p:tav>
                                      </p:tavLst>
                                    </p:anim>
                                    <p:anim calcmode="lin" valueType="num">
                                      <p:cBhvr>
                                        <p:cTn id="31" dur="1600" decel="100000" fill="hold"/>
                                        <p:tgtEl>
                                          <p:spTgt spid="12291">
                                            <p:txEl>
                                              <p:pRg st="2" end="2"/>
                                            </p:txEl>
                                          </p:spTgt>
                                        </p:tgtEl>
                                        <p:attrNameLst>
                                          <p:attrName>ppt_y</p:attrName>
                                        </p:attrNameLst>
                                      </p:cBhvr>
                                      <p:tavLst>
                                        <p:tav tm="0">
                                          <p:val>
                                            <p:strVal val="#ppt_y-0.4"/>
                                          </p:val>
                                        </p:tav>
                                        <p:tav tm="100000">
                                          <p:val>
                                            <p:strVal val="#ppt_y+0.1"/>
                                          </p:val>
                                        </p:tav>
                                      </p:tavLst>
                                    </p:anim>
                                    <p:anim calcmode="lin" valueType="num">
                                      <p:cBhvr>
                                        <p:cTn id="32" dur="400" accel="100000" fill="hold">
                                          <p:stCondLst>
                                            <p:cond delay="1600"/>
                                          </p:stCondLst>
                                        </p:cTn>
                                        <p:tgtEl>
                                          <p:spTgt spid="12291">
                                            <p:txEl>
                                              <p:pRg st="2" end="2"/>
                                            </p:txEl>
                                          </p:spTgt>
                                        </p:tgtEl>
                                        <p:attrNameLst>
                                          <p:attrName>ppt_x</p:attrName>
                                        </p:attrNameLst>
                                      </p:cBhvr>
                                      <p:tavLst>
                                        <p:tav tm="0">
                                          <p:val>
                                            <p:strVal val="#ppt_x-0.05"/>
                                          </p:val>
                                        </p:tav>
                                        <p:tav tm="100000">
                                          <p:val>
                                            <p:strVal val="#ppt_x"/>
                                          </p:val>
                                        </p:tav>
                                      </p:tavLst>
                                    </p:anim>
                                    <p:anim calcmode="lin" valueType="num">
                                      <p:cBhvr>
                                        <p:cTn id="33" dur="400" accel="100000" fill="hold">
                                          <p:stCondLst>
                                            <p:cond delay="1600"/>
                                          </p:stCondLst>
                                        </p:cTn>
                                        <p:tgtEl>
                                          <p:spTgt spid="12291">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10A2AFA-6B4D-4967-92FC-60CDA91C3085}" type="slidenum">
              <a:rPr lang="en-US" sz="1500">
                <a:latin typeface="Arial" panose="020B0604020202020204" pitchFamily="34" charset="0"/>
                <a:cs typeface="Arial" panose="020B0604020202020204" pitchFamily="34" charset="0"/>
              </a:rPr>
              <a:pPr eaLnBrk="1" hangingPunct="1">
                <a:defRPr/>
              </a:pPr>
              <a:t>8</a:t>
            </a:fld>
            <a:endParaRPr lang="en-US" sz="1500">
              <a:latin typeface="Arial" panose="020B0604020202020204" pitchFamily="34" charset="0"/>
              <a:cs typeface="Arial" panose="020B0604020202020204" pitchFamily="34" charset="0"/>
            </a:endParaRPr>
          </a:p>
        </p:txBody>
      </p:sp>
      <p:sp>
        <p:nvSpPr>
          <p:cNvPr id="13315" name="Rectangle 3"/>
          <p:cNvSpPr>
            <a:spLocks noGrp="1" noChangeArrowheads="1"/>
          </p:cNvSpPr>
          <p:nvPr>
            <p:ph type="body" idx="1"/>
          </p:nvPr>
        </p:nvSpPr>
        <p:spPr>
          <a:xfrm>
            <a:off x="1227472" y="549148"/>
            <a:ext cx="9546603" cy="5577184"/>
          </a:xfrm>
        </p:spPr>
        <p:txBody>
          <a:bodyPr>
            <a:normAutofit fontScale="92500" lnSpcReduction="10000"/>
          </a:bodyPr>
          <a:lstStyle/>
          <a:p>
            <a:pPr marL="731692" indent="-731692" algn="r" rtl="1">
              <a:lnSpc>
                <a:spcPct val="80000"/>
              </a:lnSpc>
              <a:defRPr/>
            </a:pPr>
            <a:r>
              <a:rPr lang="fa-IR" sz="2000" b="1"/>
              <a:t>تعریف مفصل</a:t>
            </a:r>
            <a:r>
              <a:rPr lang="fa-IR" sz="2000"/>
              <a:t> </a:t>
            </a:r>
          </a:p>
          <a:p>
            <a:pPr marL="731692" indent="-731692" algn="r" rtl="1">
              <a:lnSpc>
                <a:spcPct val="80000"/>
              </a:lnSpc>
              <a:buNone/>
              <a:defRPr/>
            </a:pPr>
            <a:endParaRPr lang="fa-IR" sz="2000"/>
          </a:p>
          <a:p>
            <a:pPr marL="731692" indent="-731692" algn="r" rtl="1">
              <a:lnSpc>
                <a:spcPct val="80000"/>
              </a:lnSpc>
              <a:buNone/>
              <a:defRPr/>
            </a:pPr>
            <a:r>
              <a:rPr lang="fa-IR" sz="2000"/>
              <a:t>        محل ارتباط دو یا چند استخوان را در بدن مفصل می گویند .</a:t>
            </a:r>
          </a:p>
          <a:p>
            <a:pPr marL="731692" indent="-731692" algn="r" rtl="1">
              <a:lnSpc>
                <a:spcPct val="80000"/>
              </a:lnSpc>
              <a:buNone/>
              <a:defRPr/>
            </a:pPr>
            <a:endParaRPr lang="fa-IR" sz="2000"/>
          </a:p>
          <a:p>
            <a:pPr marL="731692" indent="-731692" algn="r" rtl="1">
              <a:lnSpc>
                <a:spcPct val="80000"/>
              </a:lnSpc>
              <a:defRPr/>
            </a:pPr>
            <a:r>
              <a:rPr lang="fa-IR" sz="2000" b="1"/>
              <a:t>تقسیم بندی مفاصل </a:t>
            </a:r>
          </a:p>
          <a:p>
            <a:pPr marL="731692" indent="-731692" algn="r" rtl="1">
              <a:lnSpc>
                <a:spcPct val="80000"/>
              </a:lnSpc>
              <a:buNone/>
              <a:defRPr/>
            </a:pPr>
            <a:endParaRPr lang="fa-IR" sz="2000" b="1"/>
          </a:p>
          <a:p>
            <a:pPr marL="731692" indent="-731692" algn="r" rtl="1">
              <a:lnSpc>
                <a:spcPct val="80000"/>
              </a:lnSpc>
              <a:buClr>
                <a:schemeClr val="tx1"/>
              </a:buClr>
              <a:buFont typeface="Arial" charset="0"/>
              <a:buChar char="–"/>
              <a:defRPr/>
            </a:pPr>
            <a:r>
              <a:rPr lang="fa-IR" sz="2000"/>
              <a:t>بر حسب </a:t>
            </a:r>
            <a:r>
              <a:rPr lang="fa-IR" sz="2000" b="1"/>
              <a:t>عملکرد ونوع حرکت</a:t>
            </a:r>
            <a:r>
              <a:rPr lang="fa-IR" sz="2000"/>
              <a:t> به سه دسته ؛</a:t>
            </a:r>
            <a:r>
              <a:rPr lang="fa-IR" sz="2000" b="1"/>
              <a:t>متحرک ،نیمه متحرک وثابت</a:t>
            </a:r>
            <a:r>
              <a:rPr lang="fa-IR" sz="2000"/>
              <a:t> تقسیم می شوند.</a:t>
            </a:r>
          </a:p>
          <a:p>
            <a:pPr marL="731692" indent="-731692" algn="r" rtl="1">
              <a:lnSpc>
                <a:spcPct val="80000"/>
              </a:lnSpc>
              <a:buClr>
                <a:schemeClr val="tx1"/>
              </a:buClr>
              <a:buNone/>
              <a:defRPr/>
            </a:pPr>
            <a:endParaRPr lang="fa-IR" sz="2000"/>
          </a:p>
          <a:p>
            <a:pPr marL="731692" indent="-731692" algn="r" rtl="1">
              <a:lnSpc>
                <a:spcPct val="80000"/>
              </a:lnSpc>
              <a:buClr>
                <a:schemeClr val="tx1"/>
              </a:buClr>
              <a:buFont typeface="Arial" charset="0"/>
              <a:buChar char="–"/>
              <a:defRPr/>
            </a:pPr>
            <a:r>
              <a:rPr lang="fa-IR" sz="2000"/>
              <a:t>از لحاظ </a:t>
            </a:r>
            <a:r>
              <a:rPr lang="fa-IR" sz="2000" b="1"/>
              <a:t>ساختمان </a:t>
            </a:r>
            <a:r>
              <a:rPr lang="fa-IR" sz="2000"/>
              <a:t>به سه دسته ؛</a:t>
            </a:r>
            <a:r>
              <a:rPr lang="fa-IR" sz="2000" b="1"/>
              <a:t>لیفی ،غضروفی وسینوویال</a:t>
            </a:r>
            <a:r>
              <a:rPr lang="fa-IR" sz="2000"/>
              <a:t> تقسیم می شوند . </a:t>
            </a:r>
          </a:p>
          <a:p>
            <a:pPr marL="731692" indent="-731692" algn="r" rtl="1">
              <a:lnSpc>
                <a:spcPct val="80000"/>
              </a:lnSpc>
              <a:buNone/>
              <a:defRPr/>
            </a:pPr>
            <a:endParaRPr lang="fa-IR" sz="2000"/>
          </a:p>
          <a:p>
            <a:pPr marL="731692" indent="-731692" algn="r" rtl="1">
              <a:lnSpc>
                <a:spcPct val="80000"/>
              </a:lnSpc>
              <a:defRPr/>
            </a:pPr>
            <a:r>
              <a:rPr lang="fa-IR" sz="2000"/>
              <a:t>در حرکت شناسی بیشتر به مفاصل متحرک یا سینوویال توجه می شود که به شش دسته تقسیم می شوند :</a:t>
            </a:r>
          </a:p>
          <a:p>
            <a:pPr marL="731692" indent="-731692" algn="r" rtl="1">
              <a:lnSpc>
                <a:spcPct val="80000"/>
              </a:lnSpc>
              <a:buNone/>
              <a:defRPr/>
            </a:pPr>
            <a:endParaRPr lang="fa-IR" sz="2000"/>
          </a:p>
          <a:p>
            <a:pPr marL="731692" indent="-731692" algn="r" rtl="1">
              <a:lnSpc>
                <a:spcPct val="80000"/>
              </a:lnSpc>
              <a:buClr>
                <a:schemeClr val="tx1"/>
              </a:buClr>
              <a:buNone/>
              <a:defRPr/>
            </a:pPr>
            <a:r>
              <a:rPr lang="fa-IR" sz="2000" b="1"/>
              <a:t>1.    مفصل کروی</a:t>
            </a:r>
            <a:r>
              <a:rPr lang="fa-IR" sz="2000"/>
              <a:t>، مثل مفصل شانه وران </a:t>
            </a:r>
          </a:p>
          <a:p>
            <a:pPr marL="731692" indent="-731692" algn="r" rtl="1">
              <a:lnSpc>
                <a:spcPct val="80000"/>
              </a:lnSpc>
              <a:buClr>
                <a:schemeClr val="tx1"/>
              </a:buClr>
              <a:buNone/>
              <a:defRPr/>
            </a:pPr>
            <a:endParaRPr lang="fa-IR" sz="2000"/>
          </a:p>
          <a:p>
            <a:pPr marL="731692" indent="-731692" algn="r" rtl="1">
              <a:lnSpc>
                <a:spcPct val="130000"/>
              </a:lnSpc>
              <a:buClr>
                <a:schemeClr val="tx1"/>
              </a:buClr>
              <a:buNone/>
              <a:defRPr/>
            </a:pPr>
            <a:r>
              <a:rPr lang="fa-IR" sz="2000" b="1"/>
              <a:t>2.</a:t>
            </a:r>
            <a:r>
              <a:rPr lang="fa-IR" sz="2000"/>
              <a:t>    </a:t>
            </a:r>
            <a:r>
              <a:rPr lang="fa-IR" sz="2000" b="1"/>
              <a:t>مفصل لولایی یا قرقره ای،</a:t>
            </a:r>
            <a:r>
              <a:rPr lang="fa-IR" sz="2000"/>
              <a:t>حرکت این مفصل فقط در یک سطح است وبه تا شدن وباز شدن محدود  می شود،مانند مفصل  بین زند زیرین واستخوان بازو در ناحیه آرنج.</a:t>
            </a:r>
          </a:p>
        </p:txBody>
      </p:sp>
    </p:spTree>
    <p:extLst>
      <p:ext uri="{BB962C8B-B14F-4D97-AF65-F5344CB8AC3E}">
        <p14:creationId xmlns:p14="http://schemas.microsoft.com/office/powerpoint/2010/main" val="158154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down)">
                                      <p:cBhvr>
                                        <p:cTn id="7" dur="580">
                                          <p:stCondLst>
                                            <p:cond delay="0"/>
                                          </p:stCondLst>
                                        </p:cTn>
                                        <p:tgtEl>
                                          <p:spTgt spid="13315">
                                            <p:txEl>
                                              <p:pRg st="0" end="0"/>
                                            </p:txEl>
                                          </p:spTgt>
                                        </p:tgtEl>
                                      </p:cBhvr>
                                    </p:animEffect>
                                    <p:anim calcmode="lin" valueType="num">
                                      <p:cBhvr>
                                        <p:cTn id="8" dur="1822" tmFilter="0,0; 0.14,0.36; 0.43,0.73; 0.71,0.91; 1.0,1.0">
                                          <p:stCondLst>
                                            <p:cond delay="0"/>
                                          </p:stCondLst>
                                        </p:cTn>
                                        <p:tgtEl>
                                          <p:spTgt spid="1331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31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31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31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31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3315">
                                            <p:txEl>
                                              <p:pRg st="0" end="0"/>
                                            </p:txEl>
                                          </p:spTgt>
                                        </p:tgtEl>
                                      </p:cBhvr>
                                      <p:to x="100000" y="60000"/>
                                    </p:animScale>
                                    <p:animScale>
                                      <p:cBhvr>
                                        <p:cTn id="14" dur="166" decel="50000">
                                          <p:stCondLst>
                                            <p:cond delay="676"/>
                                          </p:stCondLst>
                                        </p:cTn>
                                        <p:tgtEl>
                                          <p:spTgt spid="13315">
                                            <p:txEl>
                                              <p:pRg st="0" end="0"/>
                                            </p:txEl>
                                          </p:spTgt>
                                        </p:tgtEl>
                                      </p:cBhvr>
                                      <p:to x="100000" y="100000"/>
                                    </p:animScale>
                                    <p:animScale>
                                      <p:cBhvr>
                                        <p:cTn id="15" dur="26">
                                          <p:stCondLst>
                                            <p:cond delay="1312"/>
                                          </p:stCondLst>
                                        </p:cTn>
                                        <p:tgtEl>
                                          <p:spTgt spid="13315">
                                            <p:txEl>
                                              <p:pRg st="0" end="0"/>
                                            </p:txEl>
                                          </p:spTgt>
                                        </p:tgtEl>
                                      </p:cBhvr>
                                      <p:to x="100000" y="80000"/>
                                    </p:animScale>
                                    <p:animScale>
                                      <p:cBhvr>
                                        <p:cTn id="16" dur="166" decel="50000">
                                          <p:stCondLst>
                                            <p:cond delay="1338"/>
                                          </p:stCondLst>
                                        </p:cTn>
                                        <p:tgtEl>
                                          <p:spTgt spid="13315">
                                            <p:txEl>
                                              <p:pRg st="0" end="0"/>
                                            </p:txEl>
                                          </p:spTgt>
                                        </p:tgtEl>
                                      </p:cBhvr>
                                      <p:to x="100000" y="100000"/>
                                    </p:animScale>
                                    <p:animScale>
                                      <p:cBhvr>
                                        <p:cTn id="17" dur="26">
                                          <p:stCondLst>
                                            <p:cond delay="1642"/>
                                          </p:stCondLst>
                                        </p:cTn>
                                        <p:tgtEl>
                                          <p:spTgt spid="13315">
                                            <p:txEl>
                                              <p:pRg st="0" end="0"/>
                                            </p:txEl>
                                          </p:spTgt>
                                        </p:tgtEl>
                                      </p:cBhvr>
                                      <p:to x="100000" y="90000"/>
                                    </p:animScale>
                                    <p:animScale>
                                      <p:cBhvr>
                                        <p:cTn id="18" dur="166" decel="50000">
                                          <p:stCondLst>
                                            <p:cond delay="1668"/>
                                          </p:stCondLst>
                                        </p:cTn>
                                        <p:tgtEl>
                                          <p:spTgt spid="13315">
                                            <p:txEl>
                                              <p:pRg st="0" end="0"/>
                                            </p:txEl>
                                          </p:spTgt>
                                        </p:tgtEl>
                                      </p:cBhvr>
                                      <p:to x="100000" y="100000"/>
                                    </p:animScale>
                                    <p:animScale>
                                      <p:cBhvr>
                                        <p:cTn id="19" dur="26">
                                          <p:stCondLst>
                                            <p:cond delay="1808"/>
                                          </p:stCondLst>
                                        </p:cTn>
                                        <p:tgtEl>
                                          <p:spTgt spid="13315">
                                            <p:txEl>
                                              <p:pRg st="0" end="0"/>
                                            </p:txEl>
                                          </p:spTgt>
                                        </p:tgtEl>
                                      </p:cBhvr>
                                      <p:to x="100000" y="95000"/>
                                    </p:animScale>
                                    <p:animScale>
                                      <p:cBhvr>
                                        <p:cTn id="20" dur="166" decel="50000">
                                          <p:stCondLst>
                                            <p:cond delay="1834"/>
                                          </p:stCondLst>
                                        </p:cTn>
                                        <p:tgtEl>
                                          <p:spTgt spid="13315">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5" presetClass="entr" presetSubtype="0" fill="hold"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p:cTn id="25" dur="1000" decel="50000" fill="hold">
                                          <p:stCondLst>
                                            <p:cond delay="0"/>
                                          </p:stCondLst>
                                        </p:cTn>
                                        <p:tgtEl>
                                          <p:spTgt spid="13315">
                                            <p:txEl>
                                              <p:pRg st="2" end="2"/>
                                            </p:txEl>
                                          </p:spTgt>
                                        </p:tgtEl>
                                        <p:attrNameLst>
                                          <p:attrName>style.rotation</p:attrName>
                                        </p:attrNameLst>
                                      </p:cBhvr>
                                      <p:tavLst>
                                        <p:tav tm="0">
                                          <p:val>
                                            <p:fltVal val="-90"/>
                                          </p:val>
                                        </p:tav>
                                        <p:tav tm="100000">
                                          <p:val>
                                            <p:fltVal val="0"/>
                                          </p:val>
                                        </p:tav>
                                      </p:tavLst>
                                    </p:anim>
                                    <p:anim calcmode="lin" valueType="num">
                                      <p:cBhvr>
                                        <p:cTn id="26" dur="1000" decel="50000" fill="hold">
                                          <p:stCondLst>
                                            <p:cond delay="0"/>
                                          </p:stCondLst>
                                        </p:cTn>
                                        <p:tgtEl>
                                          <p:spTgt spid="13315">
                                            <p:txEl>
                                              <p:pRg st="2" end="2"/>
                                            </p:txEl>
                                          </p:spTgt>
                                        </p:tgtEl>
                                        <p:attrNameLst>
                                          <p:attrName>ppt_w</p:attrName>
                                        </p:attrNameLst>
                                      </p:cBhvr>
                                      <p:tavLst>
                                        <p:tav tm="0">
                                          <p:val>
                                            <p:strVal val="#ppt_w"/>
                                          </p:val>
                                        </p:tav>
                                        <p:tav tm="100000">
                                          <p:val>
                                            <p:strVal val="#ppt_w*.05"/>
                                          </p:val>
                                        </p:tav>
                                      </p:tavLst>
                                    </p:anim>
                                    <p:anim calcmode="lin" valueType="num">
                                      <p:cBhvr>
                                        <p:cTn id="27" dur="1000" accel="50000" fill="hold">
                                          <p:stCondLst>
                                            <p:cond delay="1000"/>
                                          </p:stCondLst>
                                        </p:cTn>
                                        <p:tgtEl>
                                          <p:spTgt spid="13315">
                                            <p:txEl>
                                              <p:pRg st="2" end="2"/>
                                            </p:txEl>
                                          </p:spTgt>
                                        </p:tgtEl>
                                        <p:attrNameLst>
                                          <p:attrName>ppt_w</p:attrName>
                                        </p:attrNameLst>
                                      </p:cBhvr>
                                      <p:tavLst>
                                        <p:tav tm="0">
                                          <p:val>
                                            <p:strVal val="#ppt_w*.05"/>
                                          </p:val>
                                        </p:tav>
                                        <p:tav tm="100000">
                                          <p:val>
                                            <p:strVal val="#ppt_w"/>
                                          </p:val>
                                        </p:tav>
                                      </p:tavLst>
                                    </p:anim>
                                    <p:anim calcmode="lin" valueType="num">
                                      <p:cBhvr>
                                        <p:cTn id="28" dur="2000" fill="hold"/>
                                        <p:tgtEl>
                                          <p:spTgt spid="13315">
                                            <p:txEl>
                                              <p:pRg st="2" end="2"/>
                                            </p:txEl>
                                          </p:spTgt>
                                        </p:tgtEl>
                                        <p:attrNameLst>
                                          <p:attrName>ppt_h</p:attrName>
                                        </p:attrNameLst>
                                      </p:cBhvr>
                                      <p:tavLst>
                                        <p:tav tm="0">
                                          <p:val>
                                            <p:strVal val="#ppt_h"/>
                                          </p:val>
                                        </p:tav>
                                        <p:tav tm="100000">
                                          <p:val>
                                            <p:strVal val="#ppt_h"/>
                                          </p:val>
                                        </p:tav>
                                      </p:tavLst>
                                    </p:anim>
                                    <p:anim calcmode="lin" valueType="num">
                                      <p:cBhvr>
                                        <p:cTn id="29" dur="1000" decel="50000" fill="hold">
                                          <p:stCondLst>
                                            <p:cond delay="0"/>
                                          </p:stCondLst>
                                        </p:cTn>
                                        <p:tgtEl>
                                          <p:spTgt spid="13315">
                                            <p:txEl>
                                              <p:pRg st="2" end="2"/>
                                            </p:txEl>
                                          </p:spTgt>
                                        </p:tgtEl>
                                        <p:attrNameLst>
                                          <p:attrName>ppt_x</p:attrName>
                                        </p:attrNameLst>
                                      </p:cBhvr>
                                      <p:tavLst>
                                        <p:tav tm="0">
                                          <p:val>
                                            <p:strVal val="#ppt_x+.4"/>
                                          </p:val>
                                        </p:tav>
                                        <p:tav tm="100000">
                                          <p:val>
                                            <p:strVal val="#ppt_x"/>
                                          </p:val>
                                        </p:tav>
                                      </p:tavLst>
                                    </p:anim>
                                    <p:anim calcmode="lin" valueType="num">
                                      <p:cBhvr>
                                        <p:cTn id="30" dur="1000" decel="50000" fill="hold">
                                          <p:stCondLst>
                                            <p:cond delay="0"/>
                                          </p:stCondLst>
                                        </p:cTn>
                                        <p:tgtEl>
                                          <p:spTgt spid="13315">
                                            <p:txEl>
                                              <p:pRg st="2" end="2"/>
                                            </p:txEl>
                                          </p:spTgt>
                                        </p:tgtEl>
                                        <p:attrNameLst>
                                          <p:attrName>ppt_y</p:attrName>
                                        </p:attrNameLst>
                                      </p:cBhvr>
                                      <p:tavLst>
                                        <p:tav tm="0">
                                          <p:val>
                                            <p:strVal val="#ppt_y-.2"/>
                                          </p:val>
                                        </p:tav>
                                        <p:tav tm="100000">
                                          <p:val>
                                            <p:strVal val="#ppt_y+.1"/>
                                          </p:val>
                                        </p:tav>
                                      </p:tavLst>
                                    </p:anim>
                                    <p:anim calcmode="lin" valueType="num">
                                      <p:cBhvr>
                                        <p:cTn id="31" dur="1000" accel="50000" fill="hold">
                                          <p:stCondLst>
                                            <p:cond delay="1000"/>
                                          </p:stCondLst>
                                        </p:cTn>
                                        <p:tgtEl>
                                          <p:spTgt spid="13315">
                                            <p:txEl>
                                              <p:pRg st="2" end="2"/>
                                            </p:txEl>
                                          </p:spTgt>
                                        </p:tgtEl>
                                        <p:attrNameLst>
                                          <p:attrName>ppt_y</p:attrName>
                                        </p:attrNameLst>
                                      </p:cBhvr>
                                      <p:tavLst>
                                        <p:tav tm="0">
                                          <p:val>
                                            <p:strVal val="#ppt_y+.1"/>
                                          </p:val>
                                        </p:tav>
                                        <p:tav tm="100000">
                                          <p:val>
                                            <p:strVal val="#ppt_y"/>
                                          </p:val>
                                        </p:tav>
                                      </p:tavLst>
                                    </p:anim>
                                    <p:animEffect transition="in" filter="fade">
                                      <p:cBhvr>
                                        <p:cTn id="32" dur="2000" decel="50000">
                                          <p:stCondLst>
                                            <p:cond delay="0"/>
                                          </p:stCondLst>
                                        </p:cTn>
                                        <p:tgtEl>
                                          <p:spTgt spid="13315">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8" presetClass="entr" presetSubtype="0" accel="100000" fill="hold" nodeType="clickEffect">
                                  <p:stCondLst>
                                    <p:cond delay="0"/>
                                  </p:stCondLst>
                                  <p:childTnLst>
                                    <p:set>
                                      <p:cBhvr>
                                        <p:cTn id="36" dur="1" fill="hold">
                                          <p:stCondLst>
                                            <p:cond delay="0"/>
                                          </p:stCondLst>
                                        </p:cTn>
                                        <p:tgtEl>
                                          <p:spTgt spid="13315">
                                            <p:txEl>
                                              <p:pRg st="4" end="4"/>
                                            </p:txEl>
                                          </p:spTgt>
                                        </p:tgtEl>
                                        <p:attrNameLst>
                                          <p:attrName>style.visibility</p:attrName>
                                        </p:attrNameLst>
                                      </p:cBhvr>
                                      <p:to>
                                        <p:strVal val="visible"/>
                                      </p:to>
                                    </p:set>
                                    <p:anim calcmode="lin" valueType="num">
                                      <p:cBhvr>
                                        <p:cTn id="37" dur="2000" fill="hold"/>
                                        <p:tgtEl>
                                          <p:spTgt spid="13315">
                                            <p:txEl>
                                              <p:pRg st="4" end="4"/>
                                            </p:txEl>
                                          </p:spTgt>
                                        </p:tgtEl>
                                        <p:attrNameLst>
                                          <p:attrName>ppt_w</p:attrName>
                                        </p:attrNameLst>
                                      </p:cBhvr>
                                      <p:tavLst>
                                        <p:tav tm="0">
                                          <p:val>
                                            <p:strVal val="#ppt_w*2.5"/>
                                          </p:val>
                                        </p:tav>
                                        <p:tav tm="100000">
                                          <p:val>
                                            <p:strVal val="#ppt_w"/>
                                          </p:val>
                                        </p:tav>
                                      </p:tavLst>
                                    </p:anim>
                                    <p:anim calcmode="lin" valueType="num">
                                      <p:cBhvr>
                                        <p:cTn id="38" dur="2000" fill="hold"/>
                                        <p:tgtEl>
                                          <p:spTgt spid="13315">
                                            <p:txEl>
                                              <p:pRg st="4" end="4"/>
                                            </p:txEl>
                                          </p:spTgt>
                                        </p:tgtEl>
                                        <p:attrNameLst>
                                          <p:attrName>ppt_h</p:attrName>
                                        </p:attrNameLst>
                                      </p:cBhvr>
                                      <p:tavLst>
                                        <p:tav tm="0">
                                          <p:val>
                                            <p:strVal val="#ppt_h*0.01"/>
                                          </p:val>
                                        </p:tav>
                                        <p:tav tm="100000">
                                          <p:val>
                                            <p:strVal val="#ppt_h"/>
                                          </p:val>
                                        </p:tav>
                                      </p:tavLst>
                                    </p:anim>
                                    <p:anim calcmode="lin" valueType="num">
                                      <p:cBhvr>
                                        <p:cTn id="39" dur="2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40" dur="2000" fill="hold"/>
                                        <p:tgtEl>
                                          <p:spTgt spid="13315">
                                            <p:txEl>
                                              <p:pRg st="4" end="4"/>
                                            </p:txEl>
                                          </p:spTgt>
                                        </p:tgtEl>
                                        <p:attrNameLst>
                                          <p:attrName>ppt_y</p:attrName>
                                        </p:attrNameLst>
                                      </p:cBhvr>
                                      <p:tavLst>
                                        <p:tav tm="0">
                                          <p:val>
                                            <p:strVal val="#ppt_h+1"/>
                                          </p:val>
                                        </p:tav>
                                        <p:tav tm="100000">
                                          <p:val>
                                            <p:strVal val="#ppt_y"/>
                                          </p:val>
                                        </p:tav>
                                      </p:tavLst>
                                    </p:anim>
                                    <p:animEffect transition="in" filter="fade">
                                      <p:cBhvr>
                                        <p:cTn id="41" dur="2000"/>
                                        <p:tgtEl>
                                          <p:spTgt spid="13315">
                                            <p:txEl>
                                              <p:pRg st="4" end="4"/>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7" presetClass="entr" presetSubtype="0" fill="hold" nodeType="clickEffect">
                                  <p:stCondLst>
                                    <p:cond delay="0"/>
                                  </p:stCondLst>
                                  <p:childTnLst>
                                    <p:set>
                                      <p:cBhvr>
                                        <p:cTn id="45" dur="1" fill="hold">
                                          <p:stCondLst>
                                            <p:cond delay="0"/>
                                          </p:stCondLst>
                                        </p:cTn>
                                        <p:tgtEl>
                                          <p:spTgt spid="13315">
                                            <p:txEl>
                                              <p:pRg st="6" end="6"/>
                                            </p:txEl>
                                          </p:spTgt>
                                        </p:tgtEl>
                                        <p:attrNameLst>
                                          <p:attrName>style.visibility</p:attrName>
                                        </p:attrNameLst>
                                      </p:cBhvr>
                                      <p:to>
                                        <p:strVal val="visible"/>
                                      </p:to>
                                    </p:set>
                                    <p:animEffect transition="in" filter="fade">
                                      <p:cBhvr>
                                        <p:cTn id="46" dur="2000"/>
                                        <p:tgtEl>
                                          <p:spTgt spid="13315">
                                            <p:txEl>
                                              <p:pRg st="6" end="6"/>
                                            </p:txEl>
                                          </p:spTgt>
                                        </p:tgtEl>
                                      </p:cBhvr>
                                    </p:animEffect>
                                    <p:anim calcmode="lin" valueType="num">
                                      <p:cBhvr>
                                        <p:cTn id="47" dur="20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p:cTn id="48" dur="1800" decel="100000" fill="hold"/>
                                        <p:tgtEl>
                                          <p:spTgt spid="13315">
                                            <p:txEl>
                                              <p:pRg st="6" end="6"/>
                                            </p:txEl>
                                          </p:spTgt>
                                        </p:tgtEl>
                                        <p:attrNameLst>
                                          <p:attrName>ppt_y</p:attrName>
                                        </p:attrNameLst>
                                      </p:cBhvr>
                                      <p:tavLst>
                                        <p:tav tm="0">
                                          <p:val>
                                            <p:strVal val="#ppt_y+1"/>
                                          </p:val>
                                        </p:tav>
                                        <p:tav tm="100000">
                                          <p:val>
                                            <p:strVal val="#ppt_y-.03"/>
                                          </p:val>
                                        </p:tav>
                                      </p:tavLst>
                                    </p:anim>
                                    <p:anim calcmode="lin" valueType="num">
                                      <p:cBhvr>
                                        <p:cTn id="49" dur="200" accel="100000" fill="hold">
                                          <p:stCondLst>
                                            <p:cond delay="1800"/>
                                          </p:stCondLst>
                                        </p:cTn>
                                        <p:tgtEl>
                                          <p:spTgt spid="1331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52" presetClass="entr" presetSubtype="0" fill="hold" nodeType="clickEffect">
                                  <p:stCondLst>
                                    <p:cond delay="0"/>
                                  </p:stCondLst>
                                  <p:childTnLst>
                                    <p:set>
                                      <p:cBhvr>
                                        <p:cTn id="53" dur="1" fill="hold">
                                          <p:stCondLst>
                                            <p:cond delay="0"/>
                                          </p:stCondLst>
                                        </p:cTn>
                                        <p:tgtEl>
                                          <p:spTgt spid="13315">
                                            <p:txEl>
                                              <p:pRg st="8" end="8"/>
                                            </p:txEl>
                                          </p:spTgt>
                                        </p:tgtEl>
                                        <p:attrNameLst>
                                          <p:attrName>style.visibility</p:attrName>
                                        </p:attrNameLst>
                                      </p:cBhvr>
                                      <p:to>
                                        <p:strVal val="visible"/>
                                      </p:to>
                                    </p:set>
                                    <p:animScale>
                                      <p:cBhvr>
                                        <p:cTn id="54" dur="2000" decel="50000" fill="hold">
                                          <p:stCondLst>
                                            <p:cond delay="0"/>
                                          </p:stCondLst>
                                        </p:cTn>
                                        <p:tgtEl>
                                          <p:spTgt spid="13315">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2000" decel="50000" fill="hold">
                                          <p:stCondLst>
                                            <p:cond delay="0"/>
                                          </p:stCondLst>
                                        </p:cTn>
                                        <p:tgtEl>
                                          <p:spTgt spid="13315">
                                            <p:txEl>
                                              <p:pRg st="8" end="8"/>
                                            </p:txEl>
                                          </p:spTgt>
                                        </p:tgtEl>
                                        <p:attrNameLst>
                                          <p:attrName>ppt_x</p:attrName>
                                          <p:attrName>ppt_y</p:attrName>
                                        </p:attrNameLst>
                                      </p:cBhvr>
                                    </p:animMotion>
                                    <p:animEffect transition="in" filter="fade">
                                      <p:cBhvr>
                                        <p:cTn id="56" dur="2000"/>
                                        <p:tgtEl>
                                          <p:spTgt spid="13315">
                                            <p:txEl>
                                              <p:pRg st="8" end="8"/>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0" presetClass="entr" presetSubtype="0" fill="hold" nodeType="clickEffect">
                                  <p:stCondLst>
                                    <p:cond delay="0"/>
                                  </p:stCondLst>
                                  <p:childTnLst>
                                    <p:set>
                                      <p:cBhvr>
                                        <p:cTn id="60" dur="1" fill="hold">
                                          <p:stCondLst>
                                            <p:cond delay="0"/>
                                          </p:stCondLst>
                                        </p:cTn>
                                        <p:tgtEl>
                                          <p:spTgt spid="13315">
                                            <p:txEl>
                                              <p:pRg st="10" end="10"/>
                                            </p:txEl>
                                          </p:spTgt>
                                        </p:tgtEl>
                                        <p:attrNameLst>
                                          <p:attrName>style.visibility</p:attrName>
                                        </p:attrNameLst>
                                      </p:cBhvr>
                                      <p:to>
                                        <p:strVal val="visible"/>
                                      </p:to>
                                    </p:set>
                                    <p:animEffect transition="in" filter="fade">
                                      <p:cBhvr>
                                        <p:cTn id="61" dur="1600" decel="100000"/>
                                        <p:tgtEl>
                                          <p:spTgt spid="13315">
                                            <p:txEl>
                                              <p:pRg st="10" end="10"/>
                                            </p:txEl>
                                          </p:spTgt>
                                        </p:tgtEl>
                                      </p:cBhvr>
                                    </p:animEffect>
                                    <p:anim calcmode="lin" valueType="num">
                                      <p:cBhvr>
                                        <p:cTn id="62" dur="1600" decel="100000" fill="hold"/>
                                        <p:tgtEl>
                                          <p:spTgt spid="13315">
                                            <p:txEl>
                                              <p:pRg st="10" end="10"/>
                                            </p:txEl>
                                          </p:spTgt>
                                        </p:tgtEl>
                                        <p:attrNameLst>
                                          <p:attrName>style.rotation</p:attrName>
                                        </p:attrNameLst>
                                      </p:cBhvr>
                                      <p:tavLst>
                                        <p:tav tm="0">
                                          <p:val>
                                            <p:fltVal val="-90"/>
                                          </p:val>
                                        </p:tav>
                                        <p:tav tm="100000">
                                          <p:val>
                                            <p:fltVal val="0"/>
                                          </p:val>
                                        </p:tav>
                                      </p:tavLst>
                                    </p:anim>
                                    <p:anim calcmode="lin" valueType="num">
                                      <p:cBhvr>
                                        <p:cTn id="63" dur="1600" decel="100000" fill="hold"/>
                                        <p:tgtEl>
                                          <p:spTgt spid="13315">
                                            <p:txEl>
                                              <p:pRg st="10" end="10"/>
                                            </p:txEl>
                                          </p:spTgt>
                                        </p:tgtEl>
                                        <p:attrNameLst>
                                          <p:attrName>ppt_x</p:attrName>
                                        </p:attrNameLst>
                                      </p:cBhvr>
                                      <p:tavLst>
                                        <p:tav tm="0">
                                          <p:val>
                                            <p:strVal val="#ppt_x+0.4"/>
                                          </p:val>
                                        </p:tav>
                                        <p:tav tm="100000">
                                          <p:val>
                                            <p:strVal val="#ppt_x-0.05"/>
                                          </p:val>
                                        </p:tav>
                                      </p:tavLst>
                                    </p:anim>
                                    <p:anim calcmode="lin" valueType="num">
                                      <p:cBhvr>
                                        <p:cTn id="64" dur="1600" decel="100000" fill="hold"/>
                                        <p:tgtEl>
                                          <p:spTgt spid="13315">
                                            <p:txEl>
                                              <p:pRg st="10" end="10"/>
                                            </p:txEl>
                                          </p:spTgt>
                                        </p:tgtEl>
                                        <p:attrNameLst>
                                          <p:attrName>ppt_y</p:attrName>
                                        </p:attrNameLst>
                                      </p:cBhvr>
                                      <p:tavLst>
                                        <p:tav tm="0">
                                          <p:val>
                                            <p:strVal val="#ppt_y-0.4"/>
                                          </p:val>
                                        </p:tav>
                                        <p:tav tm="100000">
                                          <p:val>
                                            <p:strVal val="#ppt_y+0.1"/>
                                          </p:val>
                                        </p:tav>
                                      </p:tavLst>
                                    </p:anim>
                                    <p:anim calcmode="lin" valueType="num">
                                      <p:cBhvr>
                                        <p:cTn id="65" dur="400" accel="100000" fill="hold">
                                          <p:stCondLst>
                                            <p:cond delay="1600"/>
                                          </p:stCondLst>
                                        </p:cTn>
                                        <p:tgtEl>
                                          <p:spTgt spid="13315">
                                            <p:txEl>
                                              <p:pRg st="10" end="10"/>
                                            </p:txEl>
                                          </p:spTgt>
                                        </p:tgtEl>
                                        <p:attrNameLst>
                                          <p:attrName>ppt_x</p:attrName>
                                        </p:attrNameLst>
                                      </p:cBhvr>
                                      <p:tavLst>
                                        <p:tav tm="0">
                                          <p:val>
                                            <p:strVal val="#ppt_x-0.05"/>
                                          </p:val>
                                        </p:tav>
                                        <p:tav tm="100000">
                                          <p:val>
                                            <p:strVal val="#ppt_x"/>
                                          </p:val>
                                        </p:tav>
                                      </p:tavLst>
                                    </p:anim>
                                    <p:anim calcmode="lin" valueType="num">
                                      <p:cBhvr>
                                        <p:cTn id="66" dur="400" accel="100000" fill="hold">
                                          <p:stCondLst>
                                            <p:cond delay="1600"/>
                                          </p:stCondLst>
                                        </p:cTn>
                                        <p:tgtEl>
                                          <p:spTgt spid="13315">
                                            <p:txEl>
                                              <p:pRg st="10" end="10"/>
                                            </p:txEl>
                                          </p:spTgt>
                                        </p:tgtEl>
                                        <p:attrNameLst>
                                          <p:attrName>ppt_y</p:attrName>
                                        </p:attrNameLst>
                                      </p:cBhvr>
                                      <p:tavLst>
                                        <p:tav tm="0">
                                          <p:val>
                                            <p:strVal val="#ppt_y+0.1"/>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41" presetClass="entr" presetSubtype="0" fill="hold" nodeType="clickEffect">
                                  <p:stCondLst>
                                    <p:cond delay="0"/>
                                  </p:stCondLst>
                                  <p:iterate type="lt">
                                    <p:tmPct val="10000"/>
                                  </p:iterate>
                                  <p:childTnLst>
                                    <p:set>
                                      <p:cBhvr>
                                        <p:cTn id="70" dur="1" fill="hold">
                                          <p:stCondLst>
                                            <p:cond delay="0"/>
                                          </p:stCondLst>
                                        </p:cTn>
                                        <p:tgtEl>
                                          <p:spTgt spid="13315">
                                            <p:txEl>
                                              <p:pRg st="12" end="12"/>
                                            </p:txEl>
                                          </p:spTgt>
                                        </p:tgtEl>
                                        <p:attrNameLst>
                                          <p:attrName>style.visibility</p:attrName>
                                        </p:attrNameLst>
                                      </p:cBhvr>
                                      <p:to>
                                        <p:strVal val="visible"/>
                                      </p:to>
                                    </p:set>
                                    <p:anim calcmode="lin" valueType="num">
                                      <p:cBhvr>
                                        <p:cTn id="71" dur="1000" fill="hold"/>
                                        <p:tgtEl>
                                          <p:spTgt spid="13315">
                                            <p:txEl>
                                              <p:pRg st="12" end="12"/>
                                            </p:txEl>
                                          </p:spTgt>
                                        </p:tgtEl>
                                        <p:attrNameLst>
                                          <p:attrName>ppt_x</p:attrName>
                                        </p:attrNameLst>
                                      </p:cBhvr>
                                      <p:tavLst>
                                        <p:tav tm="0">
                                          <p:val>
                                            <p:strVal val="#ppt_x"/>
                                          </p:val>
                                        </p:tav>
                                        <p:tav tm="50000">
                                          <p:val>
                                            <p:strVal val="#ppt_x+.1"/>
                                          </p:val>
                                        </p:tav>
                                        <p:tav tm="100000">
                                          <p:val>
                                            <p:strVal val="#ppt_x"/>
                                          </p:val>
                                        </p:tav>
                                      </p:tavLst>
                                    </p:anim>
                                    <p:anim calcmode="lin" valueType="num">
                                      <p:cBhvr>
                                        <p:cTn id="72" dur="1000" fill="hold"/>
                                        <p:tgtEl>
                                          <p:spTgt spid="13315">
                                            <p:txEl>
                                              <p:pRg st="12" end="12"/>
                                            </p:txEl>
                                          </p:spTgt>
                                        </p:tgtEl>
                                        <p:attrNameLst>
                                          <p:attrName>ppt_y</p:attrName>
                                        </p:attrNameLst>
                                      </p:cBhvr>
                                      <p:tavLst>
                                        <p:tav tm="0">
                                          <p:val>
                                            <p:strVal val="#ppt_y"/>
                                          </p:val>
                                        </p:tav>
                                        <p:tav tm="100000">
                                          <p:val>
                                            <p:strVal val="#ppt_y"/>
                                          </p:val>
                                        </p:tav>
                                      </p:tavLst>
                                    </p:anim>
                                    <p:anim calcmode="lin" valueType="num">
                                      <p:cBhvr>
                                        <p:cTn id="73" dur="1000" fill="hold"/>
                                        <p:tgtEl>
                                          <p:spTgt spid="13315">
                                            <p:txEl>
                                              <p:pRg st="12" end="1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4" dur="1000" fill="hold"/>
                                        <p:tgtEl>
                                          <p:spTgt spid="13315">
                                            <p:txEl>
                                              <p:pRg st="12" end="1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5" dur="1000" tmFilter="0,0; .5, 1; 1, 1"/>
                                        <p:tgtEl>
                                          <p:spTgt spid="13315">
                                            <p:txEl>
                                              <p:pRg st="12" end="12"/>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2" presetClass="entr" presetSubtype="0" fill="hold" nodeType="clickEffect">
                                  <p:stCondLst>
                                    <p:cond delay="0"/>
                                  </p:stCondLst>
                                  <p:childTnLst>
                                    <p:set>
                                      <p:cBhvr>
                                        <p:cTn id="79" dur="1" fill="hold">
                                          <p:stCondLst>
                                            <p:cond delay="0"/>
                                          </p:stCondLst>
                                        </p:cTn>
                                        <p:tgtEl>
                                          <p:spTgt spid="13315">
                                            <p:txEl>
                                              <p:pRg st="14" end="14"/>
                                            </p:txEl>
                                          </p:spTgt>
                                        </p:tgtEl>
                                        <p:attrNameLst>
                                          <p:attrName>style.visibility</p:attrName>
                                        </p:attrNameLst>
                                      </p:cBhvr>
                                      <p:to>
                                        <p:strVal val="visible"/>
                                      </p:to>
                                    </p:set>
                                    <p:animScale>
                                      <p:cBhvr>
                                        <p:cTn id="80" dur="2000" decel="50000" fill="hold">
                                          <p:stCondLst>
                                            <p:cond delay="0"/>
                                          </p:stCondLst>
                                        </p:cTn>
                                        <p:tgtEl>
                                          <p:spTgt spid="13315">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1" dur="2000" decel="50000" fill="hold">
                                          <p:stCondLst>
                                            <p:cond delay="0"/>
                                          </p:stCondLst>
                                        </p:cTn>
                                        <p:tgtEl>
                                          <p:spTgt spid="13315">
                                            <p:txEl>
                                              <p:pRg st="14" end="14"/>
                                            </p:txEl>
                                          </p:spTgt>
                                        </p:tgtEl>
                                        <p:attrNameLst>
                                          <p:attrName>ppt_x</p:attrName>
                                          <p:attrName>ppt_y</p:attrName>
                                        </p:attrNameLst>
                                      </p:cBhvr>
                                    </p:animMotion>
                                    <p:animEffect transition="in" filter="fade">
                                      <p:cBhvr>
                                        <p:cTn id="82" dur="2000"/>
                                        <p:tgtEl>
                                          <p:spTgt spid="1331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188C4048-7270-42C9-876D-6695A64EE1D5}" type="slidenum">
              <a:rPr lang="en-US" sz="1500">
                <a:latin typeface="Arial" panose="020B0604020202020204" pitchFamily="34" charset="0"/>
                <a:cs typeface="Arial" panose="020B0604020202020204" pitchFamily="34" charset="0"/>
              </a:rPr>
              <a:pPr eaLnBrk="1" hangingPunct="1">
                <a:defRPr/>
              </a:pPr>
              <a:t>9</a:t>
            </a:fld>
            <a:endParaRPr lang="en-US" sz="1500">
              <a:latin typeface="Arial" panose="020B0604020202020204" pitchFamily="34" charset="0"/>
              <a:cs typeface="Arial" panose="020B0604020202020204" pitchFamily="34" charset="0"/>
            </a:endParaRPr>
          </a:p>
        </p:txBody>
      </p:sp>
      <p:sp>
        <p:nvSpPr>
          <p:cNvPr id="14339" name="Rectangle 3"/>
          <p:cNvSpPr>
            <a:spLocks noGrp="1" noChangeArrowheads="1"/>
          </p:cNvSpPr>
          <p:nvPr>
            <p:ph type="body" sz="half" idx="1"/>
          </p:nvPr>
        </p:nvSpPr>
        <p:spPr>
          <a:xfrm>
            <a:off x="1714721" y="404720"/>
            <a:ext cx="8762559" cy="3380592"/>
          </a:xfrm>
        </p:spPr>
        <p:txBody>
          <a:bodyPr/>
          <a:lstStyle/>
          <a:p>
            <a:pPr marL="976118" indent="-976118" algn="r" rtl="1">
              <a:buClr>
                <a:schemeClr val="tx1"/>
              </a:buClr>
              <a:buNone/>
              <a:defRPr/>
            </a:pPr>
            <a:r>
              <a:rPr lang="fa-IR" sz="2000">
                <a:latin typeface="Arial" charset="0"/>
              </a:rPr>
              <a:t>3.    </a:t>
            </a:r>
            <a:r>
              <a:rPr lang="fa-IR" sz="2000" b="1">
                <a:latin typeface="Arial" charset="0"/>
              </a:rPr>
              <a:t>مفصل استوانه ای</a:t>
            </a:r>
            <a:r>
              <a:rPr lang="fa-IR" sz="2000">
                <a:latin typeface="Arial" charset="0"/>
              </a:rPr>
              <a:t> ،این مفصل فقط حرکت چرخشی دارد مانند مفصل بین دو مهره اطلس وآکسیس.</a:t>
            </a:r>
          </a:p>
          <a:p>
            <a:pPr marL="976118" indent="-976118" algn="r" rtl="1">
              <a:lnSpc>
                <a:spcPct val="130000"/>
              </a:lnSpc>
              <a:buClr>
                <a:schemeClr val="tx1"/>
              </a:buClr>
              <a:buNone/>
              <a:defRPr/>
            </a:pPr>
            <a:r>
              <a:rPr lang="fa-IR" sz="2000">
                <a:latin typeface="Arial" charset="0"/>
              </a:rPr>
              <a:t>4.    </a:t>
            </a:r>
            <a:r>
              <a:rPr lang="fa-IR" sz="2000" b="1">
                <a:latin typeface="Arial" charset="0"/>
              </a:rPr>
              <a:t>مفصل لقمه ای</a:t>
            </a:r>
            <a:r>
              <a:rPr lang="fa-IR" sz="2000">
                <a:latin typeface="Arial" charset="0"/>
              </a:rPr>
              <a:t> ،سطوح این مفصل بیضی شکل است مانند مفصل زانو ،مچ دست ومفصل بین زند زبرین واستخوانهای مچ دست.</a:t>
            </a:r>
          </a:p>
          <a:p>
            <a:pPr marL="976118" indent="-976118" algn="r" rtl="1">
              <a:lnSpc>
                <a:spcPct val="130000"/>
              </a:lnSpc>
              <a:buClr>
                <a:schemeClr val="tx1"/>
              </a:buClr>
              <a:buNone/>
              <a:defRPr/>
            </a:pPr>
            <a:r>
              <a:rPr lang="fa-IR" sz="2000">
                <a:latin typeface="Arial" charset="0"/>
              </a:rPr>
              <a:t>5.    </a:t>
            </a:r>
            <a:r>
              <a:rPr lang="fa-IR" sz="2000" b="1">
                <a:latin typeface="Arial" charset="0"/>
              </a:rPr>
              <a:t>مفصل زینی</a:t>
            </a:r>
            <a:r>
              <a:rPr lang="fa-IR" sz="2000">
                <a:latin typeface="Arial" charset="0"/>
              </a:rPr>
              <a:t> ،مانند مفصل بین مچ دست واستخوان کف دستی شست .</a:t>
            </a:r>
          </a:p>
          <a:p>
            <a:pPr marL="976118" indent="-976118" algn="r" rtl="1">
              <a:lnSpc>
                <a:spcPct val="130000"/>
              </a:lnSpc>
              <a:buClr>
                <a:schemeClr val="tx1"/>
              </a:buClr>
              <a:buNone/>
              <a:defRPr/>
            </a:pPr>
            <a:r>
              <a:rPr lang="fa-IR" sz="2000">
                <a:latin typeface="Arial" charset="0"/>
              </a:rPr>
              <a:t>6</a:t>
            </a:r>
            <a:r>
              <a:rPr lang="fa-IR" sz="2000" b="1">
                <a:latin typeface="Arial" charset="0"/>
              </a:rPr>
              <a:t>.    مفصل لغزنده</a:t>
            </a:r>
            <a:r>
              <a:rPr lang="fa-IR" sz="2000">
                <a:latin typeface="Arial" charset="0"/>
              </a:rPr>
              <a:t> ،به مفصل مسطح نیز مرسوم است زیرا سطوح آن صاف اند ومی توانند بر روی یکدیگر در جهات مختلف بلغزند یا سر بخورند،مثل مفاصل بین زواید مفصل مهره ها</a:t>
            </a:r>
            <a:endParaRPr lang="en-US" altLang="en-US" sz="2000">
              <a:latin typeface="Arial" charset="0"/>
            </a:endParaRPr>
          </a:p>
          <a:p>
            <a:pPr marL="976118" indent="-976118" algn="r" rtl="1">
              <a:lnSpc>
                <a:spcPct val="130000"/>
              </a:lnSpc>
              <a:buNone/>
              <a:defRPr/>
            </a:pPr>
            <a:endParaRPr lang="en-US" altLang="en-US" sz="2000">
              <a:latin typeface="Arial" charset="0"/>
            </a:endParaRPr>
          </a:p>
        </p:txBody>
      </p:sp>
      <p:pic>
        <p:nvPicPr>
          <p:cNvPr id="14344" name="Picture 8" descr="scan000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046218" y="3656753"/>
            <a:ext cx="4113848" cy="2298168"/>
          </a:xfrm>
          <a:ln>
            <a:solidFill>
              <a:srgbClr val="990099"/>
            </a:solidFill>
          </a:ln>
        </p:spPr>
      </p:pic>
    </p:spTree>
    <p:extLst>
      <p:ext uri="{BB962C8B-B14F-4D97-AF65-F5344CB8AC3E}">
        <p14:creationId xmlns:p14="http://schemas.microsoft.com/office/powerpoint/2010/main" val="4021023237"/>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14344"/>
                                        </p:tgtEl>
                                        <p:attrNameLst>
                                          <p:attrName>style.visibility</p:attrName>
                                        </p:attrNameLst>
                                      </p:cBhvr>
                                      <p:to>
                                        <p:strVal val="visible"/>
                                      </p:to>
                                    </p:set>
                                    <p:anim calcmode="lin" valueType="num">
                                      <p:cBhvr>
                                        <p:cTn id="31" dur="500" fill="hold"/>
                                        <p:tgtEl>
                                          <p:spTgt spid="14344"/>
                                        </p:tgtEl>
                                        <p:attrNameLst>
                                          <p:attrName>ppt_w</p:attrName>
                                        </p:attrNameLst>
                                      </p:cBhvr>
                                      <p:tavLst>
                                        <p:tav tm="0">
                                          <p:val>
                                            <p:fltVal val="0"/>
                                          </p:val>
                                        </p:tav>
                                        <p:tav tm="100000">
                                          <p:val>
                                            <p:strVal val="#ppt_w"/>
                                          </p:val>
                                        </p:tav>
                                      </p:tavLst>
                                    </p:anim>
                                    <p:anim calcmode="lin" valueType="num">
                                      <p:cBhvr>
                                        <p:cTn id="32" dur="500" fill="hold"/>
                                        <p:tgtEl>
                                          <p:spTgt spid="143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2038</Words>
  <Application>Microsoft Office PowerPoint</Application>
  <PresentationFormat>Widescreen</PresentationFormat>
  <Paragraphs>206</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Calibri Light</vt:lpstr>
      <vt:lpstr>IPT.Mitra</vt:lpstr>
      <vt:lpstr>Tahoma</vt:lpstr>
      <vt:lpstr>Times New Roman</vt:lpstr>
      <vt:lpstr>Traditional Arabic</vt:lpstr>
      <vt:lpstr>Wingdings</vt:lpstr>
      <vt:lpstr>Zar</vt:lpstr>
      <vt:lpstr>Office Theme</vt:lpstr>
      <vt:lpstr>بسم الله الرحمن الرحيم  حرکت شناسی استاد: راضیه علیزاد </vt:lpstr>
      <vt:lpstr>حرکت شناسی جلسه اول</vt:lpstr>
      <vt:lpstr>                  فصل اول           مبانی مطالعه در حرکت شناسی</vt:lpstr>
      <vt:lpstr>PowerPoint Presentation</vt:lpstr>
      <vt:lpstr>        سطوح حرکتی </vt:lpstr>
      <vt:lpstr>        محورهای حرکتی بدن </vt:lpstr>
      <vt:lpstr>                 فصل دوم                      مفاصل</vt:lpstr>
      <vt:lpstr>PowerPoint Presentation</vt:lpstr>
      <vt:lpstr>PowerPoint Presentation</vt:lpstr>
      <vt:lpstr>              فصل سوم             مفاصل ران ،زانو،مچ پا</vt:lpstr>
      <vt:lpstr>حرکات مفصل ران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عضلات نزديك كنندة ران  </vt:lpstr>
      <vt:lpstr>PowerPoint Presentation</vt:lpstr>
      <vt:lpstr>          عضلات موثر در حركات چرخشي ران </vt:lpstr>
    </vt:vector>
  </TitlesOfParts>
  <Company>OliveSoft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OliveSoft</dc:creator>
  <cp:lastModifiedBy>OliveSoft</cp:lastModifiedBy>
  <cp:revision>6</cp:revision>
  <dcterms:created xsi:type="dcterms:W3CDTF">2020-04-07T08:26:29Z</dcterms:created>
  <dcterms:modified xsi:type="dcterms:W3CDTF">2020-04-08T08:22:57Z</dcterms:modified>
</cp:coreProperties>
</file>