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1" r:id="rId2"/>
    <p:sldId id="274" r:id="rId3"/>
    <p:sldId id="260" r:id="rId4"/>
    <p:sldId id="261" r:id="rId5"/>
    <p:sldId id="262" r:id="rId6"/>
    <p:sldId id="263" r:id="rId7"/>
    <p:sldId id="264" r:id="rId8"/>
    <p:sldId id="265" r:id="rId9"/>
    <p:sldId id="266" r:id="rId10"/>
    <p:sldId id="267" r:id="rId11"/>
    <p:sldId id="268" r:id="rId12"/>
    <p:sldId id="269" r:id="rId13"/>
    <p:sldId id="270" r:id="rId14"/>
    <p:sldId id="273" r:id="rId15"/>
  </p:sldIdLst>
  <p:sldSz cx="12192000" cy="6858000"/>
  <p:notesSz cx="6858000" cy="9144000"/>
  <p:defaultTex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75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fa-I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85D43E98-03AC-4D79-80EE-4A0A9F72694C}" type="datetimeFigureOut">
              <a:rPr lang="en-US" smtClean="0"/>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F4BD5-B9AE-4203-A35E-38DFC4AAE8C5}" type="slidenum">
              <a:rPr lang="en-US" smtClean="0"/>
              <a:t>‹#›</a:t>
            </a:fld>
            <a:endParaRPr lang="en-US"/>
          </a:p>
        </p:txBody>
      </p:sp>
    </p:spTree>
    <p:extLst>
      <p:ext uri="{BB962C8B-B14F-4D97-AF65-F5344CB8AC3E}">
        <p14:creationId xmlns:p14="http://schemas.microsoft.com/office/powerpoint/2010/main" val="11189238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85D43E98-03AC-4D79-80EE-4A0A9F72694C}" type="datetimeFigureOut">
              <a:rPr lang="en-US" smtClean="0"/>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F4BD5-B9AE-4203-A35E-38DFC4AAE8C5}" type="slidenum">
              <a:rPr lang="en-US" smtClean="0"/>
              <a:t>‹#›</a:t>
            </a:fld>
            <a:endParaRPr lang="en-US"/>
          </a:p>
        </p:txBody>
      </p:sp>
    </p:spTree>
    <p:extLst>
      <p:ext uri="{BB962C8B-B14F-4D97-AF65-F5344CB8AC3E}">
        <p14:creationId xmlns:p14="http://schemas.microsoft.com/office/powerpoint/2010/main" val="1051206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85D43E98-03AC-4D79-80EE-4A0A9F72694C}" type="datetimeFigureOut">
              <a:rPr lang="en-US" smtClean="0"/>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F4BD5-B9AE-4203-A35E-38DFC4AAE8C5}" type="slidenum">
              <a:rPr lang="en-US" smtClean="0"/>
              <a:t>‹#›</a:t>
            </a:fld>
            <a:endParaRPr lang="en-US"/>
          </a:p>
        </p:txBody>
      </p:sp>
    </p:spTree>
    <p:extLst>
      <p:ext uri="{BB962C8B-B14F-4D97-AF65-F5344CB8AC3E}">
        <p14:creationId xmlns:p14="http://schemas.microsoft.com/office/powerpoint/2010/main" val="11868983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85D43E98-03AC-4D79-80EE-4A0A9F72694C}" type="datetimeFigureOut">
              <a:rPr lang="en-US" smtClean="0"/>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F4BD5-B9AE-4203-A35E-38DFC4AAE8C5}" type="slidenum">
              <a:rPr lang="en-US" smtClean="0"/>
              <a:t>‹#›</a:t>
            </a:fld>
            <a:endParaRPr lang="en-US"/>
          </a:p>
        </p:txBody>
      </p:sp>
    </p:spTree>
    <p:extLst>
      <p:ext uri="{BB962C8B-B14F-4D97-AF65-F5344CB8AC3E}">
        <p14:creationId xmlns:p14="http://schemas.microsoft.com/office/powerpoint/2010/main" val="18220395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fa-I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5D43E98-03AC-4D79-80EE-4A0A9F72694C}" type="datetimeFigureOut">
              <a:rPr lang="en-US" smtClean="0"/>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F4BD5-B9AE-4203-A35E-38DFC4AAE8C5}" type="slidenum">
              <a:rPr lang="en-US" smtClean="0"/>
              <a:t>‹#›</a:t>
            </a:fld>
            <a:endParaRPr lang="en-US"/>
          </a:p>
        </p:txBody>
      </p:sp>
    </p:spTree>
    <p:extLst>
      <p:ext uri="{BB962C8B-B14F-4D97-AF65-F5344CB8AC3E}">
        <p14:creationId xmlns:p14="http://schemas.microsoft.com/office/powerpoint/2010/main" val="35836931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85D43E98-03AC-4D79-80EE-4A0A9F72694C}" type="datetimeFigureOut">
              <a:rPr lang="en-US" smtClean="0"/>
              <a:t>4/10/2020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F4BD5-B9AE-4203-A35E-38DFC4AAE8C5}" type="slidenum">
              <a:rPr lang="en-US" smtClean="0"/>
              <a:t>‹#›</a:t>
            </a:fld>
            <a:endParaRPr lang="en-US"/>
          </a:p>
        </p:txBody>
      </p:sp>
    </p:spTree>
    <p:extLst>
      <p:ext uri="{BB962C8B-B14F-4D97-AF65-F5344CB8AC3E}">
        <p14:creationId xmlns:p14="http://schemas.microsoft.com/office/powerpoint/2010/main" val="14764133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fa-I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85D43E98-03AC-4D79-80EE-4A0A9F72694C}" type="datetimeFigureOut">
              <a:rPr lang="en-US" smtClean="0"/>
              <a:t>4/10/2020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EF4BD5-B9AE-4203-A35E-38DFC4AAE8C5}" type="slidenum">
              <a:rPr lang="en-US" smtClean="0"/>
              <a:t>‹#›</a:t>
            </a:fld>
            <a:endParaRPr lang="en-US"/>
          </a:p>
        </p:txBody>
      </p:sp>
    </p:spTree>
    <p:extLst>
      <p:ext uri="{BB962C8B-B14F-4D97-AF65-F5344CB8AC3E}">
        <p14:creationId xmlns:p14="http://schemas.microsoft.com/office/powerpoint/2010/main" val="9674608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85D43E98-03AC-4D79-80EE-4A0A9F72694C}" type="datetimeFigureOut">
              <a:rPr lang="en-US" smtClean="0"/>
              <a:t>4/10/2020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EF4BD5-B9AE-4203-A35E-38DFC4AAE8C5}" type="slidenum">
              <a:rPr lang="en-US" smtClean="0"/>
              <a:t>‹#›</a:t>
            </a:fld>
            <a:endParaRPr lang="en-US"/>
          </a:p>
        </p:txBody>
      </p:sp>
    </p:spTree>
    <p:extLst>
      <p:ext uri="{BB962C8B-B14F-4D97-AF65-F5344CB8AC3E}">
        <p14:creationId xmlns:p14="http://schemas.microsoft.com/office/powerpoint/2010/main" val="37245283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D43E98-03AC-4D79-80EE-4A0A9F72694C}" type="datetimeFigureOut">
              <a:rPr lang="en-US" smtClean="0"/>
              <a:t>4/10/2020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EF4BD5-B9AE-4203-A35E-38DFC4AAE8C5}" type="slidenum">
              <a:rPr lang="en-US" smtClean="0"/>
              <a:t>‹#›</a:t>
            </a:fld>
            <a:endParaRPr lang="en-US"/>
          </a:p>
        </p:txBody>
      </p:sp>
    </p:spTree>
    <p:extLst>
      <p:ext uri="{BB962C8B-B14F-4D97-AF65-F5344CB8AC3E}">
        <p14:creationId xmlns:p14="http://schemas.microsoft.com/office/powerpoint/2010/main" val="13805085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5D43E98-03AC-4D79-80EE-4A0A9F72694C}" type="datetimeFigureOut">
              <a:rPr lang="en-US" smtClean="0"/>
              <a:t>4/10/2020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F4BD5-B9AE-4203-A35E-38DFC4AAE8C5}" type="slidenum">
              <a:rPr lang="en-US" smtClean="0"/>
              <a:t>‹#›</a:t>
            </a:fld>
            <a:endParaRPr lang="en-US"/>
          </a:p>
        </p:txBody>
      </p:sp>
    </p:spTree>
    <p:extLst>
      <p:ext uri="{BB962C8B-B14F-4D97-AF65-F5344CB8AC3E}">
        <p14:creationId xmlns:p14="http://schemas.microsoft.com/office/powerpoint/2010/main" val="3056115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5D43E98-03AC-4D79-80EE-4A0A9F72694C}" type="datetimeFigureOut">
              <a:rPr lang="en-US" smtClean="0"/>
              <a:t>4/10/2020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F4BD5-B9AE-4203-A35E-38DFC4AAE8C5}" type="slidenum">
              <a:rPr lang="en-US" smtClean="0"/>
              <a:t>‹#›</a:t>
            </a:fld>
            <a:endParaRPr lang="en-US"/>
          </a:p>
        </p:txBody>
      </p:sp>
    </p:spTree>
    <p:extLst>
      <p:ext uri="{BB962C8B-B14F-4D97-AF65-F5344CB8AC3E}">
        <p14:creationId xmlns:p14="http://schemas.microsoft.com/office/powerpoint/2010/main" val="5007567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D43E98-03AC-4D79-80EE-4A0A9F72694C}" type="datetimeFigureOut">
              <a:rPr lang="en-US" smtClean="0"/>
              <a:t>4/10/2020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EF4BD5-B9AE-4203-A35E-38DFC4AAE8C5}" type="slidenum">
              <a:rPr lang="en-US" smtClean="0"/>
              <a:t>‹#›</a:t>
            </a:fld>
            <a:endParaRPr lang="en-US"/>
          </a:p>
        </p:txBody>
      </p:sp>
    </p:spTree>
    <p:extLst>
      <p:ext uri="{BB962C8B-B14F-4D97-AF65-F5344CB8AC3E}">
        <p14:creationId xmlns:p14="http://schemas.microsoft.com/office/powerpoint/2010/main" val="10690523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1.wdp"/><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microsoft.com/office/2007/relationships/hdphoto" Target="../media/hdphoto1.wdp"/><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4_579614044707199548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7353963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idx="1"/>
          </p:nvPr>
        </p:nvSpPr>
        <p:spPr>
          <a:xfrm>
            <a:off x="5617029" y="901111"/>
            <a:ext cx="6217919" cy="5473564"/>
          </a:xfrm>
        </p:spPr>
        <p:txBody>
          <a:bodyPr>
            <a:noAutofit/>
          </a:bodyPr>
          <a:lstStyle/>
          <a:p>
            <a:pPr marL="0" indent="0" algn="r">
              <a:buNone/>
            </a:pPr>
            <a:r>
              <a:rPr lang="fa-IR" dirty="0">
                <a:solidFill>
                  <a:srgbClr val="FF0000"/>
                </a:solidFill>
                <a:effectLst/>
                <a:cs typeface="B Titr" panose="00000700000000000000" pitchFamily="2" charset="-78"/>
              </a:rPr>
              <a:t>مواد مغذي مهم</a:t>
            </a:r>
          </a:p>
          <a:p>
            <a:pPr marL="0" indent="0" algn="r">
              <a:buNone/>
            </a:pPr>
            <a:r>
              <a:rPr lang="fa-IR" dirty="0">
                <a:solidFill>
                  <a:srgbClr val="FF0000"/>
                </a:solidFill>
                <a:effectLst/>
                <a:cs typeface="B Titr" panose="00000700000000000000" pitchFamily="2" charset="-78"/>
              </a:rPr>
              <a:t>‌ </a:t>
            </a:r>
            <a:r>
              <a:rPr lang="fa-IR" sz="2400" dirty="0">
                <a:solidFill>
                  <a:srgbClr val="FF0000"/>
                </a:solidFill>
                <a:effectLst/>
                <a:cs typeface="B Nazanin" panose="00000400000000000000" pitchFamily="2" charset="-78"/>
              </a:rPr>
              <a:t>پروتئين، آهن، روي و بعضي از انواع ويتامين هاي گروه ب</a:t>
            </a:r>
            <a:r>
              <a:rPr lang="en-US" sz="2400" dirty="0">
                <a:solidFill>
                  <a:srgbClr val="FF0000"/>
                </a:solidFill>
                <a:effectLst/>
                <a:cs typeface="B Nazanin" panose="00000400000000000000" pitchFamily="2" charset="-78"/>
              </a:rPr>
              <a:t> </a:t>
            </a:r>
            <a:r>
              <a:rPr lang="en-US" sz="2400" dirty="0">
                <a:effectLst/>
                <a:cs typeface="B Nazanin" panose="00000400000000000000" pitchFamily="2" charset="-78"/>
              </a:rPr>
              <a:t/>
            </a:r>
            <a:br>
              <a:rPr lang="en-US" sz="2400" dirty="0">
                <a:effectLst/>
                <a:cs typeface="B Nazanin" panose="00000400000000000000" pitchFamily="2" charset="-78"/>
              </a:rPr>
            </a:br>
            <a:r>
              <a:rPr lang="fa-IR" sz="2400" dirty="0">
                <a:effectLst/>
                <a:cs typeface="B Nazanin" panose="00000400000000000000" pitchFamily="2" charset="-78"/>
              </a:rPr>
              <a:t>واحد اندازه گيري: هر واحد از اين گروه برابر است با 60 گرم گوشت پخته یاخام و یا دو قطعه خورشتی ،يا يك ليوان انواع مغزها (گردو، قندق، بادام، پسته و تخمه) يا دو عدد تخم مرغ </a:t>
            </a:r>
            <a:r>
              <a:rPr lang="en-US" sz="2400" dirty="0">
                <a:effectLst/>
                <a:cs typeface="B Nazanin" panose="00000400000000000000" pitchFamily="2" charset="-78"/>
              </a:rPr>
              <a:t/>
            </a:r>
            <a:br>
              <a:rPr lang="en-US" sz="2400" dirty="0">
                <a:effectLst/>
                <a:cs typeface="B Nazanin" panose="00000400000000000000" pitchFamily="2" charset="-78"/>
              </a:rPr>
            </a:br>
            <a:r>
              <a:rPr lang="fa-IR" sz="2400" dirty="0">
                <a:effectLst/>
                <a:cs typeface="B Nazanin" panose="00000400000000000000" pitchFamily="2" charset="-78"/>
              </a:rPr>
              <a:t>مقدار مصرف: براي افراد بزرگسال و سالم مصرف روزانه، 3-2 واحد از اين گروه توصيه مي شود. اين گروه براي رشد، خون سازي و سلامت دستگاه عصبي لازم است</a:t>
            </a:r>
            <a:r>
              <a:rPr lang="en-US" sz="2400" dirty="0">
                <a:effectLst/>
                <a:cs typeface="B Nazanin" panose="00000400000000000000" pitchFamily="2" charset="-78"/>
              </a:rPr>
              <a:t>.</a:t>
            </a:r>
          </a:p>
          <a:p>
            <a:pPr marL="0" indent="0" algn="r">
              <a:buNone/>
            </a:pPr>
            <a:r>
              <a:rPr lang="fa-IR" sz="2400" dirty="0">
                <a:effectLst/>
                <a:cs typeface="B Nazanin" panose="00000400000000000000" pitchFamily="2" charset="-78"/>
              </a:rPr>
              <a:t>انواع مغزها (گردو، فندق، بادام و پسته) ميان وعده هاي مناسب براي تامين پروتئين، انرژي و برخي از مواد مغذي مانند آهن هستند</a:t>
            </a:r>
            <a:r>
              <a:rPr lang="en-US" sz="2000" dirty="0">
                <a:effectLst/>
                <a:cs typeface="B Nazanin" panose="00000400000000000000" pitchFamily="2" charset="-78"/>
              </a:rPr>
              <a:t>.</a:t>
            </a:r>
            <a:br>
              <a:rPr lang="en-US" sz="2000" dirty="0">
                <a:effectLst/>
                <a:cs typeface="B Nazanin" panose="00000400000000000000" pitchFamily="2" charset="-78"/>
              </a:rPr>
            </a:br>
            <a:endParaRPr lang="fa-IR" sz="2000" dirty="0">
              <a:cs typeface="B Nazanin" panose="00000400000000000000" pitchFamily="2" charset="-78"/>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980" r="-980" b="11581"/>
          <a:stretch/>
        </p:blipFill>
        <p:spPr>
          <a:xfrm>
            <a:off x="282620" y="1044802"/>
            <a:ext cx="5334409" cy="4637540"/>
          </a:xfrm>
          <a:prstGeom prst="rect">
            <a:avLst/>
          </a:prstGeom>
          <a:ln>
            <a:noFill/>
          </a:ln>
          <a:effectLst>
            <a:softEdge rad="112500"/>
          </a:effectLst>
        </p:spPr>
      </p:pic>
      <p:pic>
        <p:nvPicPr>
          <p:cNvPr id="3" name="150D43BB">
            <a:hlinkClick r:id="" action="ppaction://media"/>
            <a:extLst>
              <a:ext uri="{FF2B5EF4-FFF2-40B4-BE49-F238E27FC236}">
                <a16:creationId xmlns:a16="http://schemas.microsoft.com/office/drawing/2014/main" id="{915278E1-A085-435D-ACBF-925FB60689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0"/>
            <a:ext cx="609600" cy="609600"/>
          </a:xfrm>
          <a:prstGeom prst="rect">
            <a:avLst/>
          </a:prstGeom>
        </p:spPr>
      </p:pic>
      <p:pic>
        <p:nvPicPr>
          <p:cNvPr id="5" name="Picture 4"/>
          <p:cNvPicPr>
            <a:picLocks noChangeAspect="1"/>
          </p:cNvPicPr>
          <p:nvPr/>
        </p:nvPicPr>
        <p:blipFill>
          <a:blip r:embed="rId6" cstate="print">
            <a:extLst>
              <a:ext uri="{BEBA8EAE-BF5A-486C-A8C5-ECC9F3942E4B}">
                <a14:imgProps xmlns:a14="http://schemas.microsoft.com/office/drawing/2010/main">
                  <a14:imgLayer r:embed="rId7">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39963216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5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03521" y="1045028"/>
            <a:ext cx="6588034" cy="4955203"/>
          </a:xfrm>
          <a:prstGeom prst="rect">
            <a:avLst/>
          </a:prstGeom>
        </p:spPr>
        <p:txBody>
          <a:bodyPr wrap="square">
            <a:spAutoFit/>
          </a:bodyPr>
          <a:lstStyle/>
          <a:p>
            <a:pPr algn="r"/>
            <a:r>
              <a:rPr lang="fa-IR" sz="2800" dirty="0">
                <a:solidFill>
                  <a:srgbClr val="FF0000"/>
                </a:solidFill>
                <a:cs typeface="B Titr" panose="00000700000000000000" pitchFamily="2" charset="-78"/>
              </a:rPr>
              <a:t>گروه متفرقه</a:t>
            </a:r>
          </a:p>
          <a:p>
            <a:pPr algn="r"/>
            <a:r>
              <a:rPr lang="fa-IR" sz="2400" dirty="0">
                <a:cs typeface="B Nazanin" panose="00000400000000000000" pitchFamily="2" charset="-78"/>
              </a:rPr>
              <a:t>اين گروه شامل انواع مواد قندي و چربي ها است. توصيه مي شود افراد بزرگسال در برنامه غذايي روزانه از اين گروه كمتر مصرف كنند.انواع مواد غذايي اين گروه عبارتنداز</a:t>
            </a:r>
            <a:r>
              <a:rPr lang="en-US" sz="2400" dirty="0">
                <a:cs typeface="B Nazanin" panose="00000400000000000000" pitchFamily="2" charset="-78"/>
              </a:rPr>
              <a:t/>
            </a:r>
            <a:br>
              <a:rPr lang="en-US" sz="2400" dirty="0">
                <a:cs typeface="B Nazanin" panose="00000400000000000000" pitchFamily="2" charset="-78"/>
              </a:rPr>
            </a:br>
            <a:r>
              <a:rPr lang="fa-IR" sz="2400" dirty="0">
                <a:cs typeface="B Nazanin" panose="00000400000000000000" pitchFamily="2" charset="-78"/>
              </a:rPr>
              <a:t>الف- چربي ها (روغن هاي جامد و روغن هاي مايع، پيه، دنبه، كره، خامه، سرشير و سس هاي چرب مثل مايونز)</a:t>
            </a:r>
            <a:r>
              <a:rPr lang="en-US" sz="2400" dirty="0">
                <a:cs typeface="B Nazanin" panose="00000400000000000000" pitchFamily="2" charset="-78"/>
              </a:rPr>
              <a:t/>
            </a:r>
            <a:br>
              <a:rPr lang="en-US" sz="2400" dirty="0">
                <a:cs typeface="B Nazanin" panose="00000400000000000000" pitchFamily="2" charset="-78"/>
              </a:rPr>
            </a:br>
            <a:r>
              <a:rPr lang="fa-IR" sz="2400" dirty="0">
                <a:cs typeface="B Nazanin" panose="00000400000000000000" pitchFamily="2" charset="-78"/>
              </a:rPr>
              <a:t>ب- شيريني ها و مواد قندي (مثل انواع مربا، شربت، قند و شكر، انواع شيريني هاي خشك و تر، انواع پيراشكي، آب نبات و شكلات)</a:t>
            </a:r>
            <a:endParaRPr lang="en-US" sz="2400" dirty="0">
              <a:cs typeface="B Nazanin" panose="00000400000000000000" pitchFamily="2" charset="-78"/>
            </a:endParaRPr>
          </a:p>
          <a:p>
            <a:pPr algn="r"/>
            <a:r>
              <a:rPr lang="fa-IR" sz="2400" dirty="0">
                <a:cs typeface="B Nazanin" panose="00000400000000000000" pitchFamily="2" charset="-78"/>
              </a:rPr>
              <a:t>پ   ترشي ها، شورها و چاشني ها (انواع ترشي و شور، فلفل، نمك، زردچوبه، دارچين و غيره</a:t>
            </a:r>
            <a:r>
              <a:rPr lang="en-US" sz="2400" dirty="0">
                <a:cs typeface="B Nazanin" panose="00000400000000000000" pitchFamily="2" charset="-78"/>
              </a:rPr>
              <a:t>)</a:t>
            </a:r>
            <a:r>
              <a:rPr lang="fa-IR" sz="2400" dirty="0">
                <a:cs typeface="B Nazanin" panose="00000400000000000000" pitchFamily="2" charset="-78"/>
              </a:rPr>
              <a:t>شکلات</a:t>
            </a:r>
            <a:endParaRPr lang="en-US" sz="2400" dirty="0">
              <a:cs typeface="B Nazanin" panose="00000400000000000000" pitchFamily="2" charset="-78"/>
            </a:endParaRPr>
          </a:p>
          <a:p>
            <a:pPr algn="r"/>
            <a:r>
              <a:rPr lang="fa-IR" sz="2400" dirty="0">
                <a:cs typeface="B Nazanin" panose="00000400000000000000" pitchFamily="2" charset="-78"/>
              </a:rPr>
              <a:t>- نوشيدني ها (نوشابه هاي گازدار، چاي، قهوه، انواع آب ميوه هاي صنعتي و پودرهاي آماده مثل پودر پرتقال و غيره</a:t>
            </a:r>
            <a:r>
              <a:rPr lang="en-US" sz="2400" dirty="0">
                <a:cs typeface="B Nazanin" panose="00000400000000000000" pitchFamily="2" charset="-78"/>
              </a:rPr>
              <a:t>.</a:t>
            </a:r>
            <a:br>
              <a:rPr lang="en-US" sz="2400" dirty="0">
                <a:cs typeface="B Nazanin" panose="00000400000000000000" pitchFamily="2" charset="-78"/>
              </a:rPr>
            </a:br>
            <a:endParaRPr lang="en-US" sz="2400" dirty="0">
              <a:cs typeface="B Nazanin" panose="00000400000000000000" pitchFamily="2" charset="-78"/>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5524"/>
          <a:stretch/>
        </p:blipFill>
        <p:spPr>
          <a:xfrm>
            <a:off x="728799" y="838741"/>
            <a:ext cx="4261213" cy="5367775"/>
          </a:xfrm>
          <a:prstGeom prst="rect">
            <a:avLst/>
          </a:prstGeom>
          <a:ln>
            <a:noFill/>
          </a:ln>
          <a:effectLst>
            <a:softEdge rad="112500"/>
          </a:effectLst>
        </p:spPr>
      </p:pic>
      <p:pic>
        <p:nvPicPr>
          <p:cNvPr id="4" name="975F3A44">
            <a:hlinkClick r:id="" action="ppaction://media"/>
            <a:extLst>
              <a:ext uri="{FF2B5EF4-FFF2-40B4-BE49-F238E27FC236}">
                <a16:creationId xmlns:a16="http://schemas.microsoft.com/office/drawing/2014/main" id="{FC6FAEB9-9ED4-449F-A37C-BD57C99A93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6755" y="0"/>
            <a:ext cx="609600" cy="609600"/>
          </a:xfrm>
          <a:prstGeom prst="rect">
            <a:avLst/>
          </a:prstGeom>
        </p:spPr>
      </p:pic>
      <p:pic>
        <p:nvPicPr>
          <p:cNvPr id="5" name="Picture 4"/>
          <p:cNvPicPr>
            <a:picLocks noChangeAspect="1"/>
          </p:cNvPicPr>
          <p:nvPr/>
        </p:nvPicPr>
        <p:blipFill>
          <a:blip r:embed="rId6" cstate="print">
            <a:extLst>
              <a:ext uri="{BEBA8EAE-BF5A-486C-A8C5-ECC9F3942E4B}">
                <a14:imgProps xmlns:a14="http://schemas.microsoft.com/office/drawing/2010/main">
                  <a14:imgLayer r:embed="rId7">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30461039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3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0" y="0"/>
          <a:ext cx="12192000" cy="7058855"/>
        </p:xfrm>
        <a:graphic>
          <a:graphicData uri="http://schemas.openxmlformats.org/drawingml/2006/table">
            <a:tbl>
              <a:tblPr firstRow="1" firstCol="1" bandRow="1">
                <a:tableStyleId>{ED083AE6-46FA-4A59-8FB0-9F97EB10719F}</a:tableStyleId>
              </a:tblPr>
              <a:tblGrid>
                <a:gridCol w="5304916">
                  <a:extLst>
                    <a:ext uri="{9D8B030D-6E8A-4147-A177-3AD203B41FA5}">
                      <a16:colId xmlns:a16="http://schemas.microsoft.com/office/drawing/2014/main" val="3082200613"/>
                    </a:ext>
                  </a:extLst>
                </a:gridCol>
                <a:gridCol w="3589792">
                  <a:extLst>
                    <a:ext uri="{9D8B030D-6E8A-4147-A177-3AD203B41FA5}">
                      <a16:colId xmlns:a16="http://schemas.microsoft.com/office/drawing/2014/main" val="3050318023"/>
                    </a:ext>
                  </a:extLst>
                </a:gridCol>
                <a:gridCol w="3297292">
                  <a:extLst>
                    <a:ext uri="{9D8B030D-6E8A-4147-A177-3AD203B41FA5}">
                      <a16:colId xmlns:a16="http://schemas.microsoft.com/office/drawing/2014/main" val="1866726256"/>
                    </a:ext>
                  </a:extLst>
                </a:gridCol>
              </a:tblGrid>
              <a:tr h="520895">
                <a:tc>
                  <a:txBody>
                    <a:bodyPr/>
                    <a:lstStyle/>
                    <a:p>
                      <a:pPr marL="0" marR="0" algn="just" rtl="1">
                        <a:lnSpc>
                          <a:spcPct val="150000"/>
                        </a:lnSpc>
                        <a:spcBef>
                          <a:spcPts val="0"/>
                        </a:spcBef>
                        <a:spcAft>
                          <a:spcPts val="0"/>
                        </a:spcAft>
                      </a:pPr>
                      <a:r>
                        <a:rPr lang="fa-IR" sz="2000" dirty="0">
                          <a:solidFill>
                            <a:schemeClr val="bg1"/>
                          </a:solidFill>
                          <a:effectLst/>
                          <a:cs typeface="B Titr" panose="00000700000000000000" pitchFamily="2" charset="-78"/>
                        </a:rPr>
                        <a:t>مقدار هر سهم</a:t>
                      </a:r>
                      <a:endParaRPr lang="en-US" sz="2000" dirty="0">
                        <a:solidFill>
                          <a:schemeClr val="bg1"/>
                        </a:solidFill>
                        <a:effectLst/>
                        <a:latin typeface="B Lotus" panose="00000400000000000000" pitchFamily="2" charset="-78"/>
                        <a:ea typeface="Calibri" panose="020F0502020204030204" pitchFamily="34" charset="0"/>
                        <a:cs typeface="B Titr" panose="00000700000000000000" pitchFamily="2" charset="-78"/>
                      </a:endParaRPr>
                    </a:p>
                  </a:txBody>
                  <a:tcPr marL="38079" marR="38079" marT="0" marB="0">
                    <a:solidFill>
                      <a:srgbClr val="7030A0"/>
                    </a:solidFill>
                  </a:tcPr>
                </a:tc>
                <a:tc>
                  <a:txBody>
                    <a:bodyPr/>
                    <a:lstStyle/>
                    <a:p>
                      <a:pPr marL="0" marR="0" algn="just" rtl="1">
                        <a:lnSpc>
                          <a:spcPct val="150000"/>
                        </a:lnSpc>
                        <a:spcBef>
                          <a:spcPts val="0"/>
                        </a:spcBef>
                        <a:spcAft>
                          <a:spcPts val="0"/>
                        </a:spcAft>
                      </a:pPr>
                      <a:r>
                        <a:rPr lang="fa-IR" sz="2000" dirty="0">
                          <a:solidFill>
                            <a:schemeClr val="bg1"/>
                          </a:solidFill>
                          <a:effectLst/>
                          <a:cs typeface="B Titr" panose="00000700000000000000" pitchFamily="2" charset="-78"/>
                        </a:rPr>
                        <a:t>تعداد و سهم روزانه پیشنهادی</a:t>
                      </a:r>
                      <a:endParaRPr lang="en-US" sz="2000" dirty="0">
                        <a:solidFill>
                          <a:schemeClr val="bg1"/>
                        </a:solidFill>
                        <a:effectLst/>
                        <a:latin typeface="B Lotus" panose="00000400000000000000" pitchFamily="2" charset="-78"/>
                        <a:ea typeface="Calibri" panose="020F0502020204030204" pitchFamily="34" charset="0"/>
                        <a:cs typeface="B Titr" panose="00000700000000000000" pitchFamily="2" charset="-78"/>
                      </a:endParaRPr>
                    </a:p>
                  </a:txBody>
                  <a:tcPr marL="38079" marR="38079" marT="0" marB="0">
                    <a:solidFill>
                      <a:srgbClr val="7030A0"/>
                    </a:solidFill>
                  </a:tcPr>
                </a:tc>
                <a:tc>
                  <a:txBody>
                    <a:bodyPr/>
                    <a:lstStyle/>
                    <a:p>
                      <a:pPr marL="0" marR="0" algn="just" rtl="1">
                        <a:lnSpc>
                          <a:spcPct val="150000"/>
                        </a:lnSpc>
                        <a:spcBef>
                          <a:spcPts val="0"/>
                        </a:spcBef>
                        <a:spcAft>
                          <a:spcPts val="0"/>
                        </a:spcAft>
                      </a:pPr>
                      <a:r>
                        <a:rPr lang="fa-IR" sz="2000" dirty="0">
                          <a:solidFill>
                            <a:schemeClr val="bg1"/>
                          </a:solidFill>
                          <a:effectLst/>
                          <a:cs typeface="B Titr" panose="00000700000000000000" pitchFamily="2" charset="-78"/>
                        </a:rPr>
                        <a:t>گروه غذایی</a:t>
                      </a:r>
                      <a:endParaRPr lang="en-US" sz="2000" dirty="0">
                        <a:solidFill>
                          <a:schemeClr val="bg1"/>
                        </a:solidFill>
                        <a:effectLst/>
                        <a:latin typeface="B Lotus" panose="00000400000000000000" pitchFamily="2" charset="-78"/>
                        <a:ea typeface="Calibri" panose="020F0502020204030204" pitchFamily="34" charset="0"/>
                        <a:cs typeface="B Titr" panose="00000700000000000000" pitchFamily="2" charset="-78"/>
                      </a:endParaRPr>
                    </a:p>
                  </a:txBody>
                  <a:tcPr marL="38079" marR="38079" marT="0" marB="0">
                    <a:solidFill>
                      <a:srgbClr val="7030A0"/>
                    </a:solidFill>
                  </a:tcPr>
                </a:tc>
                <a:extLst>
                  <a:ext uri="{0D108BD9-81ED-4DB2-BD59-A6C34878D82A}">
                    <a16:rowId xmlns:a16="http://schemas.microsoft.com/office/drawing/2014/main" val="2624481496"/>
                  </a:ext>
                </a:extLst>
              </a:tr>
              <a:tr h="1066974">
                <a:tc>
                  <a:txBody>
                    <a:bodyPr/>
                    <a:lstStyle/>
                    <a:p>
                      <a:pPr marL="0" marR="0" algn="just" rtl="1">
                        <a:lnSpc>
                          <a:spcPct val="150000"/>
                        </a:lnSpc>
                        <a:spcBef>
                          <a:spcPts val="0"/>
                        </a:spcBef>
                        <a:spcAft>
                          <a:spcPts val="0"/>
                        </a:spcAft>
                      </a:pPr>
                      <a:r>
                        <a:rPr lang="fa-IR" sz="1600" dirty="0">
                          <a:solidFill>
                            <a:schemeClr val="bg1"/>
                          </a:solidFill>
                          <a:effectLst/>
                          <a:cs typeface="B Titr" panose="00000700000000000000" pitchFamily="2" charset="-78"/>
                        </a:rPr>
                        <a:t>یک برش نان ، نصف نان همبرگر ، یک نان سفید کوچک ،بیسکویت 3 تا 4 کراکر کوچک یا 2 عدد بزرگ ، نصف فنجان غلات پخته ، برنج یا ماکارونی ، 30 گرم غلات صبحانه ( آماده مصرف)</a:t>
                      </a:r>
                      <a:endParaRPr lang="en-US" sz="1600" dirty="0">
                        <a:solidFill>
                          <a:schemeClr val="bg1"/>
                        </a:solidFill>
                        <a:effectLst/>
                        <a:latin typeface="B Lotus" panose="00000400000000000000" pitchFamily="2" charset="-78"/>
                        <a:ea typeface="Calibri" panose="020F0502020204030204" pitchFamily="34" charset="0"/>
                        <a:cs typeface="B Titr" panose="00000700000000000000" pitchFamily="2" charset="-78"/>
                      </a:endParaRPr>
                    </a:p>
                  </a:txBody>
                  <a:tcPr marL="38079" marR="38079" marT="0" marB="0">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0" scaled="1"/>
                      <a:tileRect/>
                    </a:gradFill>
                  </a:tcPr>
                </a:tc>
                <a:tc>
                  <a:txBody>
                    <a:bodyPr/>
                    <a:lstStyle/>
                    <a:p>
                      <a:pPr marL="0" marR="0" algn="just" rtl="1">
                        <a:lnSpc>
                          <a:spcPct val="150000"/>
                        </a:lnSpc>
                        <a:spcBef>
                          <a:spcPts val="0"/>
                        </a:spcBef>
                        <a:spcAft>
                          <a:spcPts val="0"/>
                        </a:spcAft>
                      </a:pPr>
                      <a:r>
                        <a:rPr lang="fa-IR" sz="2000" dirty="0">
                          <a:solidFill>
                            <a:schemeClr val="bg1"/>
                          </a:solidFill>
                          <a:effectLst/>
                          <a:cs typeface="B Titr" panose="00000700000000000000" pitchFamily="2" charset="-78"/>
                        </a:rPr>
                        <a:t>6 تا 11سهم( شامل چند سهم محصولات غلات کامل)</a:t>
                      </a:r>
                      <a:endParaRPr lang="en-US" sz="2000" dirty="0">
                        <a:solidFill>
                          <a:schemeClr val="bg1"/>
                        </a:solidFill>
                        <a:effectLst/>
                        <a:latin typeface="B Lotus" panose="00000400000000000000" pitchFamily="2" charset="-78"/>
                        <a:ea typeface="Calibri" panose="020F0502020204030204" pitchFamily="34" charset="0"/>
                        <a:cs typeface="B Titr" panose="00000700000000000000" pitchFamily="2" charset="-78"/>
                      </a:endParaRPr>
                    </a:p>
                  </a:txBody>
                  <a:tcPr marL="38079" marR="38079" marT="0" marB="0">
                    <a:solidFill>
                      <a:srgbClr val="FFFF00"/>
                    </a:solidFill>
                  </a:tcPr>
                </a:tc>
                <a:tc>
                  <a:txBody>
                    <a:bodyPr/>
                    <a:lstStyle/>
                    <a:p>
                      <a:pPr marL="0" marR="0" algn="just" rtl="1">
                        <a:lnSpc>
                          <a:spcPct val="150000"/>
                        </a:lnSpc>
                        <a:spcBef>
                          <a:spcPts val="0"/>
                        </a:spcBef>
                        <a:spcAft>
                          <a:spcPts val="0"/>
                        </a:spcAft>
                      </a:pPr>
                      <a:r>
                        <a:rPr lang="fa-IR" sz="2000" dirty="0">
                          <a:solidFill>
                            <a:schemeClr val="bg1"/>
                          </a:solidFill>
                          <a:effectLst/>
                          <a:cs typeface="B Titr" panose="00000700000000000000" pitchFamily="2" charset="-78"/>
                        </a:rPr>
                        <a:t>نان ، غلات و دیگر فرآورده های غلات ، دانه کامل ، دانه غنی شده</a:t>
                      </a:r>
                      <a:endParaRPr lang="en-US" sz="2000" dirty="0">
                        <a:solidFill>
                          <a:schemeClr val="bg1"/>
                        </a:solidFill>
                        <a:effectLst/>
                        <a:latin typeface="B Lotus" panose="00000400000000000000" pitchFamily="2" charset="-78"/>
                        <a:ea typeface="Calibri" panose="020F0502020204030204" pitchFamily="34" charset="0"/>
                        <a:cs typeface="B Titr" panose="00000700000000000000" pitchFamily="2" charset="-78"/>
                      </a:endParaRPr>
                    </a:p>
                  </a:txBody>
                  <a:tcPr marL="38079" marR="38079" marT="0" marB="0">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0800000" scaled="1"/>
                      <a:tileRect/>
                    </a:gradFill>
                  </a:tcPr>
                </a:tc>
                <a:extLst>
                  <a:ext uri="{0D108BD9-81ED-4DB2-BD59-A6C34878D82A}">
                    <a16:rowId xmlns:a16="http://schemas.microsoft.com/office/drawing/2014/main" val="434962151"/>
                  </a:ext>
                </a:extLst>
              </a:tr>
              <a:tr h="1478602">
                <a:tc>
                  <a:txBody>
                    <a:bodyPr/>
                    <a:lstStyle/>
                    <a:p>
                      <a:pPr marL="0" marR="0" algn="just" rtl="1">
                        <a:lnSpc>
                          <a:spcPct val="150000"/>
                        </a:lnSpc>
                        <a:spcBef>
                          <a:spcPts val="0"/>
                        </a:spcBef>
                        <a:spcAft>
                          <a:spcPts val="0"/>
                        </a:spcAft>
                      </a:pPr>
                      <a:r>
                        <a:rPr lang="fa-IR" sz="1200" dirty="0">
                          <a:solidFill>
                            <a:schemeClr val="bg1"/>
                          </a:solidFill>
                          <a:effectLst/>
                          <a:cs typeface="B Titr" panose="00000700000000000000" pitchFamily="2" charset="-78"/>
                        </a:rPr>
                        <a:t> </a:t>
                      </a:r>
                      <a:endParaRPr lang="en-US" sz="1200" dirty="0">
                        <a:solidFill>
                          <a:schemeClr val="bg1"/>
                        </a:solidFill>
                        <a:effectLst/>
                        <a:cs typeface="B Titr" panose="00000700000000000000" pitchFamily="2" charset="-78"/>
                      </a:endParaRPr>
                    </a:p>
                    <a:p>
                      <a:pPr marL="0" marR="0" algn="just" rtl="1">
                        <a:lnSpc>
                          <a:spcPct val="150000"/>
                        </a:lnSpc>
                        <a:spcBef>
                          <a:spcPts val="0"/>
                        </a:spcBef>
                        <a:spcAft>
                          <a:spcPts val="0"/>
                        </a:spcAft>
                      </a:pPr>
                      <a:r>
                        <a:rPr lang="fa-IR" sz="2000" dirty="0">
                          <a:solidFill>
                            <a:schemeClr val="bg1"/>
                          </a:solidFill>
                          <a:effectLst/>
                          <a:cs typeface="B Titr" panose="00000700000000000000" pitchFamily="2" charset="-78"/>
                        </a:rPr>
                        <a:t>نصف فنجان سبزیهای پخته یا خام خرد شده یا یک فنجان سبزیهای برگی خام ، مثل کاهو یا اسفناج </a:t>
                      </a:r>
                      <a:endParaRPr lang="en-US" sz="2000" dirty="0">
                        <a:solidFill>
                          <a:schemeClr val="bg1"/>
                        </a:solidFill>
                        <a:effectLst/>
                        <a:latin typeface="B Lotus" panose="00000400000000000000" pitchFamily="2" charset="-78"/>
                        <a:ea typeface="Calibri" panose="020F0502020204030204" pitchFamily="34" charset="0"/>
                        <a:cs typeface="B Titr" panose="00000700000000000000" pitchFamily="2" charset="-78"/>
                      </a:endParaRPr>
                    </a:p>
                  </a:txBody>
                  <a:tcPr marL="38079" marR="38079" marT="0" marB="0">
                    <a:gradFill flip="none" rotWithShape="1">
                      <a:gsLst>
                        <a:gs pos="0">
                          <a:srgbClr val="07A922">
                            <a:shade val="30000"/>
                            <a:satMod val="115000"/>
                          </a:srgbClr>
                        </a:gs>
                        <a:gs pos="50000">
                          <a:srgbClr val="07A922">
                            <a:shade val="67500"/>
                            <a:satMod val="115000"/>
                          </a:srgbClr>
                        </a:gs>
                        <a:gs pos="100000">
                          <a:srgbClr val="07A922">
                            <a:shade val="100000"/>
                            <a:satMod val="115000"/>
                          </a:srgbClr>
                        </a:gs>
                      </a:gsLst>
                      <a:lin ang="0" scaled="1"/>
                      <a:tileRect/>
                    </a:gradFill>
                  </a:tcPr>
                </a:tc>
                <a:tc>
                  <a:txBody>
                    <a:bodyPr/>
                    <a:lstStyle/>
                    <a:p>
                      <a:pPr marL="0" marR="0" algn="just" rtl="1">
                        <a:lnSpc>
                          <a:spcPct val="150000"/>
                        </a:lnSpc>
                        <a:spcBef>
                          <a:spcPts val="0"/>
                        </a:spcBef>
                        <a:spcAft>
                          <a:spcPts val="0"/>
                        </a:spcAft>
                      </a:pPr>
                      <a:r>
                        <a:rPr lang="fa-IR" sz="1200" dirty="0">
                          <a:solidFill>
                            <a:schemeClr val="bg1"/>
                          </a:solidFill>
                          <a:effectLst/>
                          <a:cs typeface="B Titr" panose="00000700000000000000" pitchFamily="2" charset="-78"/>
                        </a:rPr>
                        <a:t> </a:t>
                      </a:r>
                      <a:endParaRPr lang="en-US" sz="1200" dirty="0">
                        <a:solidFill>
                          <a:schemeClr val="bg1"/>
                        </a:solidFill>
                        <a:effectLst/>
                        <a:cs typeface="B Titr" panose="00000700000000000000" pitchFamily="2" charset="-78"/>
                      </a:endParaRPr>
                    </a:p>
                    <a:p>
                      <a:pPr marL="0" marR="0" algn="just" rtl="1">
                        <a:lnSpc>
                          <a:spcPct val="150000"/>
                        </a:lnSpc>
                        <a:spcBef>
                          <a:spcPts val="0"/>
                        </a:spcBef>
                        <a:spcAft>
                          <a:spcPts val="0"/>
                        </a:spcAft>
                      </a:pPr>
                      <a:r>
                        <a:rPr lang="fa-IR" sz="1800" dirty="0">
                          <a:solidFill>
                            <a:schemeClr val="bg1"/>
                          </a:solidFill>
                          <a:effectLst/>
                          <a:cs typeface="B Titr" panose="00000700000000000000" pitchFamily="2" charset="-78"/>
                        </a:rPr>
                        <a:t>3 تا 5 سهم ( شامل انواع ، هفته ای چند بار سبزیهای دارای برگ سبز تیره و دانه ها را مصرف کنید )</a:t>
                      </a:r>
                      <a:endParaRPr lang="en-US" sz="1800" dirty="0">
                        <a:solidFill>
                          <a:schemeClr val="bg1"/>
                        </a:solidFill>
                        <a:effectLst/>
                        <a:latin typeface="B Lotus" panose="00000400000000000000" pitchFamily="2" charset="-78"/>
                        <a:ea typeface="Calibri" panose="020F0502020204030204" pitchFamily="34" charset="0"/>
                        <a:cs typeface="B Titr" panose="00000700000000000000" pitchFamily="2" charset="-78"/>
                      </a:endParaRPr>
                    </a:p>
                  </a:txBody>
                  <a:tcPr marL="38079" marR="38079" marT="0" marB="0">
                    <a:solidFill>
                      <a:srgbClr val="07A922"/>
                    </a:solidFill>
                  </a:tcPr>
                </a:tc>
                <a:tc>
                  <a:txBody>
                    <a:bodyPr/>
                    <a:lstStyle/>
                    <a:p>
                      <a:pPr marL="0" marR="0" algn="just" rtl="1">
                        <a:lnSpc>
                          <a:spcPct val="150000"/>
                        </a:lnSpc>
                        <a:spcBef>
                          <a:spcPts val="0"/>
                        </a:spcBef>
                        <a:spcAft>
                          <a:spcPts val="0"/>
                        </a:spcAft>
                      </a:pPr>
                      <a:r>
                        <a:rPr lang="fa-IR" sz="2000" dirty="0">
                          <a:solidFill>
                            <a:schemeClr val="bg1"/>
                          </a:solidFill>
                          <a:effectLst/>
                          <a:cs typeface="B Titr" panose="00000700000000000000" pitchFamily="2" charset="-78"/>
                        </a:rPr>
                        <a:t>سبزیها، سبزیهای دارای برگ سبز تیره </a:t>
                      </a:r>
                      <a:r>
                        <a:rPr lang="fa-IR" sz="2000" baseline="0" dirty="0">
                          <a:solidFill>
                            <a:schemeClr val="bg1"/>
                          </a:solidFill>
                          <a:effectLst/>
                          <a:cs typeface="B Titr" panose="00000700000000000000" pitchFamily="2" charset="-78"/>
                        </a:rPr>
                        <a:t> ،</a:t>
                      </a:r>
                      <a:r>
                        <a:rPr lang="fa-IR" sz="2000" dirty="0">
                          <a:solidFill>
                            <a:schemeClr val="bg1"/>
                          </a:solidFill>
                          <a:effectLst/>
                          <a:cs typeface="B Titr" panose="00000700000000000000" pitchFamily="2" charset="-78"/>
                        </a:rPr>
                        <a:t>سبزیهای زرد تیره، نخود و لوبیا، سبزیهای نشاسته ای </a:t>
                      </a:r>
                      <a:endParaRPr lang="en-US" sz="2000" dirty="0">
                        <a:solidFill>
                          <a:schemeClr val="bg1"/>
                        </a:solidFill>
                        <a:effectLst/>
                        <a:latin typeface="B Lotus" panose="00000400000000000000" pitchFamily="2" charset="-78"/>
                        <a:ea typeface="Calibri" panose="020F0502020204030204" pitchFamily="34" charset="0"/>
                        <a:cs typeface="B Titr" panose="00000700000000000000" pitchFamily="2" charset="-78"/>
                      </a:endParaRPr>
                    </a:p>
                  </a:txBody>
                  <a:tcPr marL="38079" marR="38079" marT="0" marB="0">
                    <a:gradFill flip="none" rotWithShape="1">
                      <a:gsLst>
                        <a:gs pos="0">
                          <a:srgbClr val="07A922">
                            <a:shade val="30000"/>
                            <a:satMod val="115000"/>
                          </a:srgbClr>
                        </a:gs>
                        <a:gs pos="50000">
                          <a:srgbClr val="07A922">
                            <a:shade val="67500"/>
                            <a:satMod val="115000"/>
                          </a:srgbClr>
                        </a:gs>
                        <a:gs pos="100000">
                          <a:srgbClr val="07A922">
                            <a:shade val="100000"/>
                            <a:satMod val="115000"/>
                          </a:srgbClr>
                        </a:gs>
                      </a:gsLst>
                      <a:lin ang="10800000" scaled="1"/>
                      <a:tileRect/>
                    </a:gradFill>
                  </a:tcPr>
                </a:tc>
                <a:extLst>
                  <a:ext uri="{0D108BD9-81ED-4DB2-BD59-A6C34878D82A}">
                    <a16:rowId xmlns:a16="http://schemas.microsoft.com/office/drawing/2014/main" val="2354750904"/>
                  </a:ext>
                </a:extLst>
              </a:tr>
              <a:tr h="1611814">
                <a:tc>
                  <a:txBody>
                    <a:bodyPr/>
                    <a:lstStyle/>
                    <a:p>
                      <a:pPr marL="0" marR="0" algn="just" rtl="1">
                        <a:lnSpc>
                          <a:spcPct val="150000"/>
                        </a:lnSpc>
                        <a:spcBef>
                          <a:spcPts val="0"/>
                        </a:spcBef>
                        <a:spcAft>
                          <a:spcPts val="0"/>
                        </a:spcAft>
                      </a:pPr>
                      <a:r>
                        <a:rPr lang="fa-IR" sz="1200" dirty="0">
                          <a:solidFill>
                            <a:schemeClr val="bg1"/>
                          </a:solidFill>
                          <a:effectLst/>
                          <a:cs typeface="B Titr" panose="00000700000000000000" pitchFamily="2" charset="-78"/>
                        </a:rPr>
                        <a:t> </a:t>
                      </a:r>
                      <a:endParaRPr lang="en-US" sz="1200" dirty="0">
                        <a:solidFill>
                          <a:schemeClr val="bg1"/>
                        </a:solidFill>
                        <a:effectLst/>
                        <a:cs typeface="B Titr" panose="00000700000000000000" pitchFamily="2" charset="-78"/>
                      </a:endParaRPr>
                    </a:p>
                    <a:p>
                      <a:pPr marL="0" marR="0" algn="just" rtl="1">
                        <a:lnSpc>
                          <a:spcPct val="150000"/>
                        </a:lnSpc>
                        <a:spcBef>
                          <a:spcPts val="0"/>
                        </a:spcBef>
                        <a:spcAft>
                          <a:spcPts val="0"/>
                        </a:spcAft>
                      </a:pPr>
                      <a:r>
                        <a:rPr lang="fa-IR" sz="1600" dirty="0">
                          <a:solidFill>
                            <a:schemeClr val="bg1"/>
                          </a:solidFill>
                          <a:effectLst/>
                          <a:cs typeface="B Titr" panose="00000700000000000000" pitchFamily="2" charset="-78"/>
                        </a:rPr>
                        <a:t>یک عدد میوه مثل سیب ، موز ، پرتقال نصف گریپ فروت ، یک برش خربزه ، 4/3 فنجان آب میوه ، نصف فنجان توت یا میوه های پخته یا کنسرو شده یا 4/1 فنجان میوه های خشک شده</a:t>
                      </a:r>
                      <a:endParaRPr lang="en-US" sz="1600" dirty="0">
                        <a:solidFill>
                          <a:schemeClr val="bg1"/>
                        </a:solidFill>
                        <a:effectLst/>
                        <a:cs typeface="B Titr" panose="00000700000000000000" pitchFamily="2" charset="-78"/>
                      </a:endParaRPr>
                    </a:p>
                    <a:p>
                      <a:pPr marL="0" marR="0" algn="just" rtl="1">
                        <a:lnSpc>
                          <a:spcPct val="150000"/>
                        </a:lnSpc>
                        <a:spcBef>
                          <a:spcPts val="0"/>
                        </a:spcBef>
                        <a:spcAft>
                          <a:spcPts val="0"/>
                        </a:spcAft>
                      </a:pPr>
                      <a:r>
                        <a:rPr lang="en-US" sz="1200" dirty="0">
                          <a:solidFill>
                            <a:schemeClr val="bg1"/>
                          </a:solidFill>
                          <a:effectLst/>
                          <a:cs typeface="B Titr" panose="00000700000000000000" pitchFamily="2" charset="-78"/>
                        </a:rPr>
                        <a:t> </a:t>
                      </a:r>
                      <a:endParaRPr lang="en-US" sz="1200" dirty="0">
                        <a:solidFill>
                          <a:schemeClr val="bg1"/>
                        </a:solidFill>
                        <a:effectLst/>
                        <a:latin typeface="B Lotus" panose="00000400000000000000" pitchFamily="2" charset="-78"/>
                        <a:ea typeface="Calibri" panose="020F0502020204030204" pitchFamily="34" charset="0"/>
                        <a:cs typeface="B Titr" panose="00000700000000000000" pitchFamily="2" charset="-78"/>
                      </a:endParaRPr>
                    </a:p>
                  </a:txBody>
                  <a:tcPr marL="38079" marR="38079" marT="0" marB="0">
                    <a:solidFill>
                      <a:srgbClr val="FF6600"/>
                    </a:solidFill>
                  </a:tcPr>
                </a:tc>
                <a:tc>
                  <a:txBody>
                    <a:bodyPr/>
                    <a:lstStyle/>
                    <a:p>
                      <a:pPr marL="0" marR="0" algn="just" rtl="1">
                        <a:lnSpc>
                          <a:spcPct val="150000"/>
                        </a:lnSpc>
                        <a:spcBef>
                          <a:spcPts val="0"/>
                        </a:spcBef>
                        <a:spcAft>
                          <a:spcPts val="0"/>
                        </a:spcAft>
                      </a:pPr>
                      <a:r>
                        <a:rPr lang="fa-IR" sz="1200" dirty="0">
                          <a:solidFill>
                            <a:schemeClr val="bg1"/>
                          </a:solidFill>
                          <a:effectLst/>
                          <a:cs typeface="B Titr" panose="00000700000000000000" pitchFamily="2" charset="-78"/>
                        </a:rPr>
                        <a:t> </a:t>
                      </a:r>
                      <a:endParaRPr lang="en-US" sz="1200" dirty="0">
                        <a:solidFill>
                          <a:schemeClr val="bg1"/>
                        </a:solidFill>
                        <a:effectLst/>
                        <a:cs typeface="B Titr" panose="00000700000000000000" pitchFamily="2" charset="-78"/>
                      </a:endParaRPr>
                    </a:p>
                    <a:p>
                      <a:pPr marL="0" marR="0" algn="just" rtl="1">
                        <a:lnSpc>
                          <a:spcPct val="150000"/>
                        </a:lnSpc>
                        <a:spcBef>
                          <a:spcPts val="0"/>
                        </a:spcBef>
                        <a:spcAft>
                          <a:spcPts val="0"/>
                        </a:spcAft>
                      </a:pPr>
                      <a:r>
                        <a:rPr lang="fa-IR" sz="2400" dirty="0">
                          <a:solidFill>
                            <a:schemeClr val="bg1"/>
                          </a:solidFill>
                          <a:effectLst/>
                          <a:cs typeface="B Titr" panose="00000700000000000000" pitchFamily="2" charset="-78"/>
                        </a:rPr>
                        <a:t>2 تا 4 سهم</a:t>
                      </a:r>
                      <a:endParaRPr lang="en-US" sz="2400" dirty="0">
                        <a:solidFill>
                          <a:schemeClr val="bg1"/>
                        </a:solidFill>
                        <a:effectLst/>
                        <a:latin typeface="B Lotus" panose="00000400000000000000" pitchFamily="2" charset="-78"/>
                        <a:ea typeface="Calibri" panose="020F0502020204030204" pitchFamily="34" charset="0"/>
                        <a:cs typeface="B Titr" panose="00000700000000000000" pitchFamily="2" charset="-78"/>
                      </a:endParaRPr>
                    </a:p>
                  </a:txBody>
                  <a:tcPr marL="38079" marR="38079" marT="0" marB="0">
                    <a:solidFill>
                      <a:srgbClr val="FF6600"/>
                    </a:solidFill>
                  </a:tcPr>
                </a:tc>
                <a:tc>
                  <a:txBody>
                    <a:bodyPr/>
                    <a:lstStyle/>
                    <a:p>
                      <a:pPr marL="0" marR="0" algn="just" rtl="1">
                        <a:lnSpc>
                          <a:spcPct val="150000"/>
                        </a:lnSpc>
                        <a:spcBef>
                          <a:spcPts val="0"/>
                        </a:spcBef>
                        <a:spcAft>
                          <a:spcPts val="0"/>
                        </a:spcAft>
                      </a:pPr>
                      <a:r>
                        <a:rPr lang="fa-IR" sz="2400" dirty="0">
                          <a:solidFill>
                            <a:schemeClr val="bg1"/>
                          </a:solidFill>
                          <a:effectLst/>
                          <a:cs typeface="B Titr" panose="00000700000000000000" pitchFamily="2" charset="-78"/>
                        </a:rPr>
                        <a:t>میوه ها</a:t>
                      </a:r>
                      <a:endParaRPr lang="en-US" sz="2400" dirty="0">
                        <a:solidFill>
                          <a:schemeClr val="bg1"/>
                        </a:solidFill>
                        <a:effectLst/>
                        <a:cs typeface="B Titr" panose="00000700000000000000" pitchFamily="2" charset="-78"/>
                      </a:endParaRPr>
                    </a:p>
                    <a:p>
                      <a:pPr marL="0" marR="0" algn="just" rtl="1">
                        <a:lnSpc>
                          <a:spcPct val="150000"/>
                        </a:lnSpc>
                        <a:spcBef>
                          <a:spcPts val="0"/>
                        </a:spcBef>
                        <a:spcAft>
                          <a:spcPts val="0"/>
                        </a:spcAft>
                      </a:pPr>
                      <a:r>
                        <a:rPr lang="fa-IR" sz="2400" dirty="0">
                          <a:solidFill>
                            <a:schemeClr val="bg1"/>
                          </a:solidFill>
                          <a:effectLst/>
                          <a:cs typeface="B Titr" panose="00000700000000000000" pitchFamily="2" charset="-78"/>
                        </a:rPr>
                        <a:t>مرکبات ، توت ها ، خربزه</a:t>
                      </a:r>
                      <a:endParaRPr lang="en-US" sz="2400" dirty="0">
                        <a:solidFill>
                          <a:schemeClr val="bg1"/>
                        </a:solidFill>
                        <a:effectLst/>
                        <a:latin typeface="B Lotus" panose="00000400000000000000" pitchFamily="2" charset="-78"/>
                        <a:ea typeface="Calibri" panose="020F0502020204030204" pitchFamily="34" charset="0"/>
                        <a:cs typeface="B Titr" panose="00000700000000000000" pitchFamily="2" charset="-78"/>
                      </a:endParaRPr>
                    </a:p>
                  </a:txBody>
                  <a:tcPr marL="38079" marR="38079" marT="0" marB="0">
                    <a:lnB w="12700" cmpd="sng">
                      <a:noFill/>
                    </a:lnB>
                    <a:solidFill>
                      <a:srgbClr val="FF6600"/>
                    </a:solidFill>
                  </a:tcPr>
                </a:tc>
                <a:extLst>
                  <a:ext uri="{0D108BD9-81ED-4DB2-BD59-A6C34878D82A}">
                    <a16:rowId xmlns:a16="http://schemas.microsoft.com/office/drawing/2014/main" val="1201051016"/>
                  </a:ext>
                </a:extLst>
              </a:tr>
              <a:tr h="522135">
                <a:tc>
                  <a:txBody>
                    <a:bodyPr/>
                    <a:lstStyle/>
                    <a:p>
                      <a:pPr marL="0" marR="0" algn="just" rtl="1">
                        <a:lnSpc>
                          <a:spcPct val="150000"/>
                        </a:lnSpc>
                        <a:spcBef>
                          <a:spcPts val="0"/>
                        </a:spcBef>
                        <a:spcAft>
                          <a:spcPts val="0"/>
                        </a:spcAft>
                      </a:pPr>
                      <a:r>
                        <a:rPr lang="fa-IR" sz="1400" b="1" dirty="0">
                          <a:solidFill>
                            <a:schemeClr val="tx1"/>
                          </a:solidFill>
                          <a:effectLst/>
                          <a:cs typeface="B Titr" panose="00000700000000000000" pitchFamily="2" charset="-78"/>
                        </a:rPr>
                        <a:t>یک فنجان شیر ، 240 گرم ماست ، 30 تا 45 گرم پنیر ، 60 گرم پنیر فرآوری شده </a:t>
                      </a:r>
                      <a:endParaRPr lang="en-US" sz="1400" b="1" dirty="0">
                        <a:solidFill>
                          <a:schemeClr val="tx1"/>
                        </a:solidFill>
                        <a:effectLst/>
                        <a:latin typeface="B Lotus" panose="00000400000000000000" pitchFamily="2" charset="-78"/>
                        <a:ea typeface="Calibri" panose="020F0502020204030204" pitchFamily="34" charset="0"/>
                        <a:cs typeface="B Titr" panose="00000700000000000000" pitchFamily="2" charset="-78"/>
                      </a:endParaRPr>
                    </a:p>
                  </a:txBody>
                  <a:tcPr marL="38079" marR="38079" marT="0" marB="0">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0" scaled="1"/>
                      <a:tileRect/>
                    </a:gradFill>
                  </a:tcPr>
                </a:tc>
                <a:tc>
                  <a:txBody>
                    <a:bodyPr/>
                    <a:lstStyle/>
                    <a:p>
                      <a:pPr marL="0" marR="0" algn="just" rtl="1">
                        <a:lnSpc>
                          <a:spcPct val="150000"/>
                        </a:lnSpc>
                        <a:spcBef>
                          <a:spcPts val="0"/>
                        </a:spcBef>
                        <a:spcAft>
                          <a:spcPts val="0"/>
                        </a:spcAft>
                      </a:pPr>
                      <a:r>
                        <a:rPr lang="fa-IR" sz="1400" b="1" dirty="0">
                          <a:solidFill>
                            <a:schemeClr val="tx1"/>
                          </a:solidFill>
                          <a:effectLst/>
                          <a:cs typeface="B Titr" panose="00000700000000000000" pitchFamily="2" charset="-78"/>
                        </a:rPr>
                        <a:t>2 سهم ( 3 سهم برای نوجوانان و زنان باردار و شیرده )</a:t>
                      </a:r>
                      <a:endParaRPr lang="en-US" sz="1400" b="1" dirty="0">
                        <a:solidFill>
                          <a:schemeClr val="tx1"/>
                        </a:solidFill>
                        <a:effectLst/>
                        <a:latin typeface="B Lotus" panose="00000400000000000000" pitchFamily="2" charset="-78"/>
                        <a:ea typeface="Calibri" panose="020F0502020204030204" pitchFamily="34" charset="0"/>
                        <a:cs typeface="B Titr" panose="00000700000000000000" pitchFamily="2" charset="-78"/>
                      </a:endParaRPr>
                    </a:p>
                  </a:txBody>
                  <a:tcPr marL="38079" marR="38079" marT="0" marB="0">
                    <a:lnR w="12700" cmpd="sng">
                      <a:noFill/>
                    </a:lnR>
                    <a:solidFill>
                      <a:schemeClr val="bg1"/>
                    </a:solidFill>
                  </a:tcPr>
                </a:tc>
                <a:tc>
                  <a:txBody>
                    <a:bodyPr/>
                    <a:lstStyle/>
                    <a:p>
                      <a:pPr marL="0" marR="0" algn="just" rtl="1">
                        <a:lnSpc>
                          <a:spcPct val="150000"/>
                        </a:lnSpc>
                        <a:spcBef>
                          <a:spcPts val="0"/>
                        </a:spcBef>
                        <a:spcAft>
                          <a:spcPts val="0"/>
                        </a:spcAft>
                      </a:pPr>
                      <a:r>
                        <a:rPr lang="fa-IR" sz="2400" b="1" dirty="0">
                          <a:solidFill>
                            <a:schemeClr val="tx1"/>
                          </a:solidFill>
                          <a:effectLst/>
                          <a:cs typeface="B Titr" panose="00000700000000000000" pitchFamily="2" charset="-78"/>
                        </a:rPr>
                        <a:t>شیر ، پنیر و ماست </a:t>
                      </a:r>
                      <a:endParaRPr lang="en-US" sz="2400" b="1" dirty="0">
                        <a:solidFill>
                          <a:schemeClr val="tx1"/>
                        </a:solidFill>
                        <a:effectLst/>
                        <a:latin typeface="B Lotus" panose="00000400000000000000" pitchFamily="2" charset="-78"/>
                        <a:ea typeface="Calibri" panose="020F0502020204030204" pitchFamily="34" charset="0"/>
                        <a:cs typeface="B Titr" panose="00000700000000000000" pitchFamily="2" charset="-78"/>
                      </a:endParaRPr>
                    </a:p>
                  </a:txBody>
                  <a:tcPr marL="38079" marR="38079" marT="0" marB="0">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0800000" scaled="1"/>
                      <a:tileRect/>
                    </a:gradFill>
                  </a:tcPr>
                </a:tc>
                <a:extLst>
                  <a:ext uri="{0D108BD9-81ED-4DB2-BD59-A6C34878D82A}">
                    <a16:rowId xmlns:a16="http://schemas.microsoft.com/office/drawing/2014/main" val="4250436122"/>
                  </a:ext>
                </a:extLst>
              </a:tr>
              <a:tr h="1361860">
                <a:tc>
                  <a:txBody>
                    <a:bodyPr/>
                    <a:lstStyle/>
                    <a:p>
                      <a:pPr marL="0" marR="0" algn="just" rtl="1">
                        <a:lnSpc>
                          <a:spcPct val="150000"/>
                        </a:lnSpc>
                        <a:spcBef>
                          <a:spcPts val="0"/>
                        </a:spcBef>
                        <a:spcAft>
                          <a:spcPts val="0"/>
                        </a:spcAft>
                      </a:pPr>
                      <a:r>
                        <a:rPr lang="fa-IR" sz="1400" dirty="0">
                          <a:solidFill>
                            <a:schemeClr val="bg1"/>
                          </a:solidFill>
                          <a:effectLst/>
                          <a:cs typeface="B Titr" panose="00000700000000000000" pitchFamily="2" charset="-78"/>
                        </a:rPr>
                        <a:t>مقدار یک سهم متفاوت است اما بطور کلی باید روزانه 150 تا 270 گرم گوشت بدون چربی ، ماهی یا مرغ مصرف شود . یک برش گوشت به اندازه کف یک دست حدود 90 تا 150گرم وزن دارد . به جای هر 30گرم گوشت بدون چربی ، یک عدد تخم مرغ یا نصف فنجان حبوبات پخته یا 2 قاشق غذا خوری کره بادام زمینی در نظر بگیرید.</a:t>
                      </a:r>
                      <a:endParaRPr lang="en-US" sz="1400" dirty="0">
                        <a:solidFill>
                          <a:schemeClr val="bg1"/>
                        </a:solidFill>
                        <a:effectLst/>
                        <a:latin typeface="B Lotus" panose="00000400000000000000" pitchFamily="2" charset="-78"/>
                        <a:ea typeface="Calibri" panose="020F0502020204030204" pitchFamily="34" charset="0"/>
                        <a:cs typeface="B Titr" panose="00000700000000000000" pitchFamily="2" charset="-78"/>
                      </a:endParaRPr>
                    </a:p>
                  </a:txBody>
                  <a:tcPr marL="38079" marR="38079" marT="0" marB="0">
                    <a:gradFill flip="none" rotWithShape="1">
                      <a:gsLst>
                        <a:gs pos="0">
                          <a:srgbClr val="FF5050">
                            <a:shade val="30000"/>
                            <a:satMod val="115000"/>
                          </a:srgbClr>
                        </a:gs>
                        <a:gs pos="50000">
                          <a:srgbClr val="FF5050">
                            <a:shade val="67500"/>
                            <a:satMod val="115000"/>
                          </a:srgbClr>
                        </a:gs>
                        <a:gs pos="100000">
                          <a:srgbClr val="FF5050">
                            <a:shade val="100000"/>
                            <a:satMod val="115000"/>
                          </a:srgbClr>
                        </a:gs>
                      </a:gsLst>
                      <a:lin ang="0" scaled="1"/>
                      <a:tileRect/>
                    </a:gradFill>
                  </a:tcPr>
                </a:tc>
                <a:tc>
                  <a:txBody>
                    <a:bodyPr/>
                    <a:lstStyle/>
                    <a:p>
                      <a:pPr marL="0" marR="0" algn="just" rtl="1">
                        <a:lnSpc>
                          <a:spcPct val="150000"/>
                        </a:lnSpc>
                        <a:spcBef>
                          <a:spcPts val="0"/>
                        </a:spcBef>
                        <a:spcAft>
                          <a:spcPts val="0"/>
                        </a:spcAft>
                      </a:pPr>
                      <a:r>
                        <a:rPr lang="fa-IR" sz="2000" dirty="0">
                          <a:solidFill>
                            <a:schemeClr val="bg1"/>
                          </a:solidFill>
                          <a:effectLst/>
                          <a:cs typeface="B Titr" panose="00000700000000000000" pitchFamily="2" charset="-78"/>
                        </a:rPr>
                        <a:t>2 تا 3 سهم ( مجموعا 150 تا 270گرم گوشت بدون چربی)</a:t>
                      </a:r>
                      <a:endParaRPr lang="en-US" sz="2000" dirty="0">
                        <a:solidFill>
                          <a:schemeClr val="bg1"/>
                        </a:solidFill>
                        <a:effectLst/>
                        <a:latin typeface="B Lotus" panose="00000400000000000000" pitchFamily="2" charset="-78"/>
                        <a:ea typeface="Calibri" panose="020F0502020204030204" pitchFamily="34" charset="0"/>
                        <a:cs typeface="B Titr" panose="00000700000000000000" pitchFamily="2" charset="-78"/>
                      </a:endParaRPr>
                    </a:p>
                  </a:txBody>
                  <a:tcPr marL="38079" marR="38079" marT="0" marB="0">
                    <a:gradFill flip="none" rotWithShape="1">
                      <a:gsLst>
                        <a:gs pos="0">
                          <a:srgbClr val="FF5050">
                            <a:shade val="30000"/>
                            <a:satMod val="115000"/>
                          </a:srgbClr>
                        </a:gs>
                        <a:gs pos="50000">
                          <a:srgbClr val="FF5050">
                            <a:shade val="67500"/>
                            <a:satMod val="115000"/>
                          </a:srgbClr>
                        </a:gs>
                        <a:gs pos="100000">
                          <a:srgbClr val="FF5050">
                            <a:shade val="100000"/>
                            <a:satMod val="115000"/>
                          </a:srgbClr>
                        </a:gs>
                      </a:gsLst>
                      <a:lin ang="18900000" scaled="1"/>
                      <a:tileRect/>
                    </a:gradFill>
                  </a:tcPr>
                </a:tc>
                <a:tc>
                  <a:txBody>
                    <a:bodyPr/>
                    <a:lstStyle/>
                    <a:p>
                      <a:pPr marL="0" marR="0" algn="just" rtl="1">
                        <a:lnSpc>
                          <a:spcPct val="150000"/>
                        </a:lnSpc>
                        <a:spcBef>
                          <a:spcPts val="0"/>
                        </a:spcBef>
                        <a:spcAft>
                          <a:spcPts val="0"/>
                        </a:spcAft>
                      </a:pPr>
                      <a:r>
                        <a:rPr lang="fa-IR" sz="2000" dirty="0">
                          <a:solidFill>
                            <a:schemeClr val="bg1"/>
                          </a:solidFill>
                          <a:effectLst/>
                          <a:cs typeface="B Titr" panose="00000700000000000000" pitchFamily="2" charset="-78"/>
                        </a:rPr>
                        <a:t>گوشت ، مرغ ، ماهی و جانشین های گوشت ( تخم مرغ ، حبوبات ، بادام زمینی)</a:t>
                      </a:r>
                      <a:endParaRPr lang="en-US" sz="2000" dirty="0">
                        <a:solidFill>
                          <a:schemeClr val="bg1"/>
                        </a:solidFill>
                        <a:effectLst/>
                        <a:latin typeface="B Lotus" panose="00000400000000000000" pitchFamily="2" charset="-78"/>
                        <a:ea typeface="Calibri" panose="020F0502020204030204" pitchFamily="34" charset="0"/>
                        <a:cs typeface="B Titr" panose="00000700000000000000" pitchFamily="2" charset="-78"/>
                      </a:endParaRPr>
                    </a:p>
                  </a:txBody>
                  <a:tcPr marL="38079" marR="38079" marT="0" marB="0">
                    <a:lnT w="12700" cmpd="sng">
                      <a:noFill/>
                    </a:lnT>
                    <a:gradFill flip="none" rotWithShape="1">
                      <a:gsLst>
                        <a:gs pos="0">
                          <a:srgbClr val="FF5050">
                            <a:shade val="30000"/>
                            <a:satMod val="115000"/>
                          </a:srgbClr>
                        </a:gs>
                        <a:gs pos="50000">
                          <a:srgbClr val="FF5050">
                            <a:shade val="67500"/>
                            <a:satMod val="115000"/>
                          </a:srgbClr>
                        </a:gs>
                        <a:gs pos="100000">
                          <a:srgbClr val="FF5050">
                            <a:shade val="100000"/>
                            <a:satMod val="115000"/>
                          </a:srgbClr>
                        </a:gs>
                      </a:gsLst>
                      <a:lin ang="10800000" scaled="1"/>
                      <a:tileRect/>
                    </a:gradFill>
                  </a:tcPr>
                </a:tc>
                <a:extLst>
                  <a:ext uri="{0D108BD9-81ED-4DB2-BD59-A6C34878D82A}">
                    <a16:rowId xmlns:a16="http://schemas.microsoft.com/office/drawing/2014/main" val="1569221395"/>
                  </a:ext>
                </a:extLst>
              </a:tr>
              <a:tr h="295720">
                <a:tc>
                  <a:txBody>
                    <a:bodyPr/>
                    <a:lstStyle/>
                    <a:p>
                      <a:pPr marL="0" marR="0" algn="just" rtl="1">
                        <a:lnSpc>
                          <a:spcPct val="150000"/>
                        </a:lnSpc>
                        <a:spcBef>
                          <a:spcPts val="0"/>
                        </a:spcBef>
                        <a:spcAft>
                          <a:spcPts val="0"/>
                        </a:spcAft>
                      </a:pPr>
                      <a:r>
                        <a:rPr lang="en-US" sz="1200" dirty="0">
                          <a:solidFill>
                            <a:schemeClr val="bg1"/>
                          </a:solidFill>
                          <a:effectLst/>
                          <a:cs typeface="B Titr" panose="00000700000000000000" pitchFamily="2" charset="-78"/>
                        </a:rPr>
                        <a:t> </a:t>
                      </a:r>
                      <a:endParaRPr lang="en-US" sz="1200" dirty="0">
                        <a:solidFill>
                          <a:schemeClr val="bg1"/>
                        </a:solidFill>
                        <a:effectLst/>
                        <a:latin typeface="B Lotus" panose="00000400000000000000" pitchFamily="2" charset="-78"/>
                        <a:ea typeface="Calibri" panose="020F0502020204030204" pitchFamily="34" charset="0"/>
                        <a:cs typeface="B Titr" panose="00000700000000000000" pitchFamily="2" charset="-78"/>
                      </a:endParaRPr>
                    </a:p>
                  </a:txBody>
                  <a:tcPr marL="38079" marR="38079" marT="0" marB="0">
                    <a:gradFill flip="none" rotWithShape="1">
                      <a:gsLst>
                        <a:gs pos="0">
                          <a:srgbClr val="FF6600">
                            <a:shade val="30000"/>
                            <a:satMod val="115000"/>
                          </a:srgbClr>
                        </a:gs>
                        <a:gs pos="50000">
                          <a:srgbClr val="FF6600">
                            <a:shade val="67500"/>
                            <a:satMod val="115000"/>
                          </a:srgbClr>
                        </a:gs>
                        <a:gs pos="100000">
                          <a:srgbClr val="FF6600">
                            <a:shade val="100000"/>
                            <a:satMod val="115000"/>
                          </a:srgbClr>
                        </a:gs>
                      </a:gsLst>
                      <a:lin ang="0" scaled="1"/>
                      <a:tileRect/>
                    </a:gradFill>
                  </a:tcPr>
                </a:tc>
                <a:tc>
                  <a:txBody>
                    <a:bodyPr/>
                    <a:lstStyle/>
                    <a:p>
                      <a:pPr marL="0" marR="0" algn="just" rtl="1">
                        <a:lnSpc>
                          <a:spcPct val="150000"/>
                        </a:lnSpc>
                        <a:spcBef>
                          <a:spcPts val="0"/>
                        </a:spcBef>
                        <a:spcAft>
                          <a:spcPts val="0"/>
                        </a:spcAft>
                      </a:pPr>
                      <a:r>
                        <a:rPr lang="fa-IR" sz="1600" dirty="0">
                          <a:solidFill>
                            <a:schemeClr val="bg1"/>
                          </a:solidFill>
                          <a:effectLst/>
                          <a:cs typeface="B Titr" panose="00000700000000000000" pitchFamily="2" charset="-78"/>
                        </a:rPr>
                        <a:t>از مصرف چربی و قند زیاد پرهیز کنید</a:t>
                      </a:r>
                      <a:endParaRPr lang="en-US" sz="1600" dirty="0">
                        <a:solidFill>
                          <a:schemeClr val="bg1"/>
                        </a:solidFill>
                        <a:effectLst/>
                        <a:latin typeface="B Lotus" panose="00000400000000000000" pitchFamily="2" charset="-78"/>
                        <a:ea typeface="Calibri" panose="020F0502020204030204" pitchFamily="34" charset="0"/>
                        <a:cs typeface="B Titr" panose="00000700000000000000" pitchFamily="2" charset="-78"/>
                      </a:endParaRPr>
                    </a:p>
                  </a:txBody>
                  <a:tcPr marL="38079" marR="38079" marT="0" marB="0">
                    <a:solidFill>
                      <a:srgbClr val="FF6600"/>
                    </a:solidFill>
                  </a:tcPr>
                </a:tc>
                <a:tc>
                  <a:txBody>
                    <a:bodyPr/>
                    <a:lstStyle/>
                    <a:p>
                      <a:pPr marL="0" marR="0" algn="just" rtl="1">
                        <a:lnSpc>
                          <a:spcPct val="150000"/>
                        </a:lnSpc>
                        <a:spcBef>
                          <a:spcPts val="0"/>
                        </a:spcBef>
                        <a:spcAft>
                          <a:spcPts val="0"/>
                        </a:spcAft>
                      </a:pPr>
                      <a:r>
                        <a:rPr lang="fa-IR" sz="1600" dirty="0">
                          <a:solidFill>
                            <a:schemeClr val="bg1"/>
                          </a:solidFill>
                          <a:effectLst/>
                          <a:cs typeface="B Titr" panose="00000700000000000000" pitchFamily="2" charset="-78"/>
                        </a:rPr>
                        <a:t>چربیها ، قند ها </a:t>
                      </a:r>
                      <a:endParaRPr lang="en-US" sz="1600" dirty="0">
                        <a:solidFill>
                          <a:schemeClr val="bg1"/>
                        </a:solidFill>
                        <a:effectLst/>
                        <a:latin typeface="B Lotus" panose="00000400000000000000" pitchFamily="2" charset="-78"/>
                        <a:ea typeface="Calibri" panose="020F0502020204030204" pitchFamily="34" charset="0"/>
                        <a:cs typeface="B Titr" panose="00000700000000000000" pitchFamily="2" charset="-78"/>
                      </a:endParaRPr>
                    </a:p>
                  </a:txBody>
                  <a:tcPr marL="38079" marR="38079" marT="0" marB="0">
                    <a:gradFill flip="none" rotWithShape="1">
                      <a:gsLst>
                        <a:gs pos="0">
                          <a:srgbClr val="FF6600">
                            <a:shade val="30000"/>
                            <a:satMod val="115000"/>
                          </a:srgbClr>
                        </a:gs>
                        <a:gs pos="50000">
                          <a:srgbClr val="FF6600">
                            <a:shade val="67500"/>
                            <a:satMod val="115000"/>
                          </a:srgbClr>
                        </a:gs>
                        <a:gs pos="100000">
                          <a:srgbClr val="FF6600">
                            <a:shade val="100000"/>
                            <a:satMod val="115000"/>
                          </a:srgbClr>
                        </a:gs>
                      </a:gsLst>
                      <a:lin ang="10800000" scaled="1"/>
                      <a:tileRect/>
                    </a:gradFill>
                  </a:tcPr>
                </a:tc>
                <a:extLst>
                  <a:ext uri="{0D108BD9-81ED-4DB2-BD59-A6C34878D82A}">
                    <a16:rowId xmlns:a16="http://schemas.microsoft.com/office/drawing/2014/main" val="3435359425"/>
                  </a:ext>
                </a:extLst>
              </a:tr>
            </a:tbl>
          </a:graphicData>
        </a:graphic>
      </p:graphicFrame>
      <p:pic>
        <p:nvPicPr>
          <p:cNvPr id="2" name="4B42CF7E">
            <a:hlinkClick r:id="" action="ppaction://media"/>
            <a:extLst>
              <a:ext uri="{FF2B5EF4-FFF2-40B4-BE49-F238E27FC236}">
                <a16:creationId xmlns:a16="http://schemas.microsoft.com/office/drawing/2014/main" id="{CF1D14BE-AE7E-4D0A-884D-6C89B17A9EB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0" y="0"/>
            <a:ext cx="609600" cy="609600"/>
          </a:xfrm>
          <a:prstGeom prst="rect">
            <a:avLst/>
          </a:prstGeom>
        </p:spPr>
      </p:pic>
    </p:spTree>
    <p:extLst>
      <p:ext uri="{BB962C8B-B14F-4D97-AF65-F5344CB8AC3E}">
        <p14:creationId xmlns:p14="http://schemas.microsoft.com/office/powerpoint/2010/main" val="28425967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6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73049"/>
            <a:ext cx="9982200" cy="1325563"/>
          </a:xfrm>
        </p:spPr>
        <p:txBody>
          <a:bodyPr>
            <a:normAutofit/>
          </a:bodyPr>
          <a:lstStyle/>
          <a:p>
            <a:pPr algn="ctr"/>
            <a:r>
              <a:rPr lang="fa-IR" sz="4000" b="1" dirty="0">
                <a:solidFill>
                  <a:schemeClr val="accent4"/>
                </a:solidFill>
                <a:cs typeface="B Titr" panose="00000700000000000000" pitchFamily="2" charset="-78"/>
              </a:rPr>
              <a:t>آزمون فصل </a:t>
            </a:r>
            <a:r>
              <a:rPr lang="fa-IR" sz="4000" b="1" dirty="0" smtClean="0">
                <a:solidFill>
                  <a:schemeClr val="accent4"/>
                </a:solidFill>
                <a:cs typeface="B Titr" panose="00000700000000000000" pitchFamily="2" charset="-78"/>
              </a:rPr>
              <a:t>دوم </a:t>
            </a:r>
            <a:r>
              <a:rPr lang="fa-IR" sz="4000" b="1" dirty="0">
                <a:solidFill>
                  <a:schemeClr val="accent4"/>
                </a:solidFill>
                <a:cs typeface="B Titr" panose="00000700000000000000" pitchFamily="2" charset="-78"/>
              </a:rPr>
              <a:t>درس تغذيه كاربردي</a:t>
            </a:r>
            <a:r>
              <a:rPr lang="fa-IR" sz="4000" dirty="0">
                <a:solidFill>
                  <a:schemeClr val="accent4"/>
                </a:solidFill>
                <a:cs typeface="B Titr" panose="00000700000000000000" pitchFamily="2" charset="-78"/>
              </a:rPr>
              <a:t> </a:t>
            </a:r>
            <a:r>
              <a:rPr lang="en-US" sz="4000" dirty="0">
                <a:solidFill>
                  <a:schemeClr val="accent4"/>
                </a:solidFill>
                <a:cs typeface="B Titr" panose="00000700000000000000" pitchFamily="2" charset="-78"/>
              </a:rPr>
              <a:t/>
            </a:r>
            <a:br>
              <a:rPr lang="en-US" sz="4000" dirty="0">
                <a:solidFill>
                  <a:schemeClr val="accent4"/>
                </a:solidFill>
                <a:cs typeface="B Titr" panose="00000700000000000000" pitchFamily="2" charset="-78"/>
              </a:rPr>
            </a:br>
            <a:endParaRPr lang="en-US" sz="4000" dirty="0">
              <a:solidFill>
                <a:schemeClr val="accent4"/>
              </a:solidFill>
              <a:cs typeface="B Titr" panose="00000700000000000000" pitchFamily="2" charset="-78"/>
            </a:endParaRPr>
          </a:p>
        </p:txBody>
      </p:sp>
      <p:sp>
        <p:nvSpPr>
          <p:cNvPr id="3" name="Content Placeholder 2"/>
          <p:cNvSpPr>
            <a:spLocks noGrp="1"/>
          </p:cNvSpPr>
          <p:nvPr>
            <p:ph idx="1"/>
          </p:nvPr>
        </p:nvSpPr>
        <p:spPr>
          <a:xfrm>
            <a:off x="346364" y="1825625"/>
            <a:ext cx="11007436" cy="4351338"/>
          </a:xfrm>
        </p:spPr>
        <p:txBody>
          <a:bodyPr/>
          <a:lstStyle/>
          <a:p>
            <a:pPr marL="0" indent="0" algn="r" rtl="1">
              <a:buNone/>
            </a:pPr>
            <a:r>
              <a:rPr lang="fa-IR" dirty="0" smtClean="0">
                <a:solidFill>
                  <a:srgbClr val="00B050"/>
                </a:solidFill>
                <a:cs typeface="B Nazanin" panose="00000400000000000000" pitchFamily="2" charset="-78"/>
              </a:rPr>
              <a:t>1-</a:t>
            </a:r>
            <a:r>
              <a:rPr lang="fa-IR" dirty="0" smtClean="0">
                <a:cs typeface="B Nazanin" panose="00000400000000000000" pitchFamily="2" charset="-78"/>
              </a:rPr>
              <a:t>تغذيه </a:t>
            </a:r>
            <a:r>
              <a:rPr lang="fa-IR" dirty="0">
                <a:cs typeface="B Nazanin" panose="00000400000000000000" pitchFamily="2" charset="-78"/>
              </a:rPr>
              <a:t>را تعريف </a:t>
            </a:r>
            <a:r>
              <a:rPr lang="fa-IR" dirty="0" smtClean="0">
                <a:cs typeface="B Nazanin" panose="00000400000000000000" pitchFamily="2" charset="-78"/>
              </a:rPr>
              <a:t>نماييد؟</a:t>
            </a:r>
            <a:endParaRPr lang="en-US" dirty="0">
              <a:cs typeface="B Nazanin" panose="00000400000000000000" pitchFamily="2" charset="-78"/>
            </a:endParaRPr>
          </a:p>
          <a:p>
            <a:pPr marL="0" indent="0" algn="r">
              <a:buNone/>
            </a:pPr>
            <a:r>
              <a:rPr lang="fa-IR" dirty="0">
                <a:solidFill>
                  <a:srgbClr val="00B050"/>
                </a:solidFill>
                <a:cs typeface="B Nazanin" panose="00000400000000000000" pitchFamily="2" charset="-78"/>
              </a:rPr>
              <a:t>2-</a:t>
            </a:r>
            <a:r>
              <a:rPr lang="fa-IR" dirty="0">
                <a:cs typeface="B Nazanin" panose="00000400000000000000" pitchFamily="2" charset="-78"/>
              </a:rPr>
              <a:t>هرم غذايي چيست و  گروههاي غذايي و ميزان سهم </a:t>
            </a:r>
            <a:r>
              <a:rPr lang="fa-IR" dirty="0" smtClean="0">
                <a:cs typeface="B Nazanin" panose="00000400000000000000" pitchFamily="2" charset="-78"/>
              </a:rPr>
              <a:t>مصرفي </a:t>
            </a:r>
            <a:r>
              <a:rPr lang="fa-IR" dirty="0">
                <a:cs typeface="B Nazanin" panose="00000400000000000000" pitchFamily="2" charset="-78"/>
              </a:rPr>
              <a:t>را در آن را مشخص </a:t>
            </a:r>
            <a:r>
              <a:rPr lang="fa-IR" dirty="0" smtClean="0">
                <a:cs typeface="B Nazanin" panose="00000400000000000000" pitchFamily="2" charset="-78"/>
              </a:rPr>
              <a:t>نماييد؟</a:t>
            </a:r>
            <a:endParaRPr lang="en-US" dirty="0">
              <a:cs typeface="B Nazanin" panose="00000400000000000000" pitchFamily="2" charset="-78"/>
            </a:endParaRPr>
          </a:p>
          <a:p>
            <a:pPr marL="0" indent="0" algn="r">
              <a:buNone/>
            </a:pPr>
            <a:r>
              <a:rPr lang="fa-IR" dirty="0">
                <a:solidFill>
                  <a:srgbClr val="00B050"/>
                </a:solidFill>
                <a:cs typeface="B Nazanin" panose="00000400000000000000" pitchFamily="2" charset="-78"/>
              </a:rPr>
              <a:t>3-</a:t>
            </a:r>
            <a:r>
              <a:rPr lang="fa-IR" dirty="0">
                <a:cs typeface="B Nazanin" panose="00000400000000000000" pitchFamily="2" charset="-78"/>
              </a:rPr>
              <a:t>گروه غلات شامل چه موادي شده و يك سهم آن چقدر </a:t>
            </a:r>
            <a:r>
              <a:rPr lang="fa-IR" dirty="0" smtClean="0">
                <a:cs typeface="B Nazanin" panose="00000400000000000000" pitchFamily="2" charset="-78"/>
              </a:rPr>
              <a:t>است؟</a:t>
            </a:r>
            <a:endParaRPr lang="en-US" dirty="0">
              <a:cs typeface="B Nazanin" panose="00000400000000000000" pitchFamily="2" charset="-78"/>
            </a:endParaRPr>
          </a:p>
          <a:p>
            <a:pPr marL="0" indent="0" algn="r">
              <a:buNone/>
            </a:pPr>
            <a:r>
              <a:rPr lang="fa-IR" dirty="0">
                <a:solidFill>
                  <a:srgbClr val="00B050"/>
                </a:solidFill>
                <a:cs typeface="B Nazanin" panose="00000400000000000000" pitchFamily="2" charset="-78"/>
              </a:rPr>
              <a:t>4-</a:t>
            </a:r>
            <a:r>
              <a:rPr lang="fa-IR" dirty="0">
                <a:cs typeface="B Nazanin" panose="00000400000000000000" pitchFamily="2" charset="-78"/>
              </a:rPr>
              <a:t> گروه گوشت، حبوبات، مغزها و تخم مرغ </a:t>
            </a:r>
            <a:r>
              <a:rPr lang="fa-IR" dirty="0" smtClean="0">
                <a:cs typeface="B Nazanin" panose="00000400000000000000" pitchFamily="2" charset="-78"/>
              </a:rPr>
              <a:t>شامل </a:t>
            </a:r>
            <a:r>
              <a:rPr lang="fa-IR" dirty="0">
                <a:cs typeface="B Nazanin" panose="00000400000000000000" pitchFamily="2" charset="-78"/>
              </a:rPr>
              <a:t>چه موادي بوده و هرسهم آن </a:t>
            </a:r>
            <a:r>
              <a:rPr lang="fa-IR" dirty="0" smtClean="0">
                <a:cs typeface="B Nazanin" panose="00000400000000000000" pitchFamily="2" charset="-78"/>
              </a:rPr>
              <a:t>چقدر است؟</a:t>
            </a:r>
          </a:p>
          <a:p>
            <a:pPr marL="0" indent="0" algn="r">
              <a:buNone/>
            </a:pPr>
            <a:r>
              <a:rPr lang="fa-IR" dirty="0" smtClean="0">
                <a:solidFill>
                  <a:srgbClr val="00B050"/>
                </a:solidFill>
                <a:cs typeface="B Nazanin" panose="00000400000000000000" pitchFamily="2" charset="-78"/>
              </a:rPr>
              <a:t>5-</a:t>
            </a:r>
            <a:r>
              <a:rPr lang="fa-IR" dirty="0" smtClean="0">
                <a:cs typeface="B Nazanin" panose="00000400000000000000" pitchFamily="2" charset="-78"/>
              </a:rPr>
              <a:t> گروه سبزيها شامل چه مواد بوده و هرسهم آن چقدر است؟</a:t>
            </a:r>
          </a:p>
          <a:p>
            <a:pPr marL="0" indent="0" algn="r">
              <a:buNone/>
            </a:pPr>
            <a:r>
              <a:rPr lang="fa-IR" dirty="0">
                <a:solidFill>
                  <a:srgbClr val="00B050"/>
                </a:solidFill>
                <a:cs typeface="B Nazanin" panose="00000400000000000000" pitchFamily="2" charset="-78"/>
              </a:rPr>
              <a:t>6 </a:t>
            </a:r>
            <a:r>
              <a:rPr lang="fa-IR" dirty="0">
                <a:cs typeface="B Nazanin" panose="00000400000000000000" pitchFamily="2" charset="-78"/>
              </a:rPr>
              <a:t>-گروه </a:t>
            </a:r>
            <a:r>
              <a:rPr lang="fa-IR" dirty="0" smtClean="0">
                <a:cs typeface="B Nazanin" panose="00000400000000000000" pitchFamily="2" charset="-78"/>
              </a:rPr>
              <a:t>ميوه ها </a:t>
            </a:r>
            <a:r>
              <a:rPr lang="fa-IR" dirty="0">
                <a:cs typeface="B Nazanin" panose="00000400000000000000" pitchFamily="2" charset="-78"/>
              </a:rPr>
              <a:t>شامل چه مواد بوده و هرسهم آن چقدر است؟</a:t>
            </a:r>
          </a:p>
          <a:p>
            <a:pPr marL="0" indent="0" algn="r">
              <a:buNone/>
            </a:pPr>
            <a:r>
              <a:rPr lang="fa-IR" dirty="0" smtClean="0">
                <a:solidFill>
                  <a:srgbClr val="00B050"/>
                </a:solidFill>
                <a:cs typeface="B Nazanin" panose="00000400000000000000" pitchFamily="2" charset="-78"/>
              </a:rPr>
              <a:t>7-</a:t>
            </a:r>
            <a:r>
              <a:rPr lang="fa-IR" dirty="0" smtClean="0">
                <a:cs typeface="B Nazanin" panose="00000400000000000000" pitchFamily="2" charset="-78"/>
              </a:rPr>
              <a:t> </a:t>
            </a:r>
            <a:r>
              <a:rPr lang="fa-IR" dirty="0">
                <a:cs typeface="B Nazanin" panose="00000400000000000000" pitchFamily="2" charset="-78"/>
              </a:rPr>
              <a:t>چرا توصيه ميشود از گروه متفرقه بصورت محدود مصرف </a:t>
            </a:r>
            <a:r>
              <a:rPr lang="fa-IR" dirty="0" smtClean="0">
                <a:cs typeface="B Nazanin" panose="00000400000000000000" pitchFamily="2" charset="-78"/>
              </a:rPr>
              <a:t>شود؟</a:t>
            </a:r>
          </a:p>
          <a:p>
            <a:pPr marL="0" indent="0" algn="r">
              <a:buNone/>
            </a:pPr>
            <a:r>
              <a:rPr lang="fa-IR" dirty="0" smtClean="0">
                <a:solidFill>
                  <a:srgbClr val="00B050"/>
                </a:solidFill>
                <a:cs typeface="B Nazanin" panose="00000400000000000000" pitchFamily="2" charset="-78"/>
              </a:rPr>
              <a:t>8 – </a:t>
            </a:r>
            <a:r>
              <a:rPr lang="fa-IR" dirty="0" smtClean="0">
                <a:cs typeface="B Nazanin" panose="00000400000000000000" pitchFamily="2" charset="-78"/>
              </a:rPr>
              <a:t>طبق </a:t>
            </a:r>
            <a:r>
              <a:rPr lang="fa-IR" dirty="0" smtClean="0">
                <a:cs typeface="B Nazanin" panose="00000400000000000000" pitchFamily="2" charset="-78"/>
              </a:rPr>
              <a:t>هرم غذايي روزانه چند سهم از گروههاي غذايي بايد مصرف شود؟</a:t>
            </a:r>
            <a:endParaRPr lang="en-US" dirty="0">
              <a:cs typeface="B Nazanin" panose="00000400000000000000" pitchFamily="2" charset="-78"/>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1070076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35916"/>
          </a:xfrm>
        </p:spPr>
        <p:txBody>
          <a:bodyPr>
            <a:normAutofit/>
          </a:bodyPr>
          <a:lstStyle/>
          <a:p>
            <a:pPr algn="ctr"/>
            <a:r>
              <a:rPr lang="fa-IR" sz="4000" dirty="0">
                <a:solidFill>
                  <a:srgbClr val="FFC000"/>
                </a:solidFill>
                <a:cs typeface="B Titr" panose="00000700000000000000" pitchFamily="2" charset="-78"/>
              </a:rPr>
              <a:t>خلاصه ي </a:t>
            </a:r>
            <a:r>
              <a:rPr lang="fa-IR" sz="4000" dirty="0" smtClean="0">
                <a:solidFill>
                  <a:srgbClr val="FFC000"/>
                </a:solidFill>
                <a:cs typeface="B Titr" panose="00000700000000000000" pitchFamily="2" charset="-78"/>
              </a:rPr>
              <a:t>فصل دوم</a:t>
            </a:r>
            <a:endParaRPr lang="en-US" sz="4000" dirty="0">
              <a:solidFill>
                <a:srgbClr val="FFC000"/>
              </a:solidFill>
              <a:cs typeface="B Titr" panose="00000700000000000000" pitchFamily="2" charset="-78"/>
            </a:endParaRPr>
          </a:p>
        </p:txBody>
      </p:sp>
      <p:sp>
        <p:nvSpPr>
          <p:cNvPr id="3" name="Content Placeholder 2"/>
          <p:cNvSpPr>
            <a:spLocks noGrp="1"/>
          </p:cNvSpPr>
          <p:nvPr>
            <p:ph idx="1"/>
          </p:nvPr>
        </p:nvSpPr>
        <p:spPr>
          <a:xfrm>
            <a:off x="838200" y="1035916"/>
            <a:ext cx="10515600" cy="5822084"/>
          </a:xfrm>
        </p:spPr>
        <p:txBody>
          <a:bodyPr>
            <a:noAutofit/>
          </a:bodyPr>
          <a:lstStyle/>
          <a:p>
            <a:pPr marL="0" indent="0" algn="r">
              <a:buNone/>
            </a:pPr>
            <a:r>
              <a:rPr lang="fa-IR" sz="2400" dirty="0">
                <a:cs typeface="B Nazanin" panose="00000400000000000000" pitchFamily="2" charset="-78"/>
              </a:rPr>
              <a:t>تغذیه عبارت است از مجموعه فعل و انفعالاتی که موجب میگردد عضو زنده و سلولهای آن مواد مغذی را دریافت </a:t>
            </a:r>
            <a:r>
              <a:rPr lang="fa-IR" sz="2400" dirty="0" smtClean="0">
                <a:cs typeface="B Nazanin" panose="00000400000000000000" pitchFamily="2" charset="-78"/>
              </a:rPr>
              <a:t>کندشرط </a:t>
            </a:r>
            <a:r>
              <a:rPr lang="fa-IR" sz="2400" dirty="0">
                <a:cs typeface="B Nazanin" panose="00000400000000000000" pitchFamily="2" charset="-78"/>
              </a:rPr>
              <a:t>اصلی سالم زیستن ،تغذیه صحیح است.تغذیه صحیح یعنی رعایت دو اصل تعادل و تنوع در برنامه غذایی </a:t>
            </a:r>
            <a:r>
              <a:rPr lang="fa-IR" sz="2400" dirty="0" smtClean="0">
                <a:cs typeface="B Nazanin" panose="00000400000000000000" pitchFamily="2" charset="-78"/>
              </a:rPr>
              <a:t>روزانه</a:t>
            </a:r>
            <a:r>
              <a:rPr lang="fa-IR" sz="2400" dirty="0">
                <a:cs typeface="B Nazanin" panose="00000400000000000000" pitchFamily="2" charset="-78"/>
              </a:rPr>
              <a:t> </a:t>
            </a:r>
            <a:endParaRPr lang="fa-IR" sz="2400" dirty="0" smtClean="0">
              <a:cs typeface="B Nazanin" panose="00000400000000000000" pitchFamily="2" charset="-78"/>
            </a:endParaRPr>
          </a:p>
          <a:p>
            <a:pPr marL="0" indent="0" algn="r" rtl="1" fontAlgn="t">
              <a:buNone/>
            </a:pPr>
            <a:r>
              <a:rPr lang="fa-IR" sz="2400" dirty="0" smtClean="0">
                <a:cs typeface="B Nazanin" panose="00000400000000000000" pitchFamily="2" charset="-78"/>
              </a:rPr>
              <a:t>هرم </a:t>
            </a:r>
            <a:r>
              <a:rPr lang="fa-IR" sz="2400" dirty="0">
                <a:cs typeface="B Nazanin" panose="00000400000000000000" pitchFamily="2" charset="-78"/>
              </a:rPr>
              <a:t>راهنمای غذایی از نتایج تحقیقات </a:t>
            </a:r>
            <a:r>
              <a:rPr lang="fa-IR" sz="2400" dirty="0" smtClean="0">
                <a:cs typeface="B Nazanin" panose="00000400000000000000" pitchFamily="2" charset="-78"/>
              </a:rPr>
              <a:t>برای استفاده صحيح </a:t>
            </a:r>
            <a:r>
              <a:rPr lang="fa-IR" sz="2400" dirty="0">
                <a:cs typeface="B Nazanin" panose="00000400000000000000" pitchFamily="2" charset="-78"/>
              </a:rPr>
              <a:t>از مواد غذایی </a:t>
            </a:r>
            <a:r>
              <a:rPr lang="fa-IR" sz="2400" dirty="0" smtClean="0">
                <a:cs typeface="B Nazanin" panose="00000400000000000000" pitchFamily="2" charset="-78"/>
              </a:rPr>
              <a:t>بوده و براستفاده </a:t>
            </a:r>
            <a:r>
              <a:rPr lang="fa-IR" sz="2400" dirty="0">
                <a:cs typeface="B Nazanin" panose="00000400000000000000" pitchFamily="2" charset="-78"/>
              </a:rPr>
              <a:t>از شش گروه مواد غذایی </a:t>
            </a:r>
            <a:r>
              <a:rPr lang="fa-IR" sz="2400" dirty="0" smtClean="0">
                <a:cs typeface="B Nazanin" panose="00000400000000000000" pitchFamily="2" charset="-78"/>
              </a:rPr>
              <a:t>ومیانه </a:t>
            </a:r>
            <a:r>
              <a:rPr lang="fa-IR" sz="2400" dirty="0">
                <a:cs typeface="B Nazanin" panose="00000400000000000000" pitchFamily="2" charset="-78"/>
              </a:rPr>
              <a:t>وری در مقادیر مصرف ، </a:t>
            </a:r>
            <a:r>
              <a:rPr lang="fa-IR" sz="2400" dirty="0" smtClean="0">
                <a:cs typeface="B Nazanin" panose="00000400000000000000" pitchFamily="2" charset="-78"/>
              </a:rPr>
              <a:t>تکیه دارد</a:t>
            </a:r>
            <a:r>
              <a:rPr lang="fa-IR" sz="2400" dirty="0">
                <a:cs typeface="B Nazanin" panose="00000400000000000000" pitchFamily="2" charset="-78"/>
              </a:rPr>
              <a:t> </a:t>
            </a:r>
            <a:endParaRPr lang="fa-IR" sz="2400" dirty="0" smtClean="0">
              <a:cs typeface="B Nazanin" panose="00000400000000000000" pitchFamily="2" charset="-78"/>
            </a:endParaRPr>
          </a:p>
          <a:p>
            <a:pPr marL="0" indent="0" algn="r" rtl="1" fontAlgn="t">
              <a:buNone/>
            </a:pPr>
            <a:r>
              <a:rPr lang="fa-IR" sz="2400" dirty="0" smtClean="0">
                <a:cs typeface="B Nazanin" panose="00000400000000000000" pitchFamily="2" charset="-78"/>
              </a:rPr>
              <a:t>گروههاي غذايي عبارتند از</a:t>
            </a:r>
          </a:p>
          <a:p>
            <a:pPr marL="0" indent="0" algn="r" rtl="1" fontAlgn="t">
              <a:buNone/>
            </a:pPr>
            <a:r>
              <a:rPr lang="fa-IR" sz="2400" dirty="0" smtClean="0">
                <a:cs typeface="B Nazanin" panose="00000400000000000000" pitchFamily="2" charset="-78"/>
              </a:rPr>
              <a:t>نان </a:t>
            </a:r>
            <a:r>
              <a:rPr lang="fa-IR" sz="2400" dirty="0">
                <a:cs typeface="B Nazanin" panose="00000400000000000000" pitchFamily="2" charset="-78"/>
              </a:rPr>
              <a:t>، غلات و دیگر فرآورده های غلات </a:t>
            </a:r>
            <a:endParaRPr lang="fa-IR" sz="2400" dirty="0" smtClean="0">
              <a:cs typeface="B Nazanin" panose="00000400000000000000" pitchFamily="2" charset="-78"/>
            </a:endParaRPr>
          </a:p>
          <a:p>
            <a:pPr marL="0" indent="0" algn="r" rtl="1" fontAlgn="t">
              <a:buNone/>
            </a:pPr>
            <a:r>
              <a:rPr lang="fa-IR" sz="2400" dirty="0" smtClean="0">
                <a:cs typeface="B Nazanin" panose="00000400000000000000" pitchFamily="2" charset="-78"/>
              </a:rPr>
              <a:t>سبزیها</a:t>
            </a:r>
            <a:endParaRPr lang="en-US" sz="2400" dirty="0">
              <a:cs typeface="B Nazanin" panose="00000400000000000000" pitchFamily="2" charset="-78"/>
            </a:endParaRPr>
          </a:p>
          <a:p>
            <a:pPr marL="0" indent="0" algn="r" rtl="1" fontAlgn="t">
              <a:buNone/>
            </a:pPr>
            <a:r>
              <a:rPr lang="fa-IR" sz="2400" dirty="0">
                <a:cs typeface="B Nazanin" panose="00000400000000000000" pitchFamily="2" charset="-78"/>
              </a:rPr>
              <a:t>میوه ها</a:t>
            </a:r>
            <a:endParaRPr lang="en-US" sz="2400" dirty="0">
              <a:cs typeface="B Nazanin" panose="00000400000000000000" pitchFamily="2" charset="-78"/>
            </a:endParaRPr>
          </a:p>
          <a:p>
            <a:pPr marL="0" indent="0" algn="r" rtl="1" fontAlgn="t">
              <a:buNone/>
            </a:pPr>
            <a:r>
              <a:rPr lang="fa-IR" sz="2400" dirty="0" smtClean="0">
                <a:cs typeface="B Nazanin" panose="00000400000000000000" pitchFamily="2" charset="-78"/>
              </a:rPr>
              <a:t>شیر </a:t>
            </a:r>
            <a:r>
              <a:rPr lang="fa-IR" sz="2400" dirty="0">
                <a:cs typeface="B Nazanin" panose="00000400000000000000" pitchFamily="2" charset="-78"/>
              </a:rPr>
              <a:t>، پنیر و ماست </a:t>
            </a:r>
            <a:endParaRPr lang="en-US" sz="2400" dirty="0">
              <a:cs typeface="B Nazanin" panose="00000400000000000000" pitchFamily="2" charset="-78"/>
            </a:endParaRPr>
          </a:p>
          <a:p>
            <a:pPr marL="0" indent="0" algn="r" rtl="1" fontAlgn="t">
              <a:buNone/>
            </a:pPr>
            <a:r>
              <a:rPr lang="fa-IR" sz="2400" dirty="0">
                <a:cs typeface="B Nazanin" panose="00000400000000000000" pitchFamily="2" charset="-78"/>
              </a:rPr>
              <a:t>گوشت ، مرغ ، ماهی و </a:t>
            </a:r>
            <a:r>
              <a:rPr lang="fa-IR" sz="2400" dirty="0" smtClean="0">
                <a:cs typeface="B Nazanin" panose="00000400000000000000" pitchFamily="2" charset="-78"/>
              </a:rPr>
              <a:t>تخم </a:t>
            </a:r>
            <a:r>
              <a:rPr lang="fa-IR" sz="2400" dirty="0">
                <a:cs typeface="B Nazanin" panose="00000400000000000000" pitchFamily="2" charset="-78"/>
              </a:rPr>
              <a:t>مرغ ، </a:t>
            </a:r>
            <a:endParaRPr lang="fa-IR" sz="2400" dirty="0" smtClean="0">
              <a:cs typeface="B Nazanin" panose="00000400000000000000" pitchFamily="2" charset="-78"/>
            </a:endParaRPr>
          </a:p>
          <a:p>
            <a:pPr marL="0" indent="0" algn="r" rtl="1" fontAlgn="t">
              <a:buNone/>
            </a:pPr>
            <a:r>
              <a:rPr lang="fa-IR" sz="2400" dirty="0" smtClean="0">
                <a:cs typeface="B Nazanin" panose="00000400000000000000" pitchFamily="2" charset="-78"/>
              </a:rPr>
              <a:t>چربیها </a:t>
            </a:r>
            <a:r>
              <a:rPr lang="fa-IR" sz="2400" dirty="0">
                <a:cs typeface="B Nazanin" panose="00000400000000000000" pitchFamily="2" charset="-78"/>
              </a:rPr>
              <a:t>، قند ها </a:t>
            </a:r>
            <a:endParaRPr lang="fa-IR" sz="2400" dirty="0" smtClean="0">
              <a:cs typeface="B Nazanin" panose="00000400000000000000" pitchFamily="2" charset="-78"/>
            </a:endParaRPr>
          </a:p>
          <a:p>
            <a:pPr marL="0" indent="0" algn="r">
              <a:buNone/>
            </a:pPr>
            <a:endParaRPr lang="fa-IR" sz="3200" dirty="0" smtClean="0">
              <a:cs typeface="B Nazanin" panose="00000400000000000000" pitchFamily="2" charset="-78"/>
            </a:endParaRP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5184692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
            <a:ext cx="12192000" cy="6857998"/>
          </a:xfrm>
          <a:prstGeom prst="rect">
            <a:avLst/>
          </a:prstGeom>
        </p:spPr>
      </p:pic>
      <p:sp>
        <p:nvSpPr>
          <p:cNvPr id="8" name="TextBox 7"/>
          <p:cNvSpPr txBox="1"/>
          <p:nvPr/>
        </p:nvSpPr>
        <p:spPr>
          <a:xfrm>
            <a:off x="2564173" y="1371600"/>
            <a:ext cx="7008225" cy="4154984"/>
          </a:xfrm>
          <a:prstGeom prst="rect">
            <a:avLst/>
          </a:prstGeom>
          <a:noFill/>
        </p:spPr>
        <p:txBody>
          <a:bodyPr wrap="square" rtlCol="1">
            <a:spAutoFit/>
          </a:bodyPr>
          <a:lstStyle/>
          <a:p>
            <a:pPr algn="ctr"/>
            <a:r>
              <a:rPr lang="fa-IR" sz="2400" b="1" dirty="0">
                <a:ln w="13462">
                  <a:solidFill>
                    <a:schemeClr val="bg1"/>
                  </a:solidFill>
                  <a:prstDash val="solid"/>
                </a:ln>
                <a:solidFill>
                  <a:srgbClr val="00B050"/>
                </a:solidFill>
                <a:effectLst>
                  <a:outerShdw dist="38100" dir="2700000" algn="bl" rotWithShape="0">
                    <a:schemeClr val="accent5"/>
                  </a:outerShdw>
                </a:effectLst>
                <a:cs typeface="B Titr" panose="00000700000000000000" pitchFamily="2" charset="-78"/>
              </a:rPr>
              <a:t>وزارت علوم تحقیقات </a:t>
            </a:r>
            <a:r>
              <a:rPr lang="fa-IR" sz="2400" b="1" dirty="0" smtClean="0">
                <a:ln w="13462">
                  <a:solidFill>
                    <a:schemeClr val="bg1"/>
                  </a:solidFill>
                  <a:prstDash val="solid"/>
                </a:ln>
                <a:solidFill>
                  <a:srgbClr val="00B050"/>
                </a:solidFill>
                <a:effectLst>
                  <a:outerShdw dist="38100" dir="2700000" algn="bl" rotWithShape="0">
                    <a:schemeClr val="accent5"/>
                  </a:outerShdw>
                </a:effectLst>
                <a:cs typeface="B Titr" panose="00000700000000000000" pitchFamily="2" charset="-78"/>
              </a:rPr>
              <a:t>فناوري</a:t>
            </a:r>
          </a:p>
          <a:p>
            <a:pPr algn="ctr"/>
            <a:endParaRPr lang="en-US" sz="2400" b="1" dirty="0" smtClean="0">
              <a:solidFill>
                <a:srgbClr val="00B050"/>
              </a:solidFill>
              <a:cs typeface="B Titr" panose="00000700000000000000" pitchFamily="2" charset="-78"/>
            </a:endParaRPr>
          </a:p>
          <a:p>
            <a:pPr algn="ctr"/>
            <a:r>
              <a:rPr lang="fa-IR" sz="2400" b="1" dirty="0">
                <a:ln w="13462">
                  <a:solidFill>
                    <a:schemeClr val="bg1"/>
                  </a:solidFill>
                  <a:prstDash val="solid"/>
                </a:ln>
                <a:solidFill>
                  <a:srgbClr val="00B050"/>
                </a:solidFill>
                <a:effectLst>
                  <a:outerShdw dist="38100" dir="2700000" algn="bl" rotWithShape="0">
                    <a:schemeClr val="accent5"/>
                  </a:outerShdw>
                </a:effectLst>
                <a:cs typeface="B Titr" panose="00000700000000000000" pitchFamily="2" charset="-78"/>
              </a:rPr>
              <a:t>دانشگاه فنی و حرفه </a:t>
            </a:r>
            <a:r>
              <a:rPr lang="fa-IR" sz="2400" b="1" dirty="0" smtClean="0">
                <a:ln w="13462">
                  <a:solidFill>
                    <a:schemeClr val="bg1"/>
                  </a:solidFill>
                  <a:prstDash val="solid"/>
                </a:ln>
                <a:solidFill>
                  <a:srgbClr val="00B050"/>
                </a:solidFill>
                <a:effectLst>
                  <a:outerShdw dist="38100" dir="2700000" algn="bl" rotWithShape="0">
                    <a:schemeClr val="accent5"/>
                  </a:outerShdw>
                </a:effectLst>
                <a:cs typeface="B Titr" panose="00000700000000000000" pitchFamily="2" charset="-78"/>
              </a:rPr>
              <a:t>اي</a:t>
            </a:r>
          </a:p>
          <a:p>
            <a:pPr algn="ctr"/>
            <a:endParaRPr lang="en-US" sz="2400" b="1" dirty="0">
              <a:solidFill>
                <a:srgbClr val="00B050"/>
              </a:solidFill>
              <a:cs typeface="B Titr" panose="00000700000000000000" pitchFamily="2" charset="-78"/>
            </a:endParaRPr>
          </a:p>
          <a:p>
            <a:pPr algn="ctr"/>
            <a:r>
              <a:rPr lang="fa-IR" sz="2400" b="1" dirty="0" smtClean="0">
                <a:ln w="12700">
                  <a:solidFill>
                    <a:schemeClr val="tx2">
                      <a:lumMod val="75000"/>
                    </a:schemeClr>
                  </a:solidFill>
                  <a:prstDash val="solid"/>
                </a:ln>
                <a:solidFill>
                  <a:schemeClr val="bg1"/>
                </a:solidFill>
                <a:effectLst>
                  <a:outerShdw dist="38100" dir="2640000" algn="bl" rotWithShape="0">
                    <a:schemeClr val="tx2">
                      <a:lumMod val="75000"/>
                    </a:schemeClr>
                  </a:outerShdw>
                </a:effectLst>
                <a:cs typeface="B Titr" panose="00000700000000000000" pitchFamily="2" charset="-78"/>
              </a:rPr>
              <a:t>آموزشکده فنی و حرفه ای دختران ارومیه</a:t>
            </a:r>
          </a:p>
          <a:p>
            <a:pPr algn="ctr"/>
            <a:endParaRPr lang="fa-IR" sz="2400" b="1" dirty="0" smtClean="0">
              <a:ln w="12700">
                <a:solidFill>
                  <a:schemeClr val="tx2">
                    <a:lumMod val="75000"/>
                  </a:schemeClr>
                </a:solidFill>
                <a:prstDash val="solid"/>
              </a:ln>
              <a:solidFill>
                <a:schemeClr val="bg1"/>
              </a:solidFill>
              <a:effectLst>
                <a:outerShdw dist="38100" dir="2640000" algn="bl" rotWithShape="0">
                  <a:schemeClr val="tx2">
                    <a:lumMod val="75000"/>
                  </a:schemeClr>
                </a:outerShdw>
              </a:effectLst>
              <a:cs typeface="B Titr" panose="00000700000000000000" pitchFamily="2" charset="-78"/>
            </a:endParaRPr>
          </a:p>
          <a:p>
            <a:pPr algn="ctr"/>
            <a:r>
              <a:rPr lang="fa-IR" sz="2400" b="1" dirty="0">
                <a:ln w="13462">
                  <a:solidFill>
                    <a:schemeClr val="bg1"/>
                  </a:solidFill>
                  <a:prstDash val="solid"/>
                </a:ln>
                <a:solidFill>
                  <a:srgbClr val="0070C0"/>
                </a:solidFill>
                <a:effectLst>
                  <a:outerShdw dist="38100" dir="2700000" algn="bl" rotWithShape="0">
                    <a:schemeClr val="accent5"/>
                  </a:outerShdw>
                </a:effectLst>
                <a:cs typeface="B Titr" panose="00000700000000000000" pitchFamily="2" charset="-78"/>
              </a:rPr>
              <a:t>مدرس:حمیده ژاله </a:t>
            </a:r>
            <a:r>
              <a:rPr lang="fa-IR" sz="2400" b="1" dirty="0" smtClean="0">
                <a:ln w="13462">
                  <a:solidFill>
                    <a:schemeClr val="bg1"/>
                  </a:solidFill>
                  <a:prstDash val="solid"/>
                </a:ln>
                <a:solidFill>
                  <a:srgbClr val="0070C0"/>
                </a:solidFill>
                <a:effectLst>
                  <a:outerShdw dist="38100" dir="2700000" algn="bl" rotWithShape="0">
                    <a:schemeClr val="accent5"/>
                  </a:outerShdw>
                </a:effectLst>
                <a:cs typeface="B Titr" panose="00000700000000000000" pitchFamily="2" charset="-78"/>
              </a:rPr>
              <a:t>رضایی</a:t>
            </a:r>
          </a:p>
          <a:p>
            <a:pPr algn="ctr"/>
            <a:endParaRPr lang="en-US" sz="2400" b="1" dirty="0" smtClean="0">
              <a:ln w="13462">
                <a:solidFill>
                  <a:schemeClr val="bg1"/>
                </a:solidFill>
                <a:prstDash val="solid"/>
              </a:ln>
              <a:solidFill>
                <a:srgbClr val="0070C0"/>
              </a:solidFill>
              <a:effectLst>
                <a:outerShdw dist="38100" dir="2700000" algn="bl" rotWithShape="0">
                  <a:schemeClr val="accent5"/>
                </a:outerShdw>
              </a:effectLst>
              <a:cs typeface="B Titr" panose="00000700000000000000" pitchFamily="2" charset="-78"/>
            </a:endParaRPr>
          </a:p>
          <a:p>
            <a:pPr algn="ctr"/>
            <a:r>
              <a:rPr lang="fa-IR" sz="2400" b="1" dirty="0" smtClean="0">
                <a:ln w="13462">
                  <a:solidFill>
                    <a:schemeClr val="bg1"/>
                  </a:solidFill>
                  <a:prstDash val="solid"/>
                </a:ln>
                <a:solidFill>
                  <a:srgbClr val="FF0000"/>
                </a:solidFill>
                <a:effectLst>
                  <a:outerShdw dist="38100" dir="2700000" algn="bl" rotWithShape="0">
                    <a:schemeClr val="accent5"/>
                  </a:outerShdw>
                </a:effectLst>
                <a:cs typeface="B Titr" panose="00000700000000000000" pitchFamily="2" charset="-78"/>
              </a:rPr>
              <a:t>مقطع کاردانی _ </a:t>
            </a:r>
            <a:r>
              <a:rPr lang="fa-IR" sz="2400" b="1" dirty="0">
                <a:ln w="13462">
                  <a:solidFill>
                    <a:schemeClr val="bg1"/>
                  </a:solidFill>
                  <a:prstDash val="solid"/>
                </a:ln>
                <a:solidFill>
                  <a:srgbClr val="FF0000"/>
                </a:solidFill>
                <a:effectLst>
                  <a:outerShdw dist="38100" dir="2700000" algn="bl" rotWithShape="0">
                    <a:schemeClr val="accent5"/>
                  </a:outerShdw>
                </a:effectLst>
                <a:cs typeface="B Titr" panose="00000700000000000000" pitchFamily="2" charset="-78"/>
              </a:rPr>
              <a:t>رشته صنایع </a:t>
            </a:r>
            <a:r>
              <a:rPr lang="fa-IR" sz="2400" b="1" dirty="0" smtClean="0">
                <a:ln w="13462">
                  <a:solidFill>
                    <a:schemeClr val="bg1"/>
                  </a:solidFill>
                  <a:prstDash val="solid"/>
                </a:ln>
                <a:solidFill>
                  <a:srgbClr val="FF0000"/>
                </a:solidFill>
                <a:effectLst>
                  <a:outerShdw dist="38100" dir="2700000" algn="bl" rotWithShape="0">
                    <a:schemeClr val="accent5"/>
                  </a:outerShdw>
                </a:effectLst>
                <a:cs typeface="B Titr" panose="00000700000000000000" pitchFamily="2" charset="-78"/>
              </a:rPr>
              <a:t>غذایی</a:t>
            </a:r>
            <a:endParaRPr lang="fa-IR" sz="2400" b="1" dirty="0" smtClean="0">
              <a:ln w="12700">
                <a:solidFill>
                  <a:schemeClr val="tx2">
                    <a:lumMod val="75000"/>
                  </a:schemeClr>
                </a:solidFill>
                <a:prstDash val="solid"/>
              </a:ln>
              <a:solidFill>
                <a:schemeClr val="bg1"/>
              </a:solidFill>
              <a:effectLst>
                <a:outerShdw dist="38100" dir="2640000" algn="bl" rotWithShape="0">
                  <a:schemeClr val="tx2">
                    <a:lumMod val="75000"/>
                  </a:schemeClr>
                </a:outerShdw>
              </a:effectLst>
              <a:cs typeface="B Titr" panose="00000700000000000000" pitchFamily="2" charset="-78"/>
            </a:endParaRPr>
          </a:p>
          <a:p>
            <a:pPr algn="ctr"/>
            <a:endParaRPr lang="fa-IR" sz="2400" b="1" dirty="0">
              <a:ln w="13462">
                <a:solidFill>
                  <a:schemeClr val="bg1"/>
                </a:solidFill>
                <a:prstDash val="solid"/>
              </a:ln>
              <a:solidFill>
                <a:srgbClr val="FF0000"/>
              </a:solidFill>
              <a:effectLst>
                <a:outerShdw dist="38100" dir="2700000" algn="bl" rotWithShape="0">
                  <a:schemeClr val="accent5"/>
                </a:outerShdw>
              </a:effectLst>
              <a:cs typeface="B Titr" panose="00000700000000000000" pitchFamily="2" charset="-78"/>
            </a:endParaRPr>
          </a:p>
          <a:p>
            <a:pPr algn="ctr"/>
            <a:r>
              <a:rPr lang="fa-IR" sz="2400" b="1" dirty="0">
                <a:ln w="13462">
                  <a:solidFill>
                    <a:schemeClr val="bg1"/>
                  </a:solidFill>
                  <a:prstDash val="solid"/>
                </a:ln>
                <a:solidFill>
                  <a:srgbClr val="FF0000"/>
                </a:solidFill>
                <a:effectLst>
                  <a:outerShdw dist="38100" dir="2700000" algn="bl" rotWithShape="0">
                    <a:schemeClr val="accent5"/>
                  </a:outerShdw>
                </a:effectLst>
                <a:cs typeface="B Titr" panose="00000700000000000000" pitchFamily="2" charset="-78"/>
              </a:rPr>
              <a:t>درس تغذیه </a:t>
            </a:r>
            <a:r>
              <a:rPr lang="fa-IR" sz="2400" b="1" dirty="0" smtClean="0">
                <a:ln w="13462">
                  <a:solidFill>
                    <a:schemeClr val="bg1"/>
                  </a:solidFill>
                  <a:prstDash val="solid"/>
                </a:ln>
                <a:solidFill>
                  <a:srgbClr val="FF0000"/>
                </a:solidFill>
                <a:effectLst>
                  <a:outerShdw dist="38100" dir="2700000" algn="bl" rotWithShape="0">
                    <a:schemeClr val="accent5"/>
                  </a:outerShdw>
                </a:effectLst>
                <a:cs typeface="B Titr" panose="00000700000000000000" pitchFamily="2" charset="-78"/>
              </a:rPr>
              <a:t>کاربردی</a:t>
            </a:r>
          </a:p>
        </p:txBody>
      </p:sp>
      <p:pic>
        <p:nvPicPr>
          <p:cNvPr id="2" name="24760B8E">
            <a:hlinkClick r:id="" action="ppaction://media"/>
            <a:extLst>
              <a:ext uri="{FF2B5EF4-FFF2-40B4-BE49-F238E27FC236}">
                <a16:creationId xmlns:a16="http://schemas.microsoft.com/office/drawing/2014/main" id="{41D35FDC-6041-48A3-AA61-4C3E25BA31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399" y="2"/>
            <a:ext cx="609600" cy="609600"/>
          </a:xfrm>
          <a:prstGeom prst="rect">
            <a:avLst/>
          </a:prstGeom>
        </p:spPr>
      </p:pic>
      <p:pic>
        <p:nvPicPr>
          <p:cNvPr id="4" name="Picture 3"/>
          <p:cNvPicPr>
            <a:picLocks noChangeAspect="1"/>
          </p:cNvPicPr>
          <p:nvPr/>
        </p:nvPicPr>
        <p:blipFill>
          <a:blip r:embed="rId6" cstate="print">
            <a:extLst>
              <a:ext uri="{BEBA8EAE-BF5A-486C-A8C5-ECC9F3942E4B}">
                <a14:imgProps xmlns:a14="http://schemas.microsoft.com/office/drawing/2010/main">
                  <a14:imgLayer r:embed="rId7">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pic>
        <p:nvPicPr>
          <p:cNvPr id="6" name="Picture 5"/>
          <p:cNvPicPr>
            <a:picLocks noChangeAspect="1"/>
          </p:cNvPicPr>
          <p:nvPr/>
        </p:nvPicPr>
        <p:blipFill>
          <a:blip r:embed="rId8" cstate="print">
            <a:extLst>
              <a:ext uri="{BEBA8EAE-BF5A-486C-A8C5-ECC9F3942E4B}">
                <a14:imgProps xmlns:a14="http://schemas.microsoft.com/office/drawing/2010/main">
                  <a14:imgLayer r:embed="rId9">
                    <a14:imgEffect>
                      <a14:backgroundRemoval t="238" b="100000" l="0" r="100000">
                        <a14:backgroundMark x1="9048" y1="11429" x2="9048" y2="11429"/>
                        <a14:backgroundMark x1="2262" y1="23571" x2="22143" y2="4048"/>
                        <a14:backgroundMark x1="3452" y1="66905" x2="30714" y2="93810"/>
                        <a14:backgroundMark x1="61190" y1="94524" x2="89762" y2="85000"/>
                        <a14:backgroundMark x1="79048" y1="7619" x2="95000" y2="22143"/>
                      </a14:backgroundRemoval>
                    </a14:imgEffect>
                  </a14:imgLayer>
                </a14:imgProps>
              </a:ext>
              <a:ext uri="{28A0092B-C50C-407E-A947-70E740481C1C}">
                <a14:useLocalDpi xmlns:a14="http://schemas.microsoft.com/office/drawing/2010/main" val="0"/>
              </a:ext>
            </a:extLst>
          </a:blip>
          <a:stretch>
            <a:fillRect/>
          </a:stretch>
        </p:blipFill>
        <p:spPr>
          <a:xfrm>
            <a:off x="4429368" y="0"/>
            <a:ext cx="3333254" cy="1546321"/>
          </a:xfrm>
          <a:prstGeom prst="rect">
            <a:avLst/>
          </a:prstGeom>
          <a:ln>
            <a:noFill/>
          </a:ln>
          <a:effectLst>
            <a:softEdge rad="112500"/>
          </a:effectLst>
        </p:spPr>
      </p:pic>
    </p:spTree>
    <p:extLst>
      <p:ext uri="{BB962C8B-B14F-4D97-AF65-F5344CB8AC3E}">
        <p14:creationId xmlns:p14="http://schemas.microsoft.com/office/powerpoint/2010/main" val="24566106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6866" y="304800"/>
            <a:ext cx="9905998" cy="1127760"/>
          </a:xfrm>
        </p:spPr>
        <p:txBody>
          <a:bodyPr>
            <a:normAutofit fontScale="90000"/>
          </a:bodyPr>
          <a:lstStyle/>
          <a:p>
            <a:pPr algn="ctr"/>
            <a:r>
              <a:rPr lang="fa-IR" dirty="0" smtClean="0">
                <a:solidFill>
                  <a:srgbClr val="00B050"/>
                </a:solidFill>
                <a:cs typeface="B Titr" panose="00000700000000000000" pitchFamily="2" charset="-78"/>
              </a:rPr>
              <a:t>فصل دوم: </a:t>
            </a:r>
            <a:r>
              <a:rPr lang="fa-IR" dirty="0">
                <a:solidFill>
                  <a:srgbClr val="00B050"/>
                </a:solidFill>
                <a:effectLst/>
                <a:cs typeface="B Titr" panose="00000700000000000000" pitchFamily="2" charset="-78"/>
              </a:rPr>
              <a:t>مروری بر اصول تغذیه </a:t>
            </a:r>
            <a:r>
              <a:rPr lang="en-US" dirty="0">
                <a:solidFill>
                  <a:srgbClr val="00B050"/>
                </a:solidFill>
                <a:effectLst/>
                <a:cs typeface="B Titr" panose="00000700000000000000" pitchFamily="2" charset="-78"/>
              </a:rPr>
              <a:t/>
            </a:r>
            <a:br>
              <a:rPr lang="en-US" dirty="0">
                <a:solidFill>
                  <a:srgbClr val="00B050"/>
                </a:solidFill>
                <a:effectLst/>
                <a:cs typeface="B Titr" panose="00000700000000000000" pitchFamily="2" charset="-78"/>
              </a:rPr>
            </a:br>
            <a:endParaRPr lang="fa-IR" dirty="0">
              <a:solidFill>
                <a:srgbClr val="00B050"/>
              </a:solidFill>
              <a:cs typeface="B Titr" panose="00000700000000000000" pitchFamily="2" charset="-78"/>
            </a:endParaRPr>
          </a:p>
        </p:txBody>
      </p:sp>
      <p:sp>
        <p:nvSpPr>
          <p:cNvPr id="3" name="Content Placeholder 2"/>
          <p:cNvSpPr>
            <a:spLocks noGrp="1"/>
          </p:cNvSpPr>
          <p:nvPr>
            <p:ph idx="1"/>
          </p:nvPr>
        </p:nvSpPr>
        <p:spPr>
          <a:xfrm>
            <a:off x="5969725" y="1227908"/>
            <a:ext cx="5917475" cy="5094514"/>
          </a:xfrm>
        </p:spPr>
        <p:txBody>
          <a:bodyPr>
            <a:noAutofit/>
          </a:bodyPr>
          <a:lstStyle/>
          <a:p>
            <a:pPr marL="0" indent="0" algn="r">
              <a:buNone/>
            </a:pPr>
            <a:r>
              <a:rPr lang="fa-IR" dirty="0">
                <a:solidFill>
                  <a:srgbClr val="FF0000"/>
                </a:solidFill>
                <a:effectLst/>
                <a:cs typeface="B Titr" panose="00000700000000000000" pitchFamily="2" charset="-78"/>
              </a:rPr>
              <a:t>تغذیه و تعریف آن</a:t>
            </a:r>
            <a:endParaRPr lang="en-US" dirty="0">
              <a:solidFill>
                <a:srgbClr val="FF0000"/>
              </a:solidFill>
              <a:effectLst/>
              <a:cs typeface="B Titr" panose="00000700000000000000" pitchFamily="2" charset="-78"/>
            </a:endParaRPr>
          </a:p>
          <a:p>
            <a:pPr marL="0" indent="0" algn="r">
              <a:buNone/>
            </a:pPr>
            <a:r>
              <a:rPr lang="fa-IR" sz="2000" dirty="0">
                <a:effectLst/>
                <a:cs typeface="B Nazanin" panose="00000400000000000000" pitchFamily="2" charset="-78"/>
              </a:rPr>
              <a:t>تغذیه عبارت است از مجموعه فعل و انفعالاتی که موجب میگردد عضو زنده و سلولهای آن مواد مغذی را دریافت کند و آنها را به مصرف رشد و نمو و نوسازی و نگاهداری عضو برساندو حرارت و انرژی لازم و کافی را جهت انجام اعمال حیاتی و سایر فعالیتهای مربوط تامین نماید .</a:t>
            </a:r>
            <a:endParaRPr lang="en-US" sz="2000" dirty="0">
              <a:effectLst/>
              <a:cs typeface="B Nazanin" panose="00000400000000000000" pitchFamily="2" charset="-78"/>
            </a:endParaRPr>
          </a:p>
          <a:p>
            <a:pPr marL="0" indent="0" algn="r">
              <a:buNone/>
            </a:pPr>
            <a:r>
              <a:rPr lang="fa-IR" sz="2000" dirty="0">
                <a:effectLst/>
                <a:cs typeface="B Nazanin" panose="00000400000000000000" pitchFamily="2" charset="-78"/>
              </a:rPr>
              <a:t>شرط اصلی سالم زیستن ،تغذیه صحیح است.تغذیه صحیح یعنی رعایت دو اصل </a:t>
            </a:r>
            <a:r>
              <a:rPr lang="fa-IR" sz="2000" b="1" dirty="0">
                <a:effectLst/>
                <a:cs typeface="B Nazanin" panose="00000400000000000000" pitchFamily="2" charset="-78"/>
              </a:rPr>
              <a:t>تعادل و تنوع </a:t>
            </a:r>
            <a:r>
              <a:rPr lang="fa-IR" sz="2000" dirty="0">
                <a:effectLst/>
                <a:cs typeface="B Nazanin" panose="00000400000000000000" pitchFamily="2" charset="-78"/>
              </a:rPr>
              <a:t>در برنامه غذایی روزانه . تعادل به معنی مصرف مقادیر کافی از مواد مورد نیاز برای حفظ سلامت بدن است و تنوع یعنی مصرف انواع مختلف مواد غذایی که در 5 گروه غذایی اصلی است .پنج گروه اصلی غذایی عبارتند از </a:t>
            </a:r>
            <a:r>
              <a:rPr lang="fa-IR" sz="2400" dirty="0">
                <a:solidFill>
                  <a:srgbClr val="FF0000"/>
                </a:solidFill>
                <a:effectLst/>
                <a:cs typeface="B Nazanin" panose="00000400000000000000" pitchFamily="2" charset="-78"/>
              </a:rPr>
              <a:t>گروه نان و غلات ، گروه میوه ها،گروه سبزیها ، گروه شیرو لنبیات ،گروه گوشت ،حبوبات ،تخم مرغ و مغزها</a:t>
            </a:r>
            <a:r>
              <a:rPr lang="fa-IR" sz="2000" dirty="0">
                <a:effectLst/>
                <a:cs typeface="B Nazanin" panose="00000400000000000000" pitchFamily="2" charset="-78"/>
              </a:rPr>
              <a:t>. تعدادی از مواد غذایی نیز در یک گروه مجزا به نام متفرقه جا گرفته اند.مواد غذایی داخل هرگروه، دارای ارزش غذایی تقریبا یکسان هستند و می توان از یکی به جای دیگری استفاده کرد .مقایسه مقدار مصرف روزانه از گروههای غذایی را می توان با استفاده از شکل یک هرم نشان داد.</a:t>
            </a:r>
            <a:endParaRPr lang="en-US" sz="2000" dirty="0">
              <a:effectLst/>
              <a:cs typeface="B Nazanin" panose="00000400000000000000" pitchFamily="2" charset="-78"/>
            </a:endParaRPr>
          </a:p>
          <a:p>
            <a:pPr marL="0" indent="0" algn="r">
              <a:buNone/>
            </a:pPr>
            <a:endParaRPr lang="fa-IR" sz="2000" dirty="0">
              <a:cs typeface="B Nazanin" panose="00000400000000000000" pitchFamily="2" charset="-78"/>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070" y="1227908"/>
            <a:ext cx="5891346" cy="5094514"/>
          </a:xfrm>
          <a:prstGeom prst="rect">
            <a:avLst/>
          </a:prstGeom>
          <a:ln>
            <a:noFill/>
          </a:ln>
          <a:effectLst>
            <a:softEdge rad="112500"/>
          </a:effectLst>
        </p:spPr>
      </p:pic>
      <p:pic>
        <p:nvPicPr>
          <p:cNvPr id="4" name="15B53997">
            <a:hlinkClick r:id="" action="ppaction://media"/>
            <a:extLst>
              <a:ext uri="{FF2B5EF4-FFF2-40B4-BE49-F238E27FC236}">
                <a16:creationId xmlns:a16="http://schemas.microsoft.com/office/drawing/2014/main" id="{4B290683-99A2-485F-BA4A-F1BCA3C631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0"/>
            <a:ext cx="609600" cy="609600"/>
          </a:xfrm>
          <a:prstGeom prst="rect">
            <a:avLst/>
          </a:prstGeom>
        </p:spPr>
      </p:pic>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28596022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5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26034" y="705395"/>
            <a:ext cx="6201091" cy="5490754"/>
          </a:xfrm>
        </p:spPr>
        <p:txBody>
          <a:bodyPr>
            <a:noAutofit/>
          </a:bodyPr>
          <a:lstStyle/>
          <a:p>
            <a:pPr marL="0" indent="0" algn="r">
              <a:buNone/>
            </a:pPr>
            <a:r>
              <a:rPr lang="fa-IR" dirty="0">
                <a:solidFill>
                  <a:srgbClr val="FF0000"/>
                </a:solidFill>
                <a:effectLst/>
                <a:cs typeface="B Titr" panose="00000700000000000000" pitchFamily="2" charset="-78"/>
              </a:rPr>
              <a:t>معرفی هرم غذایی</a:t>
            </a:r>
            <a:r>
              <a:rPr lang="fa-IR" b="1" dirty="0">
                <a:solidFill>
                  <a:srgbClr val="FF0000"/>
                </a:solidFill>
                <a:effectLst/>
                <a:cs typeface="B Titr" panose="00000700000000000000" pitchFamily="2" charset="-78"/>
              </a:rPr>
              <a:t> </a:t>
            </a:r>
            <a:endParaRPr lang="en-US" dirty="0">
              <a:solidFill>
                <a:srgbClr val="FF0000"/>
              </a:solidFill>
              <a:effectLst/>
              <a:cs typeface="B Titr" panose="00000700000000000000" pitchFamily="2" charset="-78"/>
            </a:endParaRPr>
          </a:p>
          <a:p>
            <a:pPr marL="0" indent="0" algn="r">
              <a:buNone/>
            </a:pPr>
            <a:r>
              <a:rPr lang="fa-IR" sz="2000" dirty="0">
                <a:effectLst/>
                <a:cs typeface="B Nazanin" panose="00000400000000000000" pitchFamily="2" charset="-78"/>
              </a:rPr>
              <a:t>هرم راهنمای غذایی از نتایج تحقیقات انجام شده بروی مصرف کنندگان در کشورهای غربی تهیه شده تا چهارچوبی برای استفاده از مواد غذایی مشخص شود . هرم غذایی برتنوع استفاده از شش گروه مواد غذایی ، میانه وری در مقادیر مصرف ، مصرف نسبتا بیشتر مواد غذایی پایه هرم و مصرف نسبت کمتری از مواد غذایی سایر گروه ها تکیه دارد. </a:t>
            </a:r>
            <a:endParaRPr lang="en-US" sz="2000" dirty="0">
              <a:effectLst/>
              <a:cs typeface="B Nazanin" panose="00000400000000000000" pitchFamily="2" charset="-78"/>
            </a:endParaRPr>
          </a:p>
          <a:p>
            <a:pPr marL="0" indent="0" algn="r">
              <a:buNone/>
            </a:pPr>
            <a:r>
              <a:rPr lang="fa-IR" sz="2000" dirty="0">
                <a:effectLst/>
                <a:cs typeface="B Nazanin" panose="00000400000000000000" pitchFamily="2" charset="-78"/>
              </a:rPr>
              <a:t>هرم غذایی نشان دهنده گروه های غذایی و موادی است که در هر گروه جای می گیرند .قرار گرفتن مواد غذایی در بالای هرم که کمترین حجم را در هرم اشغال می کند به این معنی است که افراد باید از این دسته از مواد غذایی کمتر مصرف کنند ( مانند قندها و چربیها). هرچه از بالای هرم به سمت پایین نزدیک می شویم حجمی که گروهها  به خود اختصاص می دهند بیشتر می شود که به  این معنی است که مقدار مصرف روزانه این دسته از مواد غذایی باید بیشتر باشد.شناسایی گروه های غذایی به عنوان راهنمایی برای تغذیه کلیه گروه های سنی در جامعه ضروری است و پایه و اساس برنامه ریزی غذایی است. که البته در گروه های سنی مختلف قابل انطباق با شرایط ویژه آن گروه می باشد.  </a:t>
            </a:r>
            <a:endParaRPr lang="en-US" sz="2000" dirty="0">
              <a:effectLst/>
              <a:cs typeface="B Nazanin" panose="00000400000000000000" pitchFamily="2" charset="-78"/>
            </a:endParaRPr>
          </a:p>
          <a:p>
            <a:pPr marL="0" indent="0" algn="r">
              <a:buNone/>
            </a:pPr>
            <a:endParaRPr lang="fa-IR" sz="2000" dirty="0">
              <a:cs typeface="B Nazanin" panose="00000400000000000000" pitchFamily="2" charset="-78"/>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381" y="999484"/>
            <a:ext cx="5538653" cy="5196665"/>
          </a:xfrm>
          <a:prstGeom prst="rect">
            <a:avLst/>
          </a:prstGeom>
          <a:ln>
            <a:noFill/>
          </a:ln>
          <a:effectLst>
            <a:softEdge rad="112500"/>
          </a:effectLst>
        </p:spPr>
      </p:pic>
      <p:pic>
        <p:nvPicPr>
          <p:cNvPr id="2" name="740977E6">
            <a:hlinkClick r:id="" action="ppaction://media"/>
            <a:extLst>
              <a:ext uri="{FF2B5EF4-FFF2-40B4-BE49-F238E27FC236}">
                <a16:creationId xmlns:a16="http://schemas.microsoft.com/office/drawing/2014/main" id="{DB680A97-18B2-45D4-A607-0167553836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0"/>
            <a:ext cx="609600" cy="609600"/>
          </a:xfrm>
          <a:prstGeom prst="rect">
            <a:avLst/>
          </a:prstGeom>
        </p:spPr>
      </p:pic>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9647388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2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62502" y="640079"/>
            <a:ext cx="5068387" cy="5368834"/>
          </a:xfrm>
        </p:spPr>
        <p:txBody>
          <a:bodyPr>
            <a:noAutofit/>
          </a:bodyPr>
          <a:lstStyle/>
          <a:p>
            <a:pPr marL="0" indent="0" algn="r">
              <a:buNone/>
            </a:pPr>
            <a:r>
              <a:rPr lang="fa-IR" dirty="0">
                <a:solidFill>
                  <a:srgbClr val="FF0000"/>
                </a:solidFill>
                <a:effectLst/>
                <a:cs typeface="B Titr" panose="00000700000000000000" pitchFamily="2" charset="-78"/>
              </a:rPr>
              <a:t>گروه نان و غلات</a:t>
            </a:r>
          </a:p>
          <a:p>
            <a:pPr marL="0" indent="0" algn="r">
              <a:buNone/>
            </a:pPr>
            <a:r>
              <a:rPr lang="fa-IR" sz="2400" dirty="0">
                <a:effectLst/>
                <a:cs typeface="B Nazanin" panose="00000400000000000000" pitchFamily="2" charset="-78"/>
              </a:rPr>
              <a:t>اين گروه شامل انواع نان، برنج، ماكاروني، گندم و جو است</a:t>
            </a:r>
            <a:r>
              <a:rPr lang="en-US" sz="2400" dirty="0">
                <a:effectLst/>
                <a:cs typeface="B Nazanin" panose="00000400000000000000" pitchFamily="2" charset="-78"/>
              </a:rPr>
              <a:t/>
            </a:r>
            <a:br>
              <a:rPr lang="en-US" sz="2400" dirty="0">
                <a:effectLst/>
                <a:cs typeface="B Nazanin" panose="00000400000000000000" pitchFamily="2" charset="-78"/>
              </a:rPr>
            </a:br>
            <a:r>
              <a:rPr lang="fa-IR" sz="2400" dirty="0">
                <a:effectLst/>
                <a:cs typeface="B Nazanin" panose="00000400000000000000" pitchFamily="2" charset="-78"/>
              </a:rPr>
              <a:t>واحد اندازه گيري: هر واحد از اين گروه برابر است با يك برش 30 گرمي از انواع نان (به اندازه يك كف دست از نان سنگك، بربري يا تافتون در مورد نان لواش چهار كف دست معادل 30 گرم است)، نصف ليوان ماكاروني يا برنج خام معادل يك ليوان از شكل پخته آن ها، نصف ليوان غلات خام معادل يك ليوان پخته غلات</a:t>
            </a:r>
            <a:r>
              <a:rPr lang="en-US" sz="2400" dirty="0">
                <a:effectLst/>
                <a:cs typeface="B Nazanin" panose="00000400000000000000" pitchFamily="2" charset="-78"/>
              </a:rPr>
              <a:t>.</a:t>
            </a:r>
            <a:br>
              <a:rPr lang="en-US" sz="2400" dirty="0">
                <a:effectLst/>
                <a:cs typeface="B Nazanin" panose="00000400000000000000" pitchFamily="2" charset="-78"/>
              </a:rPr>
            </a:br>
            <a:r>
              <a:rPr lang="fa-IR" sz="2400" dirty="0">
                <a:effectLst/>
                <a:cs typeface="B Nazanin" panose="00000400000000000000" pitchFamily="2" charset="-78"/>
              </a:rPr>
              <a:t>مقدار مصرف: براي افراد بزرگسال سالم مصرف روزانه حداقل تا 11 واحد توصيه مي شود. اين گروه براي تامين انرژي، رشد و سلامت دستگاه عصبي لازم است</a:t>
            </a:r>
            <a:r>
              <a:rPr lang="en-US" sz="2000" dirty="0">
                <a:effectLst/>
                <a:cs typeface="B Nazanin" panose="00000400000000000000" pitchFamily="2" charset="-78"/>
              </a:rPr>
              <a:t>.</a:t>
            </a:r>
            <a:endParaRPr lang="fa-IR" sz="2000" dirty="0">
              <a:cs typeface="B Nazanin" panose="00000400000000000000" pitchFamily="2" charset="-78"/>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0248" y="1070282"/>
            <a:ext cx="6752254" cy="4508428"/>
          </a:xfrm>
          <a:prstGeom prst="rect">
            <a:avLst/>
          </a:prstGeom>
          <a:ln>
            <a:noFill/>
          </a:ln>
          <a:effectLst>
            <a:softEdge rad="112500"/>
          </a:effectLst>
        </p:spPr>
      </p:pic>
      <p:pic>
        <p:nvPicPr>
          <p:cNvPr id="2" name="9CDF7DE5">
            <a:hlinkClick r:id="" action="ppaction://media"/>
            <a:extLst>
              <a:ext uri="{FF2B5EF4-FFF2-40B4-BE49-F238E27FC236}">
                <a16:creationId xmlns:a16="http://schemas.microsoft.com/office/drawing/2014/main" id="{8F6A3B52-1A0D-4739-82BA-06964BA45D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0"/>
            <a:ext cx="609600" cy="609600"/>
          </a:xfrm>
          <a:prstGeom prst="rect">
            <a:avLst/>
          </a:prstGeom>
        </p:spPr>
      </p:pic>
      <p:pic>
        <p:nvPicPr>
          <p:cNvPr id="5" name="Picture 4"/>
          <p:cNvPicPr>
            <a:picLocks noChangeAspect="1"/>
          </p:cNvPicPr>
          <p:nvPr/>
        </p:nvPicPr>
        <p:blipFill>
          <a:blip r:embed="rId6" cstate="print">
            <a:extLst>
              <a:ext uri="{BEBA8EAE-BF5A-486C-A8C5-ECC9F3942E4B}">
                <a14:imgProps xmlns:a14="http://schemas.microsoft.com/office/drawing/2010/main">
                  <a14:imgLayer r:embed="rId7">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25092687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2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9623" y="509448"/>
            <a:ext cx="4861559" cy="6191795"/>
          </a:xfrm>
        </p:spPr>
        <p:txBody>
          <a:bodyPr>
            <a:normAutofit/>
          </a:bodyPr>
          <a:lstStyle/>
          <a:p>
            <a:pPr marL="0" indent="0" algn="r">
              <a:buNone/>
            </a:pPr>
            <a:r>
              <a:rPr lang="en-US" dirty="0">
                <a:solidFill>
                  <a:srgbClr val="FF0000"/>
                </a:solidFill>
                <a:cs typeface="B Titr" panose="00000700000000000000" pitchFamily="2" charset="-78"/>
              </a:rPr>
              <a:t/>
            </a:r>
            <a:br>
              <a:rPr lang="en-US" dirty="0">
                <a:solidFill>
                  <a:srgbClr val="FF0000"/>
                </a:solidFill>
                <a:cs typeface="B Titr" panose="00000700000000000000" pitchFamily="2" charset="-78"/>
              </a:rPr>
            </a:br>
            <a:r>
              <a:rPr lang="fa-IR" dirty="0">
                <a:solidFill>
                  <a:srgbClr val="FF0000"/>
                </a:solidFill>
                <a:cs typeface="B Titr" panose="00000700000000000000" pitchFamily="2" charset="-78"/>
              </a:rPr>
              <a:t>گروه ميوه ها و سبزي ها</a:t>
            </a:r>
          </a:p>
          <a:p>
            <a:pPr marL="0" indent="0" algn="r">
              <a:buNone/>
            </a:pPr>
            <a:r>
              <a:rPr lang="fa-IR" sz="2400" dirty="0">
                <a:cs typeface="B Nazanin" panose="00000400000000000000" pitchFamily="2" charset="-78"/>
              </a:rPr>
              <a:t>اين گروه شامل مواد زير است</a:t>
            </a:r>
            <a:r>
              <a:rPr lang="en-US" sz="2400" dirty="0">
                <a:cs typeface="B Nazanin" panose="00000400000000000000" pitchFamily="2" charset="-78"/>
              </a:rPr>
              <a:t/>
            </a:r>
            <a:br>
              <a:rPr lang="en-US" sz="2400" dirty="0">
                <a:cs typeface="B Nazanin" panose="00000400000000000000" pitchFamily="2" charset="-78"/>
              </a:rPr>
            </a:br>
            <a:r>
              <a:rPr lang="fa-IR" sz="2400" dirty="0">
                <a:cs typeface="B Nazanin" panose="00000400000000000000" pitchFamily="2" charset="-78"/>
              </a:rPr>
              <a:t>الف- سبزي ها و ميوه هاي غني از ويتامين</a:t>
            </a:r>
            <a:r>
              <a:rPr lang="en-US" sz="2400" dirty="0">
                <a:cs typeface="B Nazanin" panose="00000400000000000000" pitchFamily="2" charset="-78"/>
              </a:rPr>
              <a:t> </a:t>
            </a:r>
            <a:r>
              <a:rPr lang="fa-IR" sz="2400" dirty="0">
                <a:cs typeface="B Nazanin" panose="00000400000000000000" pitchFamily="2" charset="-78"/>
              </a:rPr>
              <a:t>مثل سبزي هاي برگي، گوجه فرنگي وفلفل دلمه اي و ميوه هايي مثل مركبات</a:t>
            </a:r>
          </a:p>
          <a:p>
            <a:pPr marL="0" indent="0" algn="r">
              <a:buNone/>
            </a:pPr>
            <a:r>
              <a:rPr lang="en-US" sz="2400" dirty="0">
                <a:cs typeface="B Nazanin" panose="00000400000000000000" pitchFamily="2" charset="-78"/>
              </a:rPr>
              <a:t/>
            </a:r>
            <a:br>
              <a:rPr lang="en-US" sz="2400" dirty="0">
                <a:cs typeface="B Nazanin" panose="00000400000000000000" pitchFamily="2" charset="-78"/>
              </a:rPr>
            </a:br>
            <a:r>
              <a:rPr lang="fa-IR" sz="2400" dirty="0">
                <a:cs typeface="B Nazanin" panose="00000400000000000000" pitchFamily="2" charset="-78"/>
              </a:rPr>
              <a:t>ب- سبزي ها و ميوه هاي غني از ويتامين</a:t>
            </a:r>
            <a:r>
              <a:rPr lang="en-US" sz="2400" dirty="0">
                <a:cs typeface="B Nazanin" panose="00000400000000000000" pitchFamily="2" charset="-78"/>
              </a:rPr>
              <a:t> </a:t>
            </a:r>
            <a:r>
              <a:rPr lang="fa-IR" sz="2400" dirty="0">
                <a:cs typeface="B Nazanin" panose="00000400000000000000" pitchFamily="2" charset="-78"/>
              </a:rPr>
              <a:t>شامل سبزي ها و ميوه هاي به رنگ زرد، نارنجي، قرمز و سبز تيره و سبزي هاي برگي (مثل اسفناج، هويج، گوجه فرنگي، طالبي، زردآلو و شليل)</a:t>
            </a:r>
            <a:r>
              <a:rPr lang="en-US" sz="2400" dirty="0">
                <a:cs typeface="B Nazanin" panose="00000400000000000000" pitchFamily="2" charset="-78"/>
              </a:rPr>
              <a:t/>
            </a:r>
            <a:br>
              <a:rPr lang="en-US" sz="2400" dirty="0">
                <a:cs typeface="B Nazanin" panose="00000400000000000000" pitchFamily="2" charset="-78"/>
              </a:rPr>
            </a:br>
            <a:endParaRPr lang="fa-IR" sz="2400" dirty="0">
              <a:cs typeface="B Nazanin" panose="00000400000000000000" pitchFamily="2" charset="-78"/>
            </a:endParaRPr>
          </a:p>
          <a:p>
            <a:pPr marL="0" indent="0" algn="r">
              <a:buNone/>
            </a:pPr>
            <a:r>
              <a:rPr lang="fa-IR" sz="2400" dirty="0">
                <a:cs typeface="B Nazanin" panose="00000400000000000000" pitchFamily="2" charset="-78"/>
              </a:rPr>
              <a:t>ج- ساير سبزي ها يا ميوه ها (مثل سيب، موز، هلو، گلابي، انواع توت ها، گيلاس، انگور، هندوانه، كرفس، بادمجان، كدو، سبزي خوردن، قارچ، پياز، سيب زميني و كاهو)</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119" y="1137144"/>
            <a:ext cx="6311647" cy="4936401"/>
          </a:xfrm>
          <a:prstGeom prst="rect">
            <a:avLst/>
          </a:prstGeom>
          <a:ln>
            <a:noFill/>
          </a:ln>
          <a:effectLst>
            <a:softEdge rad="112500"/>
          </a:effectLst>
        </p:spPr>
      </p:pic>
      <p:pic>
        <p:nvPicPr>
          <p:cNvPr id="4" name="D89FD91B">
            <a:hlinkClick r:id="" action="ppaction://media"/>
            <a:extLst>
              <a:ext uri="{FF2B5EF4-FFF2-40B4-BE49-F238E27FC236}">
                <a16:creationId xmlns:a16="http://schemas.microsoft.com/office/drawing/2014/main" id="{345D4AD0-A2B1-4EF3-BBE8-3B1FB35E6B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0"/>
            <a:ext cx="609600" cy="609600"/>
          </a:xfrm>
          <a:prstGeom prst="rect">
            <a:avLst/>
          </a:prstGeom>
        </p:spPr>
      </p:pic>
      <p:pic>
        <p:nvPicPr>
          <p:cNvPr id="5" name="Picture 4"/>
          <p:cNvPicPr>
            <a:picLocks noChangeAspect="1"/>
          </p:cNvPicPr>
          <p:nvPr/>
        </p:nvPicPr>
        <p:blipFill>
          <a:blip r:embed="rId6" cstate="print">
            <a:extLst>
              <a:ext uri="{BEBA8EAE-BF5A-486C-A8C5-ECC9F3942E4B}">
                <a14:imgProps xmlns:a14="http://schemas.microsoft.com/office/drawing/2010/main">
                  <a14:imgLayer r:embed="rId7">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19544708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9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37461" y="287383"/>
            <a:ext cx="4767596" cy="6413863"/>
          </a:xfrm>
        </p:spPr>
        <p:txBody>
          <a:bodyPr>
            <a:noAutofit/>
          </a:bodyPr>
          <a:lstStyle/>
          <a:p>
            <a:pPr marL="0" indent="0" algn="r">
              <a:buNone/>
            </a:pPr>
            <a:r>
              <a:rPr lang="fa-IR" sz="2400" dirty="0">
                <a:effectLst/>
                <a:cs typeface="B Nazanin" panose="00000400000000000000" pitchFamily="2" charset="-78"/>
              </a:rPr>
              <a:t>ج- ساير سبزي ها يا ميوه ها (مثل سيب، موز، هلو، گلابي، انواع توت ها، گيلاس، انگور، هندوانه، كرفس، بادمجان، كدو، سبزي خوردن، قارچ، پياز، سيب زميني و كاهو)</a:t>
            </a:r>
            <a:r>
              <a:rPr lang="en-US" sz="2400" dirty="0">
                <a:effectLst/>
                <a:cs typeface="B Nazanin" panose="00000400000000000000" pitchFamily="2" charset="-78"/>
              </a:rPr>
              <a:t>.</a:t>
            </a:r>
            <a:br>
              <a:rPr lang="en-US" sz="2400" dirty="0">
                <a:effectLst/>
                <a:cs typeface="B Nazanin" panose="00000400000000000000" pitchFamily="2" charset="-78"/>
              </a:rPr>
            </a:br>
            <a:r>
              <a:rPr lang="fa-IR" sz="2400" dirty="0">
                <a:effectLst/>
                <a:cs typeface="B Nazanin" panose="00000400000000000000" pitchFamily="2" charset="-78"/>
              </a:rPr>
              <a:t>مواد مغذي مهم: انواع ويتامينها، انواع املاح و فيبر</a:t>
            </a:r>
            <a:r>
              <a:rPr lang="en-US" sz="2400" dirty="0">
                <a:effectLst/>
                <a:cs typeface="B Nazanin" panose="00000400000000000000" pitchFamily="2" charset="-78"/>
              </a:rPr>
              <a:t>.</a:t>
            </a:r>
            <a:br>
              <a:rPr lang="en-US" sz="2400" dirty="0">
                <a:effectLst/>
                <a:cs typeface="B Nazanin" panose="00000400000000000000" pitchFamily="2" charset="-78"/>
              </a:rPr>
            </a:br>
            <a:r>
              <a:rPr lang="fa-IR" sz="2400" dirty="0">
                <a:effectLst/>
                <a:cs typeface="B Nazanin" panose="00000400000000000000" pitchFamily="2" charset="-78"/>
              </a:rPr>
              <a:t>واحد اندازه گيري: هر واحد از اين گروه برابر است با يك عدد ميوه متوسط (يك عدد سيب يا پرتقال يا هلو) يا يك چهارم طالبي متوسط يا نصف ليوان حبه انگور يا 3 عدد زردآلو يا نصف ليوان آب ميوه و يا يك ليوان سبزي برگي مثل</a:t>
            </a:r>
            <a:r>
              <a:rPr lang="en-US" sz="2400" dirty="0">
                <a:effectLst/>
                <a:cs typeface="B Nazanin" panose="00000400000000000000" pitchFamily="2" charset="-78"/>
              </a:rPr>
              <a:t>: </a:t>
            </a:r>
            <a:r>
              <a:rPr lang="fa-IR" sz="2400" dirty="0">
                <a:effectLst/>
                <a:cs typeface="B Nazanin" panose="00000400000000000000" pitchFamily="2" charset="-78"/>
              </a:rPr>
              <a:t>كاهو و سبزي خوردن يا نصف ليوان سبزي پخته يا يك ليوان سبزي خام خرد شده يا يك عدد سيب زميني متوسط</a:t>
            </a:r>
            <a:r>
              <a:rPr lang="en-US" sz="2400" dirty="0">
                <a:effectLst/>
                <a:cs typeface="B Nazanin" panose="00000400000000000000" pitchFamily="2" charset="-78"/>
              </a:rPr>
              <a:t>.</a:t>
            </a:r>
            <a:br>
              <a:rPr lang="en-US" sz="2400" dirty="0">
                <a:effectLst/>
                <a:cs typeface="B Nazanin" panose="00000400000000000000" pitchFamily="2" charset="-78"/>
              </a:rPr>
            </a:br>
            <a:r>
              <a:rPr lang="fa-IR" sz="2400" dirty="0">
                <a:effectLst/>
                <a:cs typeface="B Nazanin" panose="00000400000000000000" pitchFamily="2" charset="-78"/>
              </a:rPr>
              <a:t>مقدار مصرف: بـــراي افـــراد بزرگسال سالم روزانه 4 -2 واحد ميوه و 5ـ3 واحد سبزي توصيه مي شود. اين گروه براي حفظ مقاومت بدن در برابر عفونت ها، ترميم زخم، بهبود ديد در تاريكي و تقويت بينايي و سلامت پوست ضروري است</a:t>
            </a:r>
            <a:r>
              <a:rPr lang="en-US" sz="2400" dirty="0">
                <a:effectLst/>
                <a:cs typeface="B Nazanin" panose="00000400000000000000" pitchFamily="2" charset="-78"/>
              </a:rPr>
              <a:t>.</a:t>
            </a:r>
            <a:br>
              <a:rPr lang="en-US" sz="2400" dirty="0">
                <a:effectLst/>
                <a:cs typeface="B Nazanin" panose="00000400000000000000" pitchFamily="2" charset="-78"/>
              </a:rPr>
            </a:br>
            <a:endParaRPr lang="fa-IR" sz="2400" dirty="0">
              <a:cs typeface="B Nazanin" panose="00000400000000000000" pitchFamily="2" charset="-78"/>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284" y="1190171"/>
            <a:ext cx="6385920" cy="5099594"/>
          </a:xfrm>
          <a:prstGeom prst="rect">
            <a:avLst/>
          </a:prstGeom>
          <a:ln>
            <a:noFill/>
          </a:ln>
          <a:effectLst>
            <a:softEdge rad="112500"/>
          </a:effectLst>
        </p:spPr>
      </p:pic>
      <p:pic>
        <p:nvPicPr>
          <p:cNvPr id="4" name="7E1D36C3">
            <a:hlinkClick r:id="" action="ppaction://media"/>
            <a:extLst>
              <a:ext uri="{FF2B5EF4-FFF2-40B4-BE49-F238E27FC236}">
                <a16:creationId xmlns:a16="http://schemas.microsoft.com/office/drawing/2014/main" id="{4F51937F-88FD-43C2-88E1-51339B9871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0"/>
            <a:ext cx="609600" cy="609600"/>
          </a:xfrm>
          <a:prstGeom prst="rect">
            <a:avLst/>
          </a:prstGeom>
        </p:spPr>
      </p:pic>
      <p:pic>
        <p:nvPicPr>
          <p:cNvPr id="5" name="Picture 4"/>
          <p:cNvPicPr>
            <a:picLocks noChangeAspect="1"/>
          </p:cNvPicPr>
          <p:nvPr/>
        </p:nvPicPr>
        <p:blipFill>
          <a:blip r:embed="rId6" cstate="print">
            <a:extLst>
              <a:ext uri="{BEBA8EAE-BF5A-486C-A8C5-ECC9F3942E4B}">
                <a14:imgProps xmlns:a14="http://schemas.microsoft.com/office/drawing/2010/main">
                  <a14:imgLayer r:embed="rId7">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11390224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1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75566" y="1214846"/>
            <a:ext cx="4349931" cy="4572000"/>
          </a:xfrm>
        </p:spPr>
        <p:txBody>
          <a:bodyPr>
            <a:normAutofit fontScale="92500" lnSpcReduction="20000"/>
          </a:bodyPr>
          <a:lstStyle/>
          <a:p>
            <a:pPr marL="0" indent="0" algn="r">
              <a:buNone/>
            </a:pPr>
            <a:r>
              <a:rPr lang="fa-IR" dirty="0">
                <a:solidFill>
                  <a:srgbClr val="FF0000"/>
                </a:solidFill>
                <a:effectLst/>
                <a:cs typeface="B Titr" panose="00000700000000000000" pitchFamily="2" charset="-78"/>
              </a:rPr>
              <a:t>گروه شير و لبنيات</a:t>
            </a:r>
          </a:p>
          <a:p>
            <a:pPr marL="0" indent="0" algn="r">
              <a:buNone/>
            </a:pPr>
            <a:r>
              <a:rPr lang="fa-IR" sz="2600" dirty="0">
                <a:effectLst/>
                <a:cs typeface="B Nazanin" panose="00000400000000000000" pitchFamily="2" charset="-78"/>
              </a:rPr>
              <a:t>اين گروه شامل شير، ماست، پنير، كشك و بستني است</a:t>
            </a:r>
            <a:r>
              <a:rPr lang="en-US" sz="2600" dirty="0">
                <a:effectLst/>
                <a:cs typeface="B Nazanin" panose="00000400000000000000" pitchFamily="2" charset="-78"/>
              </a:rPr>
              <a:t>.</a:t>
            </a:r>
            <a:br>
              <a:rPr lang="en-US" sz="2600" dirty="0">
                <a:effectLst/>
                <a:cs typeface="B Nazanin" panose="00000400000000000000" pitchFamily="2" charset="-78"/>
              </a:rPr>
            </a:br>
            <a:r>
              <a:rPr lang="fa-IR" sz="2600" dirty="0">
                <a:effectLst/>
                <a:cs typeface="B Nazanin" panose="00000400000000000000" pitchFamily="2" charset="-78"/>
              </a:rPr>
              <a:t>مواد مغذي مهم: پروتئين، كلسيم، فسفر، بعضي از انواع ويتامين هاي گروه</a:t>
            </a:r>
            <a:r>
              <a:rPr lang="en-US" sz="2600" dirty="0">
                <a:effectLst/>
                <a:cs typeface="B Nazanin" panose="00000400000000000000" pitchFamily="2" charset="-78"/>
              </a:rPr>
              <a:t> B </a:t>
            </a:r>
            <a:r>
              <a:rPr lang="fa-IR" sz="2600" dirty="0">
                <a:effectLst/>
                <a:cs typeface="B Nazanin" panose="00000400000000000000" pitchFamily="2" charset="-78"/>
              </a:rPr>
              <a:t>و ويتامين</a:t>
            </a:r>
            <a:r>
              <a:rPr lang="en-US" sz="2600" dirty="0">
                <a:effectLst/>
                <a:cs typeface="B Nazanin" panose="00000400000000000000" pitchFamily="2" charset="-78"/>
              </a:rPr>
              <a:t> A.</a:t>
            </a:r>
            <a:br>
              <a:rPr lang="en-US" sz="2600" dirty="0">
                <a:effectLst/>
                <a:cs typeface="B Nazanin" panose="00000400000000000000" pitchFamily="2" charset="-78"/>
              </a:rPr>
            </a:br>
            <a:r>
              <a:rPr lang="fa-IR" sz="2600" dirty="0">
                <a:effectLst/>
                <a:cs typeface="B Nazanin" panose="00000400000000000000" pitchFamily="2" charset="-78"/>
              </a:rPr>
              <a:t>واحد اندازه گيري: هر واحد از اين گروه برابراست با يك ليوان شير يا يك ليوان ماست يا 60-45 گرم پنير (دو قوطي كبريت پنير) يا يك ليوان كشك پاستوريزه يا يك و نيم ليوان بستني</a:t>
            </a:r>
            <a:r>
              <a:rPr lang="en-US" sz="2600" dirty="0">
                <a:effectLst/>
                <a:cs typeface="B Nazanin" panose="00000400000000000000" pitchFamily="2" charset="-78"/>
              </a:rPr>
              <a:t>.</a:t>
            </a:r>
            <a:br>
              <a:rPr lang="en-US" sz="2600" dirty="0">
                <a:effectLst/>
                <a:cs typeface="B Nazanin" panose="00000400000000000000" pitchFamily="2" charset="-78"/>
              </a:rPr>
            </a:br>
            <a:r>
              <a:rPr lang="fa-IR" sz="2600" dirty="0">
                <a:effectLst/>
                <a:cs typeface="B Nazanin" panose="00000400000000000000" pitchFamily="2" charset="-78"/>
              </a:rPr>
              <a:t>مقدار مصرف: براي افراد بزرگسال سالم مصرف روزانه 3ـ2 واحد توصيه مي شود</a:t>
            </a:r>
            <a:r>
              <a:rPr lang="en-US" sz="2600" dirty="0">
                <a:effectLst/>
                <a:cs typeface="B Nazanin" panose="00000400000000000000" pitchFamily="2" charset="-78"/>
              </a:rPr>
              <a:t>. </a:t>
            </a:r>
            <a:r>
              <a:rPr lang="fa-IR" sz="2600" dirty="0">
                <a:effectLst/>
                <a:cs typeface="B Nazanin" panose="00000400000000000000" pitchFamily="2" charset="-78"/>
              </a:rPr>
              <a:t>اين گروه براي استحكام استخوان ها و دندان ها ورشد و سلامت پوست لازم است</a:t>
            </a:r>
            <a:r>
              <a:rPr lang="en-US" sz="2600" dirty="0">
                <a:effectLst/>
                <a:cs typeface="B Nazanin" panose="00000400000000000000" pitchFamily="2" charset="-78"/>
              </a:rPr>
              <a:t>.</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237" y="1372688"/>
            <a:ext cx="6564448" cy="4204063"/>
          </a:xfrm>
          <a:prstGeom prst="rect">
            <a:avLst/>
          </a:prstGeom>
          <a:ln>
            <a:noFill/>
          </a:ln>
          <a:effectLst>
            <a:softEdge rad="112500"/>
          </a:effectLst>
        </p:spPr>
      </p:pic>
      <p:pic>
        <p:nvPicPr>
          <p:cNvPr id="2" name="30E6065C">
            <a:hlinkClick r:id="" action="ppaction://media"/>
            <a:extLst>
              <a:ext uri="{FF2B5EF4-FFF2-40B4-BE49-F238E27FC236}">
                <a16:creationId xmlns:a16="http://schemas.microsoft.com/office/drawing/2014/main" id="{1D2AD7D8-E61F-4F45-AF49-9C29D24071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0"/>
            <a:ext cx="609600" cy="609600"/>
          </a:xfrm>
          <a:prstGeom prst="rect">
            <a:avLst/>
          </a:prstGeom>
        </p:spPr>
      </p:pic>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36565739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7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29673" y="1214846"/>
            <a:ext cx="5138057" cy="4641670"/>
          </a:xfrm>
        </p:spPr>
        <p:txBody>
          <a:bodyPr>
            <a:normAutofit/>
          </a:bodyPr>
          <a:lstStyle/>
          <a:p>
            <a:pPr marL="0" indent="0" algn="r">
              <a:buNone/>
            </a:pPr>
            <a:r>
              <a:rPr lang="fa-IR" dirty="0">
                <a:solidFill>
                  <a:srgbClr val="FF0000"/>
                </a:solidFill>
                <a:cs typeface="B Titr" panose="00000700000000000000" pitchFamily="2" charset="-78"/>
              </a:rPr>
              <a:t>گروه گوشت، حبوبات، مغزها و تخم مرغ </a:t>
            </a:r>
          </a:p>
          <a:p>
            <a:pPr marL="0" indent="0" algn="r">
              <a:buNone/>
            </a:pPr>
            <a:r>
              <a:rPr lang="fa-IR" dirty="0">
                <a:cs typeface="B Nazanin" panose="00000400000000000000" pitchFamily="2" charset="-78"/>
              </a:rPr>
              <a:t>انواع مواد اين گروه عبارتند از</a:t>
            </a:r>
            <a:r>
              <a:rPr lang="en-US" dirty="0">
                <a:cs typeface="B Nazanin" panose="00000400000000000000" pitchFamily="2" charset="-78"/>
              </a:rPr>
              <a:t/>
            </a:r>
            <a:br>
              <a:rPr lang="en-US" dirty="0">
                <a:cs typeface="B Nazanin" panose="00000400000000000000" pitchFamily="2" charset="-78"/>
              </a:rPr>
            </a:br>
            <a:r>
              <a:rPr lang="fa-IR" dirty="0">
                <a:cs typeface="B Nazanin" panose="00000400000000000000" pitchFamily="2" charset="-78"/>
              </a:rPr>
              <a:t>گوشت هاي قرمز (گوسفند و گوساله) گوشت هاي سفيد (مرغ، ماهي و پرندگان )امعا و احشاء ‌(جگر، دل، قلوه، زبان و مغز)‌، تخم مرغ) حبوبات (نخود، لوبيا، عدس، باقلا، لپه و ماش) و مغزها (گردو، بادام، فندق، پسته و انواع تخمه)</a:t>
            </a:r>
            <a:r>
              <a:rPr lang="en-US" dirty="0">
                <a:cs typeface="B Nazanin" panose="00000400000000000000" pitchFamily="2" charset="-78"/>
              </a:rPr>
              <a:t/>
            </a:r>
            <a:br>
              <a:rPr lang="en-US" dirty="0">
                <a:cs typeface="B Nazanin" panose="00000400000000000000" pitchFamily="2" charset="-78"/>
              </a:rPr>
            </a:br>
            <a:endParaRPr lang="fa-IR" dirty="0">
              <a:cs typeface="B Nazanin" panose="00000400000000000000" pitchFamily="2" charset="-78"/>
            </a:endParaRPr>
          </a:p>
          <a:p>
            <a:pPr marL="0" indent="0" algn="r">
              <a:buNone/>
            </a:pPr>
            <a:endParaRPr lang="fa-IR" dirty="0">
              <a:effectLst>
                <a:glow rad="38100">
                  <a:schemeClr val="bg1">
                    <a:lumMod val="50000"/>
                    <a:lumOff val="50000"/>
                    <a:alpha val="20000"/>
                  </a:schemeClr>
                </a:glow>
              </a:effectLst>
              <a:cs typeface="B Nazanin" panose="00000400000000000000" pitchFamily="2" charset="-78"/>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283" y="1214846"/>
            <a:ext cx="6580390" cy="4389120"/>
          </a:xfrm>
          <a:prstGeom prst="rect">
            <a:avLst/>
          </a:prstGeom>
          <a:ln>
            <a:noFill/>
          </a:ln>
          <a:effectLst>
            <a:softEdge rad="112500"/>
          </a:effectLst>
        </p:spPr>
      </p:pic>
      <p:pic>
        <p:nvPicPr>
          <p:cNvPr id="2" name="29198536">
            <a:hlinkClick r:id="" action="ppaction://media"/>
            <a:extLst>
              <a:ext uri="{FF2B5EF4-FFF2-40B4-BE49-F238E27FC236}">
                <a16:creationId xmlns:a16="http://schemas.microsoft.com/office/drawing/2014/main" id="{07542BFE-B32E-48C3-A5C6-7A2642E9A2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0"/>
            <a:ext cx="609600" cy="609600"/>
          </a:xfrm>
          <a:prstGeom prst="rect">
            <a:avLst/>
          </a:prstGeom>
        </p:spPr>
      </p:pic>
      <p:pic>
        <p:nvPicPr>
          <p:cNvPr id="5" name="Picture 4"/>
          <p:cNvPicPr>
            <a:picLocks noChangeAspect="1"/>
          </p:cNvPicPr>
          <p:nvPr/>
        </p:nvPicPr>
        <p:blipFill>
          <a:blip r:embed="rId6" cstate="print">
            <a:extLst>
              <a:ext uri="{BEBA8EAE-BF5A-486C-A8C5-ECC9F3942E4B}">
                <a14:imgProps xmlns:a14="http://schemas.microsoft.com/office/drawing/2010/main">
                  <a14:imgLayer r:embed="rId7">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13898090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8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E1588AD6-FB81-4C22-A257-50C2BF7D7EF4}" vid="{45E3F008-0B26-477B-AAB1-F801B229F23D}"/>
    </a:ext>
  </a:extLst>
</a:theme>
</file>

<file path=docProps/app.xml><?xml version="1.0" encoding="utf-8"?>
<Properties xmlns="http://schemas.openxmlformats.org/officeDocument/2006/extended-properties" xmlns:vt="http://schemas.openxmlformats.org/officeDocument/2006/docPropsVTypes">
  <Template>Theme1</Template>
  <TotalTime>28</TotalTime>
  <Words>1050</Words>
  <Application>Microsoft Office PowerPoint</Application>
  <PresentationFormat>Widescreen</PresentationFormat>
  <Paragraphs>82</Paragraphs>
  <Slides>14</Slides>
  <Notes>0</Notes>
  <HiddenSlides>0</HiddenSlides>
  <MMClips>12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B Lotus</vt:lpstr>
      <vt:lpstr>B Nazanin</vt:lpstr>
      <vt:lpstr>B Titr</vt:lpstr>
      <vt:lpstr>Calibri</vt:lpstr>
      <vt:lpstr>Calibri Light</vt:lpstr>
      <vt:lpstr>Times New Roman</vt:lpstr>
      <vt:lpstr>Theme1</vt:lpstr>
      <vt:lpstr>PowerPoint Presentation</vt:lpstr>
      <vt:lpstr>PowerPoint Presentation</vt:lpstr>
      <vt:lpstr>فصل دوم: مروری بر اصول تغذیه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آزمون فصل دوم درس تغذيه كاربردي  </vt:lpstr>
      <vt:lpstr>خلاصه ي فصل دوم</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22</cp:revision>
  <dcterms:created xsi:type="dcterms:W3CDTF">2020-04-04T15:54:34Z</dcterms:created>
  <dcterms:modified xsi:type="dcterms:W3CDTF">2020-04-10T16:23:25Z</dcterms:modified>
</cp:coreProperties>
</file>