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4" r:id="rId1"/>
  </p:sldMasterIdLst>
  <p:sldIdLst>
    <p:sldId id="256" r:id="rId2"/>
    <p:sldId id="257" r:id="rId3"/>
    <p:sldId id="271" r:id="rId4"/>
    <p:sldId id="259" r:id="rId5"/>
    <p:sldId id="276" r:id="rId6"/>
    <p:sldId id="273" r:id="rId7"/>
    <p:sldId id="272" r:id="rId8"/>
    <p:sldId id="292" r:id="rId9"/>
    <p:sldId id="262" r:id="rId10"/>
    <p:sldId id="293" r:id="rId11"/>
    <p:sldId id="274" r:id="rId12"/>
    <p:sldId id="275" r:id="rId13"/>
    <p:sldId id="294" r:id="rId14"/>
    <p:sldId id="263" r:id="rId15"/>
    <p:sldId id="295" r:id="rId16"/>
    <p:sldId id="264" r:id="rId17"/>
    <p:sldId id="266" r:id="rId18"/>
    <p:sldId id="296" r:id="rId19"/>
    <p:sldId id="285" r:id="rId20"/>
    <p:sldId id="288" r:id="rId21"/>
    <p:sldId id="297" r:id="rId22"/>
    <p:sldId id="298" r:id="rId23"/>
    <p:sldId id="299" r:id="rId24"/>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46" d="100"/>
          <a:sy n="46"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97299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98645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80750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93015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3657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4798646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65117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7537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922600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770093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056480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5F4377-F719-4891-845D-DE5815E48D9E}" type="datetimeFigureOut">
              <a:rPr lang="fa-IR" smtClean="0"/>
              <a:t>09/08/1441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520946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5F4377-F719-4891-845D-DE5815E48D9E}" type="datetimeFigureOut">
              <a:rPr lang="fa-IR" smtClean="0"/>
              <a:t>09/08/1441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32947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F4377-F719-4891-845D-DE5815E48D9E}" type="datetimeFigureOut">
              <a:rPr lang="fa-IR" smtClean="0"/>
              <a:t>09/08/1441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35905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87292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8276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5F4377-F719-4891-845D-DE5815E48D9E}" type="datetimeFigureOut">
              <a:rPr lang="fa-IR" smtClean="0"/>
              <a:t>09/08/1441</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9865BE-B685-42E3-820C-B6ABF3361C1F}" type="slidenum">
              <a:rPr lang="fa-IR" smtClean="0"/>
              <a:t>‹#›</a:t>
            </a:fld>
            <a:endParaRPr lang="fa-IR"/>
          </a:p>
        </p:txBody>
      </p:sp>
    </p:spTree>
    <p:extLst>
      <p:ext uri="{BB962C8B-B14F-4D97-AF65-F5344CB8AC3E}">
        <p14:creationId xmlns:p14="http://schemas.microsoft.com/office/powerpoint/2010/main" val="300367255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cs typeface="B Nazanin" panose="00000400000000000000" pitchFamily="2" charset="-78"/>
              </a:rPr>
              <a:t>دیوار برشی</a:t>
            </a:r>
            <a:endParaRPr lang="fa-IR" b="1" dirty="0">
              <a:cs typeface="B Nazanin" panose="00000400000000000000" pitchFamily="2" charset="-78"/>
            </a:endParaRPr>
          </a:p>
        </p:txBody>
      </p:sp>
      <p:sp>
        <p:nvSpPr>
          <p:cNvPr id="3" name="Subtitle 2"/>
          <p:cNvSpPr>
            <a:spLocks noGrp="1"/>
          </p:cNvSpPr>
          <p:nvPr>
            <p:ph type="subTitle" idx="1"/>
          </p:nvPr>
        </p:nvSpPr>
        <p:spPr/>
        <p:txBody>
          <a:bodyPr/>
          <a:lstStyle/>
          <a:p>
            <a:endParaRPr lang="fa-IR" dirty="0"/>
          </a:p>
        </p:txBody>
      </p:sp>
    </p:spTree>
    <p:extLst>
      <p:ext uri="{BB962C8B-B14F-4D97-AF65-F5344CB8AC3E}">
        <p14:creationId xmlns:p14="http://schemas.microsoft.com/office/powerpoint/2010/main" val="2584282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برشی بتن مسلح</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546" y="1930400"/>
            <a:ext cx="7315200" cy="4191000"/>
          </a:xfrm>
          <a:prstGeom prst="rect">
            <a:avLst/>
          </a:prstGeom>
        </p:spPr>
      </p:pic>
    </p:spTree>
    <p:extLst>
      <p:ext uri="{BB962C8B-B14F-4D97-AF65-F5344CB8AC3E}">
        <p14:creationId xmlns:p14="http://schemas.microsoft.com/office/powerpoint/2010/main" val="384203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برشی مصالح بنایی</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 دیوار برشی مصالح بنایی که بلوک بتنی نیز نامیده می‌شود؛ با استفاده از مصالح توخالی مانند آجر و بلوک ساخته می‌شود. به عبارتی دیگر این نوع دیوارها با استفاده از بلوک‌های بتنی پیش‌ساخته و سبک و هم راستا با میلگرد‌های مسلح فولادی قرار گرفته‌اند و اجرا می‌گردند. مسلح سازی در این نوع از دیوارها به طور معمول به منظور حداکثر سازی بلوک‌های بتنی در مقابل بارهای لرزه‌ای مورد استفاده قرار می‌گیرد.</a:t>
            </a:r>
          </a:p>
          <a:p>
            <a:pPr algn="justLow"/>
            <a:r>
              <a:rPr lang="fa-IR" dirty="0">
                <a:cs typeface="B Nazanin" panose="00000400000000000000" pitchFamily="2" charset="-78"/>
              </a:rPr>
              <a:t> این میلگردها در هر دو جهت افقی و قائم در فضای بین بلوک قرار می‌گیرند. شکل و موقعیت پلان دیوار‌های برشی تأثیر بسزایی بر رفتار سازه می‌گذارند. بعد از قرار دادن میلگردها در بین بلوک‌های بتنی پیش‌ساخته، فضای باقیمانده بین بلوک‌ها با استفاده از ملات بتنی تازه پر می‌شود. این نوع از دیوارهای برشی از این مزیت برخوردار هستند که می‌توانند بارهای گرانشی و جانبی را تحمل کنند و بنابراین هم به عنوان یک دیوار برشی و هم به عنوان یک دیوار حامل عمل می‌کنند.</a:t>
            </a:r>
          </a:p>
          <a:p>
            <a:pPr algn="justLow"/>
            <a:r>
              <a:rPr lang="fa-IR" dirty="0" smtClean="0">
                <a:cs typeface="B Nazanin" panose="00000400000000000000" pitchFamily="2" charset="-78"/>
              </a:rPr>
              <a:t>.</a:t>
            </a:r>
            <a:endParaRPr lang="fa-IR" dirty="0">
              <a:cs typeface="B Nazanin" panose="00000400000000000000" pitchFamily="2" charset="-78"/>
            </a:endParaRPr>
          </a:p>
        </p:txBody>
      </p:sp>
    </p:spTree>
    <p:extLst>
      <p:ext uri="{BB962C8B-B14F-4D97-AF65-F5344CB8AC3E}">
        <p14:creationId xmlns:p14="http://schemas.microsoft.com/office/powerpoint/2010/main" val="1778107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برشی فولادی</a:t>
            </a:r>
          </a:p>
        </p:txBody>
      </p:sp>
      <p:sp>
        <p:nvSpPr>
          <p:cNvPr id="3" name="Content Placeholder 2"/>
          <p:cNvSpPr>
            <a:spLocks noGrp="1"/>
          </p:cNvSpPr>
          <p:nvPr>
            <p:ph idx="1"/>
          </p:nvPr>
        </p:nvSpPr>
        <p:spPr>
          <a:xfrm>
            <a:off x="677334" y="1724171"/>
            <a:ext cx="8596668" cy="3880773"/>
          </a:xfrm>
        </p:spPr>
        <p:txBody>
          <a:bodyPr/>
          <a:lstStyle/>
          <a:p>
            <a:pPr algn="justLow"/>
            <a:r>
              <a:rPr lang="fa-IR" dirty="0">
                <a:cs typeface="B Nazanin" panose="00000400000000000000" pitchFamily="2" charset="-78"/>
              </a:rPr>
              <a:t>دیوارهای برشی فولادی در واقع متشکل از صفحات فولادی، ستون‌ها و تیرهای افقی است. عملکرد این نوع از دیوارهای برشی شباهت زیادی با شاه‌تیرها یا تیرهای اصلی صفحه‌ای دارند. صفحات فولادی دیواری به عنوان جان شاه‌تیرهای صفحه و ستون‌ها نیز به عنوان بال و تیر‌های افقی نیز به عنوان سخت‌کننده شاه‌تیرهای صفحه عمل می‌کنند.</a:t>
            </a:r>
          </a:p>
          <a:p>
            <a:pPr algn="justLow"/>
            <a:r>
              <a:rPr lang="fa-IR" dirty="0">
                <a:cs typeface="B Nazanin" panose="00000400000000000000" pitchFamily="2" charset="-78"/>
              </a:rPr>
              <a:t>دیوار‌های برشی فولادی به طور معمول در ساختمان‌های با اسکلت فلزی و تعداد طبقات بسیار بالا مورد استفاده قرار می‌گیرند. از مزیت‌های بالقوه این نوع از دیوار می‌توان به هزینه نسبتاً پایین، اجرای سریع و آسان، وزن پایین آن‌ها نسبت به دیگر انواع دیوارهای برشی به ویژه انواع بتنی و همچنین شکل‌پذیری زیاد آن‌ها اشاره کرد.</a:t>
            </a:r>
          </a:p>
        </p:txBody>
      </p:sp>
    </p:spTree>
    <p:extLst>
      <p:ext uri="{BB962C8B-B14F-4D97-AF65-F5344CB8AC3E}">
        <p14:creationId xmlns:p14="http://schemas.microsoft.com/office/powerpoint/2010/main" val="1558091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برشی فولادی</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4504" y="1333360"/>
            <a:ext cx="5495060" cy="5275258"/>
          </a:xfrm>
          <a:prstGeom prst="rect">
            <a:avLst/>
          </a:prstGeom>
        </p:spPr>
      </p:pic>
    </p:spTree>
    <p:extLst>
      <p:ext uri="{BB962C8B-B14F-4D97-AF65-F5344CB8AC3E}">
        <p14:creationId xmlns:p14="http://schemas.microsoft.com/office/powerpoint/2010/main" val="484124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cs typeface="B Nazanin" panose="00000400000000000000" pitchFamily="2" charset="-78"/>
              </a:rPr>
              <a:t>موقعیت قرارگیری دیوارهای برشی در ساختمان</a:t>
            </a:r>
          </a:p>
        </p:txBody>
      </p:sp>
      <p:sp>
        <p:nvSpPr>
          <p:cNvPr id="3" name="Content Placeholder 2"/>
          <p:cNvSpPr>
            <a:spLocks noGrp="1"/>
          </p:cNvSpPr>
          <p:nvPr>
            <p:ph idx="1"/>
          </p:nvPr>
        </p:nvSpPr>
        <p:spPr>
          <a:xfrm>
            <a:off x="855750" y="1930400"/>
            <a:ext cx="8596668" cy="4200236"/>
          </a:xfrm>
        </p:spPr>
        <p:txBody>
          <a:bodyPr>
            <a:normAutofit/>
          </a:bodyPr>
          <a:lstStyle/>
          <a:p>
            <a:pPr algn="justLow"/>
            <a:r>
              <a:rPr lang="fa-IR" dirty="0">
                <a:cs typeface="B Nazanin" panose="00000400000000000000" pitchFamily="2" charset="-78"/>
              </a:rPr>
              <a:t>شکل و موقعیت پلان دیوار‌های برشی تأثیر به سزایی بر رفتار کلی سازه می‌گذارد. به لحاظ ساختاری بهترین موقعیت قرار گیری این نوع دیوارهای ساختمانی در مرکز هر نیمه از ساختمان است؛ اما متأسفانه قرار دادن این نوع دیوارها در این موقعیت تقریباً غیر عملی است و از همین رو این دیوارها را عمدتاً در گوشه‌ها و انتهای سازه به کار می‌برند.</a:t>
            </a:r>
            <a:endParaRPr lang="fa-IR" dirty="0">
              <a:cs typeface="B Nazanin" panose="00000400000000000000" pitchFamily="2" charset="-78"/>
            </a:endParaRPr>
          </a:p>
        </p:txBody>
      </p:sp>
    </p:spTree>
    <p:extLst>
      <p:ext uri="{BB962C8B-B14F-4D97-AF65-F5344CB8AC3E}">
        <p14:creationId xmlns:p14="http://schemas.microsoft.com/office/powerpoint/2010/main" val="27695774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cs typeface="B Nazanin" panose="00000400000000000000" pitchFamily="2" charset="-78"/>
              </a:rPr>
              <a:t>موقعیت قرارگیری دیوارهای برشی در ساختمان</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1704975"/>
            <a:ext cx="7822430" cy="5153026"/>
          </a:xfrm>
          <a:prstGeom prst="rect">
            <a:avLst/>
          </a:prstGeom>
        </p:spPr>
      </p:pic>
    </p:spTree>
    <p:extLst>
      <p:ext uri="{BB962C8B-B14F-4D97-AF65-F5344CB8AC3E}">
        <p14:creationId xmlns:p14="http://schemas.microsoft.com/office/powerpoint/2010/main" val="3163938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115" y="318654"/>
            <a:ext cx="8596668" cy="1320800"/>
          </a:xfrm>
        </p:spPr>
        <p:txBody>
          <a:bodyPr/>
          <a:lstStyle/>
          <a:p>
            <a:r>
              <a:rPr lang="fa-IR" b="1" dirty="0">
                <a:cs typeface="B Nazanin" panose="00000400000000000000" pitchFamily="2" charset="-78"/>
              </a:rPr>
              <a:t> </a:t>
            </a:r>
            <a:r>
              <a:rPr lang="fa-IR" b="1" dirty="0">
                <a:cs typeface="B Nazanin" panose="00000400000000000000" pitchFamily="2" charset="-78"/>
              </a:rPr>
              <a:t>مراحل اجرای دیوار برشی</a:t>
            </a:r>
            <a:r>
              <a:rPr lang="fa-IR" b="1" dirty="0"/>
              <a:t/>
            </a:r>
            <a:br>
              <a:rPr lang="fa-IR" b="1" dirty="0"/>
            </a:br>
            <a:endParaRPr lang="en-US" b="1" dirty="0"/>
          </a:p>
        </p:txBody>
      </p:sp>
      <p:sp>
        <p:nvSpPr>
          <p:cNvPr id="3" name="Content Placeholder 2"/>
          <p:cNvSpPr>
            <a:spLocks noGrp="1"/>
          </p:cNvSpPr>
          <p:nvPr>
            <p:ph idx="1"/>
          </p:nvPr>
        </p:nvSpPr>
        <p:spPr>
          <a:xfrm>
            <a:off x="698115" y="1639454"/>
            <a:ext cx="8596668" cy="3880773"/>
          </a:xfrm>
        </p:spPr>
        <p:txBody>
          <a:bodyPr/>
          <a:lstStyle/>
          <a:p>
            <a:pPr algn="justLow"/>
            <a:r>
              <a:rPr lang="fa-IR" dirty="0">
                <a:cs typeface="B Nazanin" panose="00000400000000000000" pitchFamily="2" charset="-78"/>
              </a:rPr>
              <a:t>به طور کلی فرآیند اجرای این نوع دیوارها در سازه‌های فلزی و بتنی در سه مرحله آرماتوربندی، قالب‌بندی و بتن‌ریزی خلاصه می‌شود و هر یک در ادامه به طور جداگانه شرح داده شده‌اند.</a:t>
            </a:r>
            <a:r>
              <a:rPr lang="fa-IR" dirty="0" smtClean="0">
                <a:cs typeface="B Nazanin" panose="00000400000000000000" pitchFamily="2" charset="-78"/>
              </a:rPr>
              <a:t>.</a:t>
            </a:r>
            <a:endParaRPr lang="fa-IR" dirty="0">
              <a:cs typeface="B Nazanin" panose="00000400000000000000" pitchFamily="2" charset="-78"/>
            </a:endParaRPr>
          </a:p>
        </p:txBody>
      </p:sp>
    </p:spTree>
    <p:extLst>
      <p:ext uri="{BB962C8B-B14F-4D97-AF65-F5344CB8AC3E}">
        <p14:creationId xmlns:p14="http://schemas.microsoft.com/office/powerpoint/2010/main" val="2658173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lstStyle/>
          <a:p>
            <a:r>
              <a:rPr lang="fa-IR" b="1" dirty="0">
                <a:cs typeface="B Nazanin" panose="00000400000000000000" pitchFamily="2" charset="-78"/>
              </a:rPr>
              <a:t>مرحله اول آرماتوربندی</a:t>
            </a:r>
          </a:p>
        </p:txBody>
      </p:sp>
      <p:sp>
        <p:nvSpPr>
          <p:cNvPr id="3" name="Content Placeholder 2"/>
          <p:cNvSpPr>
            <a:spLocks noGrp="1"/>
          </p:cNvSpPr>
          <p:nvPr>
            <p:ph idx="1"/>
          </p:nvPr>
        </p:nvSpPr>
        <p:spPr>
          <a:xfrm>
            <a:off x="677334" y="1445674"/>
            <a:ext cx="8840739" cy="3880773"/>
          </a:xfrm>
        </p:spPr>
        <p:txBody>
          <a:bodyPr/>
          <a:lstStyle/>
          <a:p>
            <a:pPr algn="justLow"/>
            <a:r>
              <a:rPr lang="fa-IR" dirty="0" smtClean="0">
                <a:cs typeface="B Nazanin" panose="00000400000000000000" pitchFamily="2" charset="-78"/>
              </a:rPr>
              <a:t>این </a:t>
            </a:r>
            <a:r>
              <a:rPr lang="fa-IR" dirty="0">
                <a:cs typeface="B Nazanin" panose="00000400000000000000" pitchFamily="2" charset="-78"/>
              </a:rPr>
              <a:t>نوع از دیوارها دارای دو نوع میلگرد عمودی و افقی هستند. آرماتور‌های عمودی مد نظر برای اجرای دیوارهای برشی را باید در زمان اجرای آرماتوربندی فونداسیون در محلی که از پیش مشخص شده است قرارداد. به منظور جلوگیری از جابجایی و تغییر حالت آرماتور‌های عمودی از آرماتورهای افقی در فواصل مشخصی استفاده می‌کنند.</a:t>
            </a:r>
            <a:endParaRPr lang="fa-IR" dirty="0">
              <a:cs typeface="B Nazanin" panose="00000400000000000000" pitchFamily="2" charset="-78"/>
            </a:endParaRP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948409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lstStyle/>
          <a:p>
            <a:r>
              <a:rPr lang="fa-IR" b="1" dirty="0">
                <a:cs typeface="B Nazanin" panose="00000400000000000000" pitchFamily="2" charset="-78"/>
              </a:rPr>
              <a:t>مرحله دوم قالب‌بندی</a:t>
            </a:r>
          </a:p>
        </p:txBody>
      </p:sp>
      <p:sp>
        <p:nvSpPr>
          <p:cNvPr id="3" name="Content Placeholder 2"/>
          <p:cNvSpPr>
            <a:spLocks noGrp="1"/>
          </p:cNvSpPr>
          <p:nvPr>
            <p:ph idx="1"/>
          </p:nvPr>
        </p:nvSpPr>
        <p:spPr>
          <a:xfrm>
            <a:off x="677334" y="1445674"/>
            <a:ext cx="8840739" cy="3880773"/>
          </a:xfrm>
        </p:spPr>
        <p:txBody>
          <a:bodyPr/>
          <a:lstStyle/>
          <a:p>
            <a:pPr algn="justLow"/>
            <a:r>
              <a:rPr lang="fa-IR" dirty="0">
                <a:cs typeface="B Nazanin" panose="00000400000000000000" pitchFamily="2" charset="-78"/>
              </a:rPr>
              <a:t>پس از به پایان رساندن آرماتوربندی باید نسبت به اجرای قالب‌بندی اقدام کرد. یکی از مهم‌ترین نکاتی که باید در اجرای قالب‌بندی به آن دقت کرد در واقع محل قرارگیری میلگرد‌های افقی و قائم در قالب است و باید به گونه‌ای باشد که بتن بتواند به راحتی از میان آن‌ها حرکت کند. پس از اطمینان از قرارگیری مناسب میلگرد‌ها در فضای بین قالب‌ها، باید صفحات قالب را با استفاده از پین و گوه به یکدیگر و به آرماتورها متصل کرد.</a:t>
            </a:r>
          </a:p>
          <a:p>
            <a:r>
              <a:rPr lang="fa-IR" dirty="0"/>
              <a:t/>
            </a:r>
            <a:br>
              <a:rPr lang="fa-IR" dirty="0"/>
            </a:br>
            <a:endParaRPr lang="fa-IR" dirty="0">
              <a:cs typeface="B Nazanin" panose="00000400000000000000" pitchFamily="2" charset="-78"/>
            </a:endParaRP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37615091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Tree>
    <p:extLst>
      <p:ext uri="{BB962C8B-B14F-4D97-AF65-F5344CB8AC3E}">
        <p14:creationId xmlns:p14="http://schemas.microsoft.com/office/powerpoint/2010/main" val="3666026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تعریف دیوار برشی</a:t>
            </a:r>
            <a:endParaRPr lang="fa-IR" b="1"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Low">
              <a:buNone/>
            </a:pPr>
            <a:r>
              <a:rPr lang="fa-IR" dirty="0">
                <a:cs typeface="B Nazanin" panose="00000400000000000000" pitchFamily="2" charset="-78"/>
              </a:rPr>
              <a:t>دیوار برشی در واقع یک دیوار مهاری است که به منظور کنترل بارهای جانبی در اثر وزش بادهای شدید و زمین‌لرزه بر روی ساختمان است.  این دیوار به طور معمول در قسمت خارجی سازه تعبیه می‌شود؛ البته برخی از دیوارهای داخلی ساختمان‌ها نیز گاهی اوقات که بسته به اندازه و شکل ساختمان دارد باید به طور کامل مهاربندی شود. به طور معمول دیوار‌های برشی به طور مستقیم به فونداسیون متصل می‌شوند. با این وجود در مواردی که بارهای جانبی نسبتاً کوچک هستند و اثر دینامیک قابل توجهی نیز وجود ندارد، این نوع از دیوارها را می‌توان به ستون‌ها متصل کرد.</a:t>
            </a:r>
            <a:endParaRPr lang="fa-IR" dirty="0">
              <a:cs typeface="B Nazanin" panose="00000400000000000000" pitchFamily="2" charset="-78"/>
            </a:endParaRPr>
          </a:p>
        </p:txBody>
      </p:sp>
    </p:spTree>
    <p:extLst>
      <p:ext uri="{BB962C8B-B14F-4D97-AF65-F5344CB8AC3E}">
        <p14:creationId xmlns:p14="http://schemas.microsoft.com/office/powerpoint/2010/main" val="25495186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a:cs typeface="B Nazanin" panose="00000400000000000000" pitchFamily="2" charset="-78"/>
              </a:rPr>
              <a:t> </a:t>
            </a:r>
            <a:r>
              <a:rPr lang="fa-IR" b="1" dirty="0">
                <a:cs typeface="B Nazanin" panose="00000400000000000000" pitchFamily="2" charset="-78"/>
              </a:rPr>
              <a:t>مرحله سوم بتن‌ریزی</a:t>
            </a:r>
            <a:br>
              <a:rPr lang="fa-IR" b="1" dirty="0">
                <a:cs typeface="B Nazanin" panose="00000400000000000000" pitchFamily="2" charset="-78"/>
              </a:rPr>
            </a:br>
            <a:endParaRPr lang="en-US" b="1" dirty="0">
              <a:cs typeface="B Nazanin" panose="00000400000000000000" pitchFamily="2" charset="-78"/>
            </a:endParaRPr>
          </a:p>
        </p:txBody>
      </p:sp>
      <p:sp>
        <p:nvSpPr>
          <p:cNvPr id="3" name="Content Placeholder 2"/>
          <p:cNvSpPr>
            <a:spLocks noGrp="1"/>
          </p:cNvSpPr>
          <p:nvPr>
            <p:ph idx="1"/>
          </p:nvPr>
        </p:nvSpPr>
        <p:spPr>
          <a:xfrm>
            <a:off x="677334" y="2110692"/>
            <a:ext cx="8840739" cy="3880773"/>
          </a:xfrm>
        </p:spPr>
        <p:txBody>
          <a:bodyPr/>
          <a:lstStyle/>
          <a:p>
            <a:pPr algn="justLow"/>
            <a:r>
              <a:rPr lang="fa-IR" dirty="0">
                <a:cs typeface="B Nazanin" panose="00000400000000000000" pitchFamily="2" charset="-78"/>
              </a:rPr>
              <a:t>پس از قالب‌بندی و اطمینان از محکم بودن اتصالات قالب‌ها، می‌توان نسبت به بتن‌ریزی در فضای بین قالب‌ها اقدام نمود. همزمان با بتن‌ریزی باید با استفاده از دستگاه‌های ویبراتور از جای‌گیری مناسب بتن در میان میلگرد‌های افقی و عمودی اطمینان حاصل کرد.</a:t>
            </a:r>
            <a:endParaRPr lang="fa-IR" dirty="0">
              <a:cs typeface="B Nazanin" panose="00000400000000000000" pitchFamily="2" charset="-78"/>
            </a:endParaRP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32141806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smtClean="0">
                <a:cs typeface="B Nazanin" panose="00000400000000000000" pitchFamily="2" charset="-78"/>
              </a:rPr>
              <a:t>مزایای دیوار برشی</a:t>
            </a:r>
            <a:endParaRPr lang="en-US" b="1" dirty="0">
              <a:cs typeface="B Nazanin" panose="00000400000000000000" pitchFamily="2" charset="-78"/>
            </a:endParaRPr>
          </a:p>
        </p:txBody>
      </p:sp>
      <p:sp>
        <p:nvSpPr>
          <p:cNvPr id="3" name="Content Placeholder 2"/>
          <p:cNvSpPr>
            <a:spLocks noGrp="1"/>
          </p:cNvSpPr>
          <p:nvPr>
            <p:ph idx="1"/>
          </p:nvPr>
        </p:nvSpPr>
        <p:spPr>
          <a:xfrm>
            <a:off x="677334" y="2110692"/>
            <a:ext cx="8840739" cy="3880773"/>
          </a:xfrm>
        </p:spPr>
        <p:txBody>
          <a:bodyPr/>
          <a:lstStyle/>
          <a:p>
            <a:pPr algn="justLow"/>
            <a:r>
              <a:rPr lang="fa-IR" dirty="0">
                <a:cs typeface="B Nazanin" panose="00000400000000000000" pitchFamily="2" charset="-78"/>
              </a:rPr>
              <a:t>۱:افزایش چشمگیر سختی ساختمان به نحوی که بر اثرات ثانویه نقش مؤثری دارد. این مزیت خود به خود موجب افزایش درجه ایمنی در مقابل شکست یا ریزش ساختمان می‌شود.</a:t>
            </a:r>
          </a:p>
          <a:p>
            <a:pPr algn="justLow"/>
            <a:r>
              <a:rPr lang="fa-IR" dirty="0">
                <a:cs typeface="B Nazanin" panose="00000400000000000000" pitchFamily="2" charset="-78"/>
              </a:rPr>
              <a:t>۲:کاهش قابل ملاحظه خسارت به عناصر غیرسازه‌ای که در اکثر موارد هزینه آن‌ها کمتر از هزینه اعضای سازه‌ای نیست.</a:t>
            </a:r>
          </a:p>
          <a:p>
            <a:pPr algn="justLow"/>
            <a:r>
              <a:rPr lang="fa-IR" dirty="0">
                <a:cs typeface="B Nazanin" panose="00000400000000000000" pitchFamily="2" charset="-78"/>
              </a:rPr>
              <a:t>۳:اثر قابل توجه در ایجاد آرامش خیال و تأمین امنیت روانی ساکنین ساختمان‌های بلند مرتبه در هنگام وقوع زلزله.</a:t>
            </a:r>
          </a:p>
          <a:p>
            <a:pPr algn="justLow"/>
            <a:r>
              <a:rPr lang="fa-IR" dirty="0">
                <a:cs typeface="B Nazanin" panose="00000400000000000000" pitchFamily="2" charset="-78"/>
              </a:rPr>
              <a:t>۴:دیوارهای برشی قادرند حتی پس از پذیرش ترکهای زیاد، بارهای ثقلی که برای آن‌ها هم طراحی شده‌اند تحمل کنند. این پدیده را بطور کامل نمی‌توان از ستونها انتظار داشت.</a:t>
            </a:r>
          </a:p>
          <a:p>
            <a:pPr algn="justLow"/>
            <a:r>
              <a:rPr lang="fa-IR" dirty="0">
                <a:cs typeface="B Nazanin" panose="00000400000000000000" pitchFamily="2" charset="-78"/>
              </a:rPr>
              <a:t>۵:شکل‌پذیری بالا</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38116595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smtClean="0">
                <a:cs typeface="B Nazanin" panose="00000400000000000000" pitchFamily="2" charset="-78"/>
              </a:rPr>
              <a:t>معایب دیوار برشی</a:t>
            </a:r>
            <a:endParaRPr lang="en-US" b="1" dirty="0">
              <a:cs typeface="B Nazanin" panose="00000400000000000000" pitchFamily="2" charset="-78"/>
            </a:endParaRPr>
          </a:p>
        </p:txBody>
      </p:sp>
      <p:sp>
        <p:nvSpPr>
          <p:cNvPr id="3" name="Content Placeholder 2"/>
          <p:cNvSpPr>
            <a:spLocks noGrp="1"/>
          </p:cNvSpPr>
          <p:nvPr>
            <p:ph idx="1"/>
          </p:nvPr>
        </p:nvSpPr>
        <p:spPr>
          <a:xfrm>
            <a:off x="677334" y="2110692"/>
            <a:ext cx="8840739" cy="3880773"/>
          </a:xfrm>
        </p:spPr>
        <p:txBody>
          <a:bodyPr/>
          <a:lstStyle/>
          <a:p>
            <a:pPr algn="justLow"/>
            <a:r>
              <a:rPr lang="fa-IR" dirty="0">
                <a:cs typeface="B Nazanin" panose="00000400000000000000" pitchFamily="2" charset="-78"/>
              </a:rPr>
              <a:t>امکان شکست برشی در صورت عدم طراحی مناسب -ایجاد نیروی بالارانش در صورت عدم تخمین صحیح تعداد دیوارها و قرارگیری نامناسب آنها</a:t>
            </a:r>
          </a:p>
          <a:p>
            <a:pPr algn="justLow"/>
            <a:r>
              <a:rPr lang="fa-IR" dirty="0">
                <a:cs typeface="B Nazanin" panose="00000400000000000000" pitchFamily="2" charset="-78"/>
              </a:rPr>
              <a:t>آنچه که باید برای دیوارهای برشی موردنظر باشد عبارتند از:</a:t>
            </a:r>
          </a:p>
          <a:p>
            <a:pPr algn="justLow"/>
            <a:r>
              <a:rPr lang="fa-IR" dirty="0">
                <a:cs typeface="B Nazanin" panose="00000400000000000000" pitchFamily="2" charset="-78"/>
              </a:rPr>
              <a:t>-مقاومت -شکل پذیری -ظرفیت جذب انرژی -حداقل کاهش در سختی</a:t>
            </a:r>
          </a:p>
          <a:p>
            <a:pPr algn="justLow"/>
            <a:r>
              <a:rPr lang="fa-IR" dirty="0">
                <a:cs typeface="B Nazanin" panose="00000400000000000000" pitchFamily="2" charset="-78"/>
              </a:rPr>
              <a:t>هر دیوار برشی ممکن است در اثر نیروهای محوری دچار جابه جایی یا تغییرشکل انتقالی و چرخشی شود. اینکه یک دیوار برشی تا چه میزان و چگونه تحت تأثیر لنگر واژگونی، نیروهای برشی یا پیچشی قرار گیرد بستگی دارد به:</a:t>
            </a:r>
          </a:p>
          <a:p>
            <a:pPr algn="justLow"/>
            <a:r>
              <a:rPr lang="fa-IR" dirty="0">
                <a:cs typeface="B Nazanin" panose="00000400000000000000" pitchFamily="2" charset="-78"/>
              </a:rPr>
              <a:t>-شکل هندسی -جهت آن در برابر نیروی زلزله -محل استقرار آن در پلان ساختمان</a:t>
            </a:r>
          </a:p>
          <a:p>
            <a:pPr algn="justLow"/>
            <a:r>
              <a:rPr lang="fa-IR" dirty="0">
                <a:cs typeface="B Nazanin" panose="00000400000000000000" pitchFamily="2" charset="-78"/>
              </a:rPr>
              <a:t>بال: دیوارهایی که در دو انتهای خود دارای بال هستند مقاطع بال دار نامیده می‌شوند که از پایداری و شکل‌پذیری زیادی در مقایسه با دیوارهای بدون بال برخوردارند.</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14179244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339502" cy="1320800"/>
          </a:xfrm>
        </p:spPr>
        <p:txBody>
          <a:bodyPr>
            <a:normAutofit/>
          </a:bodyPr>
          <a:lstStyle/>
          <a:p>
            <a:r>
              <a:rPr lang="fa-IR" b="1" dirty="0" smtClean="0">
                <a:cs typeface="B Nazanin" panose="00000400000000000000" pitchFamily="2" charset="-78"/>
              </a:rPr>
              <a:t>سخن آخر</a:t>
            </a:r>
            <a:endParaRPr lang="en-US" b="1" dirty="0">
              <a:cs typeface="B Nazanin" panose="00000400000000000000" pitchFamily="2" charset="-78"/>
            </a:endParaRPr>
          </a:p>
        </p:txBody>
      </p:sp>
      <p:sp>
        <p:nvSpPr>
          <p:cNvPr id="3" name="Content Placeholder 2"/>
          <p:cNvSpPr>
            <a:spLocks noGrp="1"/>
          </p:cNvSpPr>
          <p:nvPr>
            <p:ph idx="1"/>
          </p:nvPr>
        </p:nvSpPr>
        <p:spPr>
          <a:xfrm>
            <a:off x="677334" y="2110692"/>
            <a:ext cx="8840739" cy="3880773"/>
          </a:xfrm>
        </p:spPr>
        <p:txBody>
          <a:bodyPr/>
          <a:lstStyle/>
          <a:p>
            <a:pPr algn="justLow"/>
            <a:r>
              <a:rPr lang="fa-IR" dirty="0">
                <a:cs typeface="B Nazanin" panose="00000400000000000000" pitchFamily="2" charset="-78"/>
              </a:rPr>
              <a:t>دیوار برشی یکی از انواع دیوار‌ به کار رفته در ساختمان‌، با کاربری‌های متفاوت است. با توجه به هدفی که از اجرای آن دنبال می‌شود از اهمیت ویژه‌ای برخوردار بوده و باید در طراحی و اجرای آن دقت دو چندان به کار گرفته شود. مهم‌ترین هدف استفاده از دیوارهای برشی تحمل نیروهای جانبی وارده به سازه است. انواع مختلفی از این نوع دیوار در پروژه‌های ساختمان‌سازی مورد استفاده قرار می‌گیرند که نوع بتن مسلح آن در داخل کشور بسیار رایج است.</a:t>
            </a:r>
          </a:p>
        </p:txBody>
      </p:sp>
      <p:sp>
        <p:nvSpPr>
          <p:cNvPr id="5" name="AutoShape 2" descr="پی های گسترده - آباد تدبی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3629424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دیوار </a:t>
            </a:r>
            <a:r>
              <a:rPr lang="fa-IR" b="1" dirty="0" smtClean="0">
                <a:cs typeface="B Nazanin" panose="00000400000000000000" pitchFamily="2" charset="-78"/>
              </a:rPr>
              <a:t>برشی</a:t>
            </a:r>
            <a:endParaRPr lang="fa-IR" b="1" dirty="0">
              <a:cs typeface="B Nazanin" panose="00000400000000000000" pitchFamily="2" charset="-78"/>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3" y="1896075"/>
            <a:ext cx="7178193" cy="4961926"/>
          </a:xfrm>
          <a:prstGeom prst="rect">
            <a:avLst/>
          </a:prstGeom>
        </p:spPr>
      </p:pic>
    </p:spTree>
    <p:extLst>
      <p:ext uri="{BB962C8B-B14F-4D97-AF65-F5344CB8AC3E}">
        <p14:creationId xmlns:p14="http://schemas.microsoft.com/office/powerpoint/2010/main" val="1764135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انواع دیوار برشی</a:t>
            </a:r>
          </a:p>
        </p:txBody>
      </p:sp>
      <p:sp>
        <p:nvSpPr>
          <p:cNvPr id="3" name="Content Placeholder 2"/>
          <p:cNvSpPr>
            <a:spLocks noGrp="1"/>
          </p:cNvSpPr>
          <p:nvPr>
            <p:ph idx="1"/>
          </p:nvPr>
        </p:nvSpPr>
        <p:spPr/>
        <p:txBody>
          <a:bodyPr>
            <a:normAutofit/>
          </a:bodyPr>
          <a:lstStyle/>
          <a:p>
            <a:pPr algn="justLow"/>
            <a:r>
              <a:rPr lang="fa-IR" dirty="0">
                <a:cs typeface="B Nazanin" panose="00000400000000000000" pitchFamily="2" charset="-78"/>
              </a:rPr>
              <a:t>انواع دیوار برشی به کار رفته در سازه‌ها تا حدود زیادی به اندازه و شکل ساختمان بستگی دارد و بر اساس شکل و مصالح دسته‌بندی می‌شوند.</a:t>
            </a:r>
            <a:endParaRPr lang="fa-IR" dirty="0">
              <a:cs typeface="B Nazanin" panose="00000400000000000000" pitchFamily="2" charset="-78"/>
            </a:endParaRPr>
          </a:p>
        </p:txBody>
      </p:sp>
    </p:spTree>
    <p:extLst>
      <p:ext uri="{BB962C8B-B14F-4D97-AF65-F5344CB8AC3E}">
        <p14:creationId xmlns:p14="http://schemas.microsoft.com/office/powerpoint/2010/main" val="2908593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4061"/>
            <a:ext cx="8596668" cy="1320800"/>
          </a:xfrm>
        </p:spPr>
        <p:txBody>
          <a:bodyPr/>
          <a:lstStyle/>
          <a:p>
            <a:r>
              <a:rPr lang="fa-IR" b="1" dirty="0">
                <a:cs typeface="B Nazanin" panose="00000400000000000000" pitchFamily="2" charset="-78"/>
              </a:rPr>
              <a:t>دیوار برشی مونولیتیک</a:t>
            </a:r>
          </a:p>
        </p:txBody>
      </p:sp>
      <p:sp>
        <p:nvSpPr>
          <p:cNvPr id="3" name="Content Placeholder 2"/>
          <p:cNvSpPr>
            <a:spLocks noGrp="1"/>
          </p:cNvSpPr>
          <p:nvPr>
            <p:ph idx="1"/>
          </p:nvPr>
        </p:nvSpPr>
        <p:spPr>
          <a:xfrm>
            <a:off x="677334" y="1183843"/>
            <a:ext cx="8866832" cy="3880773"/>
          </a:xfrm>
        </p:spPr>
        <p:txBody>
          <a:bodyPr>
            <a:normAutofit/>
          </a:bodyPr>
          <a:lstStyle/>
          <a:p>
            <a:pPr algn="justLow"/>
            <a:r>
              <a:rPr lang="fa-IR" dirty="0">
                <a:cs typeface="B Nazanin" panose="00000400000000000000" pitchFamily="2" charset="-78"/>
              </a:rPr>
              <a:t>دیوار برشی مونولیتیک خود شامل چند نوع است که هر یک تحت شرایط خاصی در ساختمان سازی مورد استفاده قرار می‌گیرند. مونولیتیک نوعی از دیوار برشی است که در نوع خود ساده‌ترین است و همان‌طور که در شکل روبرو  مشاهده می‌کنید به سه نوع کوتاه، اسکوات و طره‌ای تقسیم می‌شود.</a:t>
            </a:r>
            <a:endParaRPr lang="fa-IR" dirty="0">
              <a:cs typeface="B Nazani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85987"/>
            <a:ext cx="6795655" cy="4672013"/>
          </a:xfrm>
          <a:prstGeom prst="rect">
            <a:avLst/>
          </a:prstGeom>
        </p:spPr>
      </p:pic>
    </p:spTree>
    <p:extLst>
      <p:ext uri="{BB962C8B-B14F-4D97-AF65-F5344CB8AC3E}">
        <p14:creationId xmlns:p14="http://schemas.microsoft.com/office/powerpoint/2010/main" val="694591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برشی جفت</a:t>
            </a:r>
          </a:p>
        </p:txBody>
      </p:sp>
      <p:sp>
        <p:nvSpPr>
          <p:cNvPr id="3" name="Content Placeholder 2"/>
          <p:cNvSpPr>
            <a:spLocks noGrp="1"/>
          </p:cNvSpPr>
          <p:nvPr>
            <p:ph idx="1"/>
          </p:nvPr>
        </p:nvSpPr>
        <p:spPr/>
        <p:txBody>
          <a:bodyPr>
            <a:normAutofit/>
          </a:bodyPr>
          <a:lstStyle/>
          <a:p>
            <a:pPr algn="justLow"/>
            <a:r>
              <a:rPr lang="fa-IR" dirty="0">
                <a:cs typeface="B Nazanin" panose="00000400000000000000" pitchFamily="2" charset="-78"/>
              </a:rPr>
              <a:t>در بسیاری از موارد یک سری باز شدگی‌ها یا منافذی در این دیوار ایجاد می‌شود. به این نوع از دیوار برشی جفت شده یا کاپل گفته می‌شود زیرا همان‌طور که در شکل زیر مشاهده می‌کنید این نوع از دیوارها به عنوان مقطع‌های دیواری پیوسته جداگانه رفتار می‌کنند که به وسیله تیر‌ها و دال‌های متصل به هم جفت شده‌اند.</a:t>
            </a:r>
            <a:endParaRPr lang="fa-IR"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2516" y="3488999"/>
            <a:ext cx="7074284" cy="2782552"/>
          </a:xfrm>
          <a:prstGeom prst="rect">
            <a:avLst/>
          </a:prstGeom>
        </p:spPr>
      </p:pic>
    </p:spTree>
    <p:extLst>
      <p:ext uri="{BB962C8B-B14F-4D97-AF65-F5344CB8AC3E}">
        <p14:creationId xmlns:p14="http://schemas.microsoft.com/office/powerpoint/2010/main" val="3378569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برشی تخت و کانالی</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دیوارهای برشی به لحاظ سطح مقطع در سه دسته صفحه‌ای و تخت، لبه‌دار و کانالی قرار می‌گیرند که در این شکل مقطع‌ها را مشاهده می‌کنید.</a:t>
            </a:r>
            <a:endParaRPr lang="fa-IR"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4340" y="2929371"/>
            <a:ext cx="7346286" cy="2889539"/>
          </a:xfrm>
          <a:prstGeom prst="rect">
            <a:avLst/>
          </a:prstGeom>
        </p:spPr>
      </p:pic>
    </p:spTree>
    <p:extLst>
      <p:ext uri="{BB962C8B-B14F-4D97-AF65-F5344CB8AC3E}">
        <p14:creationId xmlns:p14="http://schemas.microsoft.com/office/powerpoint/2010/main" val="1538784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انواع دیوار برشی</a:t>
            </a:r>
          </a:p>
        </p:txBody>
      </p:sp>
      <p:sp>
        <p:nvSpPr>
          <p:cNvPr id="3" name="Content Placeholder 2"/>
          <p:cNvSpPr>
            <a:spLocks noGrp="1"/>
          </p:cNvSpPr>
          <p:nvPr>
            <p:ph idx="1"/>
          </p:nvPr>
        </p:nvSpPr>
        <p:spPr/>
        <p:txBody>
          <a:bodyPr>
            <a:normAutofit/>
          </a:bodyPr>
          <a:lstStyle/>
          <a:p>
            <a:pPr algn="justLow"/>
            <a:r>
              <a:rPr lang="fa-IR" dirty="0">
                <a:cs typeface="B Nazanin" panose="00000400000000000000" pitchFamily="2" charset="-78"/>
              </a:rPr>
              <a:t>بر اساس نوع مصالح مورد استفاده، دسته‌بندی جامع‌تری در خصوص دیوارهای برشی صورت گرفته است. بر این اساس دیوار برشی به انواع زیر تقسیم می‌شود.</a:t>
            </a:r>
            <a:endParaRPr lang="fa-IR" dirty="0">
              <a:cs typeface="B Nazanin" panose="00000400000000000000" pitchFamily="2" charset="-78"/>
            </a:endParaRPr>
          </a:p>
        </p:txBody>
      </p:sp>
    </p:spTree>
    <p:extLst>
      <p:ext uri="{BB962C8B-B14F-4D97-AF65-F5344CB8AC3E}">
        <p14:creationId xmlns:p14="http://schemas.microsoft.com/office/powerpoint/2010/main" val="4180360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دیوار برشی بتن مسلح</a:t>
            </a:r>
          </a:p>
        </p:txBody>
      </p:sp>
      <p:sp>
        <p:nvSpPr>
          <p:cNvPr id="3" name="Content Placeholder 2"/>
          <p:cNvSpPr>
            <a:spLocks noGrp="1"/>
          </p:cNvSpPr>
          <p:nvPr>
            <p:ph idx="1"/>
          </p:nvPr>
        </p:nvSpPr>
        <p:spPr>
          <a:xfrm>
            <a:off x="677334" y="1505181"/>
            <a:ext cx="8596668" cy="3880773"/>
          </a:xfrm>
        </p:spPr>
        <p:txBody>
          <a:bodyPr/>
          <a:lstStyle/>
          <a:p>
            <a:pPr algn="justLow"/>
            <a:r>
              <a:rPr lang="fa-IR" dirty="0">
                <a:cs typeface="B Nazanin" panose="00000400000000000000" pitchFamily="2" charset="-78"/>
              </a:rPr>
              <a:t>دیوارهای برشی بتن مسلح به طور گسترده در ساختمان‌های مسکونی کوچک و بزرگ مورد استفاده قرار می‌گیرد. دیوارهای برشی به دو صورت افقی و قائم اجرا می‌شوند. ضخامت دیوارهای برشی بتن مسلح تا درجه زیادی به فاکتورهای مانند الزامات عایق حرارتی ساختمان، سن ساختمان، تعداد طبقات ساختمان و دیگر موارد بستگی دارد. این ضخامت به </a:t>
            </a:r>
            <a:r>
              <a:rPr lang="fa-IR" dirty="0" smtClean="0">
                <a:cs typeface="B Nazanin" panose="00000400000000000000" pitchFamily="2" charset="-78"/>
              </a:rPr>
              <a:t>طور </a:t>
            </a:r>
            <a:r>
              <a:rPr lang="fa-IR" dirty="0">
                <a:cs typeface="B Nazanin" panose="00000400000000000000" pitchFamily="2" charset="-78"/>
              </a:rPr>
              <a:t>معمول در بازه ۱۴۰ میلی‌متری تا ۵۰۰ میلی‌متری قرار می‌گیرد</a:t>
            </a:r>
            <a:r>
              <a:rPr lang="fa-IR" dirty="0" smtClean="0">
                <a:cs typeface="B Nazanin" panose="00000400000000000000" pitchFamily="2" charset="-78"/>
              </a:rPr>
              <a:t>.</a:t>
            </a:r>
          </a:p>
          <a:p>
            <a:pPr algn="justLow"/>
            <a:r>
              <a:rPr lang="fa-IR" dirty="0">
                <a:cs typeface="B Nazanin" panose="00000400000000000000" pitchFamily="2" charset="-78"/>
              </a:rPr>
              <a:t>به منظور افزایش استحکام و مقاومت بهتر است که میلگرد‌ها را با استفاده از تنگ یا خاموت دورپیچ کنند. در بیشتر موارد سعی می‌شود که دیوار بتن مسلح را در سرتاسر ارتفاع ساختمان به صورت پیوسته اجرا کنند اما گاهی تحت شرایطی مانند ایجاد ورودی ساختمان یا فضای پارکینگ باید بازشدگی‌هایی را در آن ایجاد کرد.</a:t>
            </a:r>
            <a:endParaRPr lang="fa-IR" dirty="0">
              <a:cs typeface="B Nazanin" panose="00000400000000000000" pitchFamily="2" charset="-78"/>
            </a:endParaRPr>
          </a:p>
        </p:txBody>
      </p:sp>
    </p:spTree>
    <p:extLst>
      <p:ext uri="{BB962C8B-B14F-4D97-AF65-F5344CB8AC3E}">
        <p14:creationId xmlns:p14="http://schemas.microsoft.com/office/powerpoint/2010/main" val="3261348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132</TotalTime>
  <Words>1139</Words>
  <Application>Microsoft Office PowerPoint</Application>
  <PresentationFormat>Widescreen</PresentationFormat>
  <Paragraphs>53</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B Nazanin</vt:lpstr>
      <vt:lpstr>Tahoma</vt:lpstr>
      <vt:lpstr>Trebuchet MS</vt:lpstr>
      <vt:lpstr>Wingdings 3</vt:lpstr>
      <vt:lpstr>Facet</vt:lpstr>
      <vt:lpstr>دیوار برشی</vt:lpstr>
      <vt:lpstr>تعریف دیوار برشی</vt:lpstr>
      <vt:lpstr>دیوار برشی</vt:lpstr>
      <vt:lpstr>انواع دیوار برشی</vt:lpstr>
      <vt:lpstr>دیوار برشی مونولیتیک</vt:lpstr>
      <vt:lpstr>دیوار برشی جفت</vt:lpstr>
      <vt:lpstr>دیوار برشی تخت و کانالی</vt:lpstr>
      <vt:lpstr>انواع دیوار برشی</vt:lpstr>
      <vt:lpstr>دیوار برشی بتن مسلح</vt:lpstr>
      <vt:lpstr>دیوار برشی بتن مسلح</vt:lpstr>
      <vt:lpstr>دیوار برشی مصالح بنایی</vt:lpstr>
      <vt:lpstr>دیوار برشی فولادی</vt:lpstr>
      <vt:lpstr>دیوار برشی فولادی</vt:lpstr>
      <vt:lpstr>موقعیت قرارگیری دیوارهای برشی در ساختمان</vt:lpstr>
      <vt:lpstr>موقعیت قرارگیری دیوارهای برشی در ساختمان</vt:lpstr>
      <vt:lpstr> مراحل اجرای دیوار برشی </vt:lpstr>
      <vt:lpstr>مرحله اول آرماتوربندی</vt:lpstr>
      <vt:lpstr>مرحله دوم قالب‌بندی</vt:lpstr>
      <vt:lpstr>PowerPoint Presentation</vt:lpstr>
      <vt:lpstr> مرحله سوم بتن‌ریزی </vt:lpstr>
      <vt:lpstr>مزایای دیوار برشی</vt:lpstr>
      <vt:lpstr>معایب دیوار برشی</vt:lpstr>
      <vt:lpstr>سخن آخر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بارهای وارد بر ساختمان</dc:title>
  <dc:creator>my system</dc:creator>
  <cp:lastModifiedBy>my system</cp:lastModifiedBy>
  <cp:revision>14</cp:revision>
  <dcterms:created xsi:type="dcterms:W3CDTF">2020-04-01T12:24:26Z</dcterms:created>
  <dcterms:modified xsi:type="dcterms:W3CDTF">2020-04-02T14:49:39Z</dcterms:modified>
</cp:coreProperties>
</file>