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52" r:id="rId2"/>
    <p:sldMasterId id="2147483876" r:id="rId3"/>
    <p:sldMasterId id="2147483893" r:id="rId4"/>
  </p:sldMasterIdLst>
  <p:notesMasterIdLst>
    <p:notesMasterId r:id="rId19"/>
  </p:notesMasterIdLst>
  <p:handoutMasterIdLst>
    <p:handoutMasterId r:id="rId20"/>
  </p:handoutMasterIdLst>
  <p:sldIdLst>
    <p:sldId id="285" r:id="rId5"/>
    <p:sldId id="286" r:id="rId6"/>
    <p:sldId id="287" r:id="rId7"/>
    <p:sldId id="263" r:id="rId8"/>
    <p:sldId id="267" r:id="rId9"/>
    <p:sldId id="289" r:id="rId10"/>
    <p:sldId id="272" r:id="rId11"/>
    <p:sldId id="274" r:id="rId12"/>
    <p:sldId id="297" r:id="rId13"/>
    <p:sldId id="308" r:id="rId14"/>
    <p:sldId id="290" r:id="rId15"/>
    <p:sldId id="275" r:id="rId16"/>
    <p:sldId id="276"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728" autoAdjust="0"/>
  </p:normalViewPr>
  <p:slideViewPr>
    <p:cSldViewPr>
      <p:cViewPr varScale="1">
        <p:scale>
          <a:sx n="74" d="100"/>
          <a:sy n="74" d="100"/>
        </p:scale>
        <p:origin x="-129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33388C2-D433-46C2-9BBD-79EEEAEF23C3}" type="datetimeFigureOut">
              <a:rPr lang="fa-IR" smtClean="0"/>
              <a:t>08/15/1441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C162F65-D0FE-4594-A53C-06CB4EEF515C}" type="slidenum">
              <a:rPr lang="fa-IR" smtClean="0"/>
              <a:t>‹#›</a:t>
            </a:fld>
            <a:endParaRPr lang="fa-IR"/>
          </a:p>
        </p:txBody>
      </p:sp>
    </p:spTree>
    <p:extLst>
      <p:ext uri="{BB962C8B-B14F-4D97-AF65-F5344CB8AC3E}">
        <p14:creationId xmlns:p14="http://schemas.microsoft.com/office/powerpoint/2010/main" val="226689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124ACC-7AE8-4C56-A6D7-AAB9B23421B3}" type="datetimeFigureOut">
              <a:rPr lang="fa-IR" smtClean="0"/>
              <a:t>08/15/1441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3CD9A3-C22E-418D-B477-F56D4B22F121}" type="slidenum">
              <a:rPr lang="fa-IR" smtClean="0"/>
              <a:t>‹#›</a:t>
            </a:fld>
            <a:endParaRPr lang="fa-IR"/>
          </a:p>
        </p:txBody>
      </p:sp>
    </p:spTree>
    <p:extLst>
      <p:ext uri="{BB962C8B-B14F-4D97-AF65-F5344CB8AC3E}">
        <p14:creationId xmlns:p14="http://schemas.microsoft.com/office/powerpoint/2010/main" val="2788240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4/8/2020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0065BE-0657-4A47-90AD-C21C55E16B19}"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72868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78418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D2193-4505-4A75-99BB-880C6989A757}"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07194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0136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FF388C">
                  <a:lumMod val="60000"/>
                  <a:lumOff val="40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34155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388C">
                  <a:lumMod val="60000"/>
                  <a:lumOff val="40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8845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B7499E-3031-413E-B01E-B94970708CAA}"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409588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5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237933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377492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160660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2047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36757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368002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32281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5794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5859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4823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3424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20313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5945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064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9976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845394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92276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971978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108560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8932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51245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3649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45830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24532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30174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5707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647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93070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844476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11805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9568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4290334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7421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15633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5979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4/8/2020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4/8/2020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1B13E-D5AF-485E-81A1-82A140076526}" type="datetime4">
              <a:rPr lang="en-US" smtClean="0">
                <a:solidFill>
                  <a:srgbClr val="FF388C">
                    <a:lumMod val="60000"/>
                    <a:lumOff val="40000"/>
                  </a:srgbClr>
                </a:solidFill>
              </a:rPr>
              <a:pPr/>
              <a:t>April 8, 2020</a:t>
            </a:fld>
            <a:endParaRPr lang="en-US" dirty="0">
              <a:solidFill>
                <a:srgbClr val="FF388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FF388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Tree>
    <p:extLst>
      <p:ext uri="{BB962C8B-B14F-4D97-AF65-F5344CB8AC3E}">
        <p14:creationId xmlns:p14="http://schemas.microsoft.com/office/powerpoint/2010/main" val="1240544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06002264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09062065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42409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1626" name="Picture 5" descr="BESM7"/>
          <p:cNvPicPr>
            <a:picLocks noChangeAspect="1" noChangeArrowheads="1"/>
          </p:cNvPicPr>
          <p:nvPr/>
        </p:nvPicPr>
        <p:blipFill>
          <a:blip r:embed="rId3">
            <a:grayscl/>
            <a:biLevel thresh="50000"/>
          </a:blip>
          <a:srcRect/>
          <a:stretch>
            <a:fillRect/>
          </a:stretch>
        </p:blipFill>
        <p:spPr bwMode="auto">
          <a:xfrm>
            <a:off x="1295400" y="1066800"/>
            <a:ext cx="6248400" cy="5081588"/>
          </a:xfrm>
          <a:prstGeom prst="rect">
            <a:avLst/>
          </a:prstGeom>
          <a:noFill/>
          <a:ln w="57150" cmpd="thickThin">
            <a:noFill/>
            <a:miter lim="800000"/>
            <a:headEnd/>
            <a:tailEnd/>
          </a:ln>
        </p:spPr>
      </p:pic>
    </p:spTree>
    <p:extLst>
      <p:ext uri="{BB962C8B-B14F-4D97-AF65-F5344CB8AC3E}">
        <p14:creationId xmlns:p14="http://schemas.microsoft.com/office/powerpoint/2010/main" val="352493683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1600" y="228600"/>
            <a:ext cx="6553200" cy="369332"/>
          </a:xfrm>
          <a:prstGeom prst="rect">
            <a:avLst/>
          </a:prstGeom>
        </p:spPr>
        <p:txBody>
          <a:bodyPr wrap="square">
            <a:spAutoFit/>
          </a:bodyPr>
          <a:lstStyle/>
          <a:p>
            <a:pPr algn="r" rtl="1"/>
            <a:r>
              <a:rPr lang="fa-IR" b="1" dirty="0"/>
              <a:t>پاسخ: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54508385"/>
              </p:ext>
            </p:extLst>
          </p:nvPr>
        </p:nvGraphicFramePr>
        <p:xfrm>
          <a:off x="1403797" y="838200"/>
          <a:ext cx="5238698" cy="5022131"/>
        </p:xfrm>
        <a:graphic>
          <a:graphicData uri="http://schemas.openxmlformats.org/drawingml/2006/table">
            <a:tbl>
              <a:tblPr rtl="1" firstRow="1" firstCol="1" bandRow="1"/>
              <a:tblGrid>
                <a:gridCol w="1371373"/>
                <a:gridCol w="843015"/>
                <a:gridCol w="753273"/>
                <a:gridCol w="753273"/>
                <a:gridCol w="753273"/>
                <a:gridCol w="764491"/>
              </a:tblGrid>
              <a:tr h="185766">
                <a:tc rowSpan="2">
                  <a:txBody>
                    <a:bodyPr/>
                    <a:lstStyle/>
                    <a:p>
                      <a:pPr algn="ctr" rtl="1">
                        <a:lnSpc>
                          <a:spcPct val="115000"/>
                        </a:lnSpc>
                        <a:spcAft>
                          <a:spcPts val="0"/>
                        </a:spcAft>
                      </a:pPr>
                      <a:r>
                        <a:rPr lang="fa-IR" sz="1100">
                          <a:solidFill>
                            <a:srgbClr val="000000"/>
                          </a:solidFill>
                          <a:effectLst/>
                          <a:latin typeface="Calibri"/>
                          <a:ea typeface="Times New Roman"/>
                          <a:cs typeface="Arial"/>
                        </a:rPr>
                        <a:t>شرح</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100">
                          <a:solidFill>
                            <a:srgbClr val="000000"/>
                          </a:solidFill>
                          <a:effectLst/>
                          <a:latin typeface="Calibri"/>
                          <a:ea typeface="Times New Roman"/>
                          <a:cs typeface="Arial"/>
                        </a:rPr>
                        <a:t>شرکت آریا</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100">
                          <a:solidFill>
                            <a:srgbClr val="000000"/>
                          </a:solidFill>
                          <a:effectLst/>
                          <a:latin typeface="Calibri"/>
                          <a:ea typeface="Times New Roman"/>
                          <a:cs typeface="Arial"/>
                        </a:rPr>
                        <a:t>شرکت آسیا</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1100">
                          <a:solidFill>
                            <a:srgbClr val="000000"/>
                          </a:solidFill>
                          <a:effectLst/>
                          <a:latin typeface="Calibri"/>
                          <a:ea typeface="Times New Roman"/>
                          <a:cs typeface="Arial"/>
                        </a:rPr>
                        <a:t>تعدیلات</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2">
                  <a:txBody>
                    <a:bodyPr/>
                    <a:lstStyle/>
                    <a:p>
                      <a:pPr algn="ctr" rtl="1">
                        <a:lnSpc>
                          <a:spcPct val="115000"/>
                        </a:lnSpc>
                        <a:spcAft>
                          <a:spcPts val="0"/>
                        </a:spcAft>
                      </a:pPr>
                      <a:r>
                        <a:rPr lang="fa-IR" sz="1100">
                          <a:solidFill>
                            <a:srgbClr val="000000"/>
                          </a:solidFill>
                          <a:effectLst/>
                          <a:latin typeface="Calibri"/>
                          <a:ea typeface="Times New Roman"/>
                          <a:cs typeface="Arial"/>
                        </a:rPr>
                        <a:t>ترازنامه تلفیقی</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81">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0"/>
                        </a:spcAft>
                      </a:pPr>
                      <a:r>
                        <a:rPr lang="fa-IR" sz="1100">
                          <a:solidFill>
                            <a:srgbClr val="000000"/>
                          </a:solidFill>
                          <a:effectLst/>
                          <a:latin typeface="Calibri"/>
                          <a:ea typeface="Times New Roman"/>
                          <a:cs typeface="Arial"/>
                        </a:rPr>
                        <a:t>بدهکار</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a:solidFill>
                            <a:srgbClr val="000000"/>
                          </a:solidFill>
                          <a:effectLst/>
                          <a:latin typeface="Calibri"/>
                          <a:ea typeface="Times New Roman"/>
                          <a:cs typeface="Arial"/>
                        </a:rPr>
                        <a:t>بستانکار</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وجه نقد</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300,000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حسابهای دریافتنی</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80,000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230,000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موجودی کالا</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سرمایه گذاری در شرکت آسیا</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400,000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400,000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زمین</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800,000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800,000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ساختمان</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700,000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500,000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1,200,000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جمع دارایی ها</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2,500,000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680,000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2,730,000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حسابهای پرداختنی</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380,000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430,000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اسناد پرداختنی</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420,000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180,000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600,000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سهام عادی</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1,000,000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300,000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300,000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1,000,000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سود انباشته</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700,000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100,000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700,000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33">
                <a:tc>
                  <a:txBody>
                    <a:bodyPr/>
                    <a:lstStyle/>
                    <a:p>
                      <a:pPr algn="r" rtl="1">
                        <a:lnSpc>
                          <a:spcPct val="115000"/>
                        </a:lnSpc>
                        <a:spcAft>
                          <a:spcPts val="0"/>
                        </a:spcAft>
                      </a:pPr>
                      <a:r>
                        <a:rPr lang="fa-IR" sz="1100">
                          <a:solidFill>
                            <a:srgbClr val="000000"/>
                          </a:solidFill>
                          <a:effectLst/>
                          <a:latin typeface="Calibri"/>
                          <a:ea typeface="Times New Roman"/>
                          <a:cs typeface="Arial"/>
                        </a:rPr>
                        <a:t>جمع بدهی ها و ح ص س</a:t>
                      </a:r>
                      <a:endParaRPr lang="en-US" sz="1000">
                        <a:effectLst/>
                        <a:latin typeface="Calibri"/>
                        <a:ea typeface="Calibri"/>
                        <a:cs typeface="Arial"/>
                      </a:endParaRPr>
                    </a:p>
                  </a:txBody>
                  <a:tcPr marL="60576" marR="60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2,500,000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680,000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450,000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a:solidFill>
                            <a:srgbClr val="000000"/>
                          </a:solidFill>
                          <a:effectLst/>
                          <a:latin typeface="Arial"/>
                          <a:ea typeface="Times New Roman"/>
                          <a:cs typeface="B Nazanin"/>
                        </a:rPr>
                        <a:t>       450,000 </a:t>
                      </a:r>
                      <a:endParaRPr lang="en-US" sz="100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dirty="0">
                          <a:solidFill>
                            <a:srgbClr val="000000"/>
                          </a:solidFill>
                          <a:effectLst/>
                          <a:latin typeface="Arial"/>
                          <a:ea typeface="Times New Roman"/>
                          <a:cs typeface="B Nazanin"/>
                        </a:rPr>
                        <a:t>    2,730,000 </a:t>
                      </a:r>
                      <a:endParaRPr lang="en-US" sz="1000" dirty="0">
                        <a:effectLst/>
                        <a:latin typeface="Calibri"/>
                        <a:ea typeface="Calibri"/>
                        <a:cs typeface="Arial"/>
                      </a:endParaRPr>
                    </a:p>
                  </a:txBody>
                  <a:tcPr marL="60576" marR="60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82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Documents and Settings\Computer Javad\Desktop\surreyrealtor-app-icon1.pn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33" b="-9033"/>
          <a:stretch/>
        </p:blipFill>
        <p:spPr bwMode="auto">
          <a:xfrm>
            <a:off x="609600" y="6041050"/>
            <a:ext cx="486441" cy="5844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71800" y="609600"/>
            <a:ext cx="4572000" cy="646331"/>
          </a:xfrm>
          <a:prstGeom prst="rect">
            <a:avLst/>
          </a:prstGeom>
        </p:spPr>
        <p:txBody>
          <a:bodyPr>
            <a:spAutoFit/>
          </a:bodyPr>
          <a:lstStyle/>
          <a:p>
            <a:pPr algn="r" rtl="1"/>
            <a:r>
              <a:rPr lang="fa-IR" dirty="0"/>
              <a:t>ثبت های تلفیقی :</a:t>
            </a:r>
            <a:endParaRPr lang="en-US" dirty="0"/>
          </a:p>
          <a:p>
            <a:pPr marL="342900" lvl="0" indent="-342900" algn="r" rtl="1">
              <a:buFont typeface="+mj-lt"/>
              <a:buAutoNum type="arabicPeriod"/>
            </a:pPr>
            <a:r>
              <a:rPr lang="ar-SA" dirty="0"/>
              <a:t> حذف حسابهای فی </a:t>
            </a:r>
            <a:r>
              <a:rPr lang="ar-SA" dirty="0" smtClean="0"/>
              <a:t>مابین</a:t>
            </a:r>
            <a:r>
              <a:rPr lang="fa-IR" dirty="0" smtClean="0"/>
              <a: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43333504"/>
              </p:ext>
            </p:extLst>
          </p:nvPr>
        </p:nvGraphicFramePr>
        <p:xfrm>
          <a:off x="2819400" y="1600200"/>
          <a:ext cx="3490800" cy="981456"/>
        </p:xfrm>
        <a:graphic>
          <a:graphicData uri="http://schemas.openxmlformats.org/drawingml/2006/table">
            <a:tbl>
              <a:tblPr rtl="1" firstRow="1" firstCol="1" bandRow="1"/>
              <a:tblGrid>
                <a:gridCol w="1546025"/>
                <a:gridCol w="1128472"/>
                <a:gridCol w="93980"/>
                <a:gridCol w="722323"/>
              </a:tblGrid>
              <a:tr h="238125">
                <a:tc>
                  <a:txBody>
                    <a:bodyPr/>
                    <a:lstStyle/>
                    <a:p>
                      <a:pPr algn="r" rtl="1">
                        <a:lnSpc>
                          <a:spcPct val="115000"/>
                        </a:lnSpc>
                        <a:spcAft>
                          <a:spcPts val="0"/>
                        </a:spcAft>
                      </a:pPr>
                      <a:r>
                        <a:rPr lang="fa-IR" sz="1400" dirty="0">
                          <a:solidFill>
                            <a:srgbClr val="000000"/>
                          </a:solidFill>
                          <a:effectLst/>
                          <a:latin typeface="Arial"/>
                          <a:ea typeface="Times New Roman"/>
                          <a:cs typeface="B Nazanin"/>
                        </a:rPr>
                        <a:t>حسابهای پرداختنی</a:t>
                      </a:r>
                      <a:endParaRPr lang="en-US" sz="1100" dirty="0">
                        <a:effectLst/>
                        <a:latin typeface="Calibri"/>
                        <a:ea typeface="Calibri"/>
                        <a:cs typeface="Arial"/>
                      </a:endParaRPr>
                    </a:p>
                  </a:txBody>
                  <a:tcPr marL="68580" marR="68580" marT="0" marB="0" anchor="b">
                    <a:lnL>
                      <a:noFill/>
                    </a:lnL>
                    <a:lnR>
                      <a:noFill/>
                    </a:lnR>
                    <a:lnT>
                      <a:noFill/>
                    </a:lnT>
                    <a:lnB>
                      <a:noFill/>
                    </a:lnB>
                  </a:tcPr>
                </a:tc>
                <a:tc>
                  <a:txBody>
                    <a:bodyPr/>
                    <a:lstStyle/>
                    <a:p>
                      <a:pPr algn="l" rtl="0">
                        <a:lnSpc>
                          <a:spcPct val="115000"/>
                        </a:lnSpc>
                        <a:spcAft>
                          <a:spcPts val="0"/>
                        </a:spcAft>
                      </a:pPr>
                      <a:r>
                        <a:rPr lang="en-US" sz="1400">
                          <a:solidFill>
                            <a:srgbClr val="000000"/>
                          </a:solidFill>
                          <a:effectLst/>
                          <a:latin typeface="Arial"/>
                          <a:ea typeface="Times New Roman"/>
                          <a:cs typeface="B Nazanin"/>
                        </a:rPr>
                        <a:t>            50,000 </a:t>
                      </a:r>
                      <a:endParaRPr lang="en-US" sz="1100">
                        <a:effectLst/>
                        <a:latin typeface="Calibri"/>
                        <a:ea typeface="Calibri"/>
                        <a:cs typeface="Arial"/>
                      </a:endParaRPr>
                    </a:p>
                  </a:txBody>
                  <a:tcPr marL="68580" marR="68580" marT="0" marB="0" anchor="b">
                    <a:lnL>
                      <a:noFill/>
                    </a:lnL>
                    <a:lnR>
                      <a:noFill/>
                    </a:lnR>
                    <a:lnT>
                      <a:noFill/>
                    </a:lnT>
                    <a:lnB>
                      <a:noFill/>
                    </a:lnB>
                  </a:tcPr>
                </a:tc>
                <a:tc gridSpan="2">
                  <a:txBody>
                    <a:bodyPr/>
                    <a:lstStyle/>
                    <a:p>
                      <a:pPr rtl="1">
                        <a:lnSpc>
                          <a:spcPct val="115000"/>
                        </a:lnSpc>
                      </a:pPr>
                      <a:endParaRPr lang="en-US" sz="1100" dirty="0">
                        <a:effectLst/>
                        <a:latin typeface="Calibri"/>
                      </a:endParaRPr>
                    </a:p>
                  </a:txBody>
                  <a:tcPr marL="68580" marR="68580" marT="0" marB="0" anchor="b">
                    <a:lnL>
                      <a:noFill/>
                    </a:lnL>
                    <a:lnT>
                      <a:noFill/>
                    </a:lnT>
                    <a:lnB>
                      <a:noFill/>
                    </a:lnB>
                  </a:tcPr>
                </a:tc>
                <a:tc hMerge="1">
                  <a:txBody>
                    <a:bodyPr/>
                    <a:lstStyle/>
                    <a:p>
                      <a:pPr rtl="1"/>
                      <a:endParaRPr lang="fa-IR"/>
                    </a:p>
                  </a:txBody>
                  <a:tcPr/>
                </a:tc>
              </a:tr>
              <a:tr h="238125">
                <a:tc>
                  <a:txBody>
                    <a:bodyPr/>
                    <a:lstStyle/>
                    <a:p>
                      <a:pPr rtl="1">
                        <a:lnSpc>
                          <a:spcPct val="115000"/>
                        </a:lnSpc>
                      </a:pPr>
                      <a:endParaRPr lang="en-US" sz="1100">
                        <a:effectLst/>
                        <a:latin typeface="Calibri"/>
                      </a:endParaRPr>
                    </a:p>
                  </a:txBody>
                  <a:tcPr marL="68580" marR="68580" marT="0" marB="0" anchor="b">
                    <a:lnL>
                      <a:noFill/>
                    </a:lnL>
                    <a:lnR>
                      <a:noFill/>
                    </a:lnR>
                    <a:lnT>
                      <a:noFill/>
                    </a:lnT>
                    <a:lnB>
                      <a:noFill/>
                    </a:lnB>
                  </a:tcPr>
                </a:tc>
                <a:tc gridSpan="2">
                  <a:txBody>
                    <a:bodyPr/>
                    <a:lstStyle/>
                    <a:p>
                      <a:pPr algn="r" rtl="1">
                        <a:lnSpc>
                          <a:spcPct val="115000"/>
                        </a:lnSpc>
                        <a:spcAft>
                          <a:spcPts val="0"/>
                        </a:spcAft>
                      </a:pPr>
                      <a:r>
                        <a:rPr lang="fa-IR" sz="1400">
                          <a:solidFill>
                            <a:srgbClr val="000000"/>
                          </a:solidFill>
                          <a:effectLst/>
                          <a:latin typeface="Arial"/>
                          <a:ea typeface="Times New Roman"/>
                          <a:cs typeface="B Nazanin"/>
                        </a:rPr>
                        <a:t>حسابهای دریافتنی</a:t>
                      </a:r>
                      <a:endParaRPr lang="en-US" sz="1100">
                        <a:effectLst/>
                        <a:latin typeface="Calibri"/>
                        <a:ea typeface="Calibri"/>
                        <a:cs typeface="Arial"/>
                      </a:endParaRPr>
                    </a:p>
                  </a:txBody>
                  <a:tcPr marL="68580" marR="68580" marT="0" marB="0" anchor="b">
                    <a:lnL>
                      <a:noFill/>
                    </a:lnL>
                    <a:lnR>
                      <a:noFill/>
                    </a:lnR>
                    <a:lnT>
                      <a:noFill/>
                    </a:lnT>
                    <a:lnB>
                      <a:noFill/>
                    </a:lnB>
                  </a:tcPr>
                </a:tc>
                <a:tc hMerge="1">
                  <a:txBody>
                    <a:bodyPr/>
                    <a:lstStyle/>
                    <a:p>
                      <a:pPr rtl="1"/>
                      <a:endParaRPr lang="fa-IR"/>
                    </a:p>
                  </a:txBody>
                  <a:tcPr/>
                </a:tc>
                <a:tc>
                  <a:txBody>
                    <a:bodyPr/>
                    <a:lstStyle/>
                    <a:p>
                      <a:pPr algn="l" rtl="0">
                        <a:lnSpc>
                          <a:spcPct val="115000"/>
                        </a:lnSpc>
                        <a:spcAft>
                          <a:spcPts val="0"/>
                        </a:spcAft>
                      </a:pPr>
                      <a:r>
                        <a:rPr lang="en-US" sz="1400" dirty="0">
                          <a:solidFill>
                            <a:srgbClr val="000000"/>
                          </a:solidFill>
                          <a:effectLst/>
                          <a:latin typeface="Arial"/>
                          <a:ea typeface="Times New Roman"/>
                          <a:cs typeface="B Nazanin"/>
                        </a:rPr>
                        <a:t>         50,000 </a:t>
                      </a:r>
                      <a:endParaRPr lang="en-US" sz="1100" dirty="0">
                        <a:effectLst/>
                        <a:latin typeface="Calibri"/>
                        <a:ea typeface="Calibri"/>
                        <a:cs typeface="Arial"/>
                      </a:endParaRPr>
                    </a:p>
                  </a:txBody>
                  <a:tcPr marL="68580" marR="68580" marT="0" marB="0" anchor="b">
                    <a:lnL>
                      <a:noFill/>
                    </a:lnL>
                    <a:lnR>
                      <a:noFill/>
                    </a:lnR>
                    <a:lnT>
                      <a:noFill/>
                    </a:lnT>
                    <a:lnB>
                      <a:noFill/>
                    </a:lnB>
                  </a:tcPr>
                </a:tc>
              </a:tr>
            </a:tbl>
          </a:graphicData>
        </a:graphic>
      </p:graphicFrame>
      <p:sp>
        <p:nvSpPr>
          <p:cNvPr id="9" name="Rectangle 8"/>
          <p:cNvSpPr/>
          <p:nvPr/>
        </p:nvSpPr>
        <p:spPr>
          <a:xfrm>
            <a:off x="4191000" y="3059668"/>
            <a:ext cx="3448380" cy="369332"/>
          </a:xfrm>
          <a:prstGeom prst="rect">
            <a:avLst/>
          </a:prstGeom>
        </p:spPr>
        <p:txBody>
          <a:bodyPr wrap="none">
            <a:spAutoFit/>
          </a:bodyPr>
          <a:lstStyle/>
          <a:p>
            <a:pPr lvl="0" rtl="1"/>
            <a:r>
              <a:rPr lang="fa-IR" dirty="0" smtClean="0"/>
              <a:t>2. </a:t>
            </a:r>
            <a:r>
              <a:rPr lang="ar-SA" dirty="0" smtClean="0"/>
              <a:t>حذف </a:t>
            </a:r>
            <a:r>
              <a:rPr lang="ar-SA" dirty="0"/>
              <a:t>حسابهای سرمایه گذاری:</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96363397"/>
              </p:ext>
            </p:extLst>
          </p:nvPr>
        </p:nvGraphicFramePr>
        <p:xfrm>
          <a:off x="2286000" y="3810000"/>
          <a:ext cx="4276725" cy="1261872"/>
        </p:xfrm>
        <a:graphic>
          <a:graphicData uri="http://schemas.openxmlformats.org/drawingml/2006/table">
            <a:tbl>
              <a:tblPr rtl="1" firstRow="1" firstCol="1" bandRow="1"/>
              <a:tblGrid>
                <a:gridCol w="1549400"/>
                <a:gridCol w="1876425"/>
                <a:gridCol w="850900"/>
              </a:tblGrid>
              <a:tr h="238125">
                <a:tc>
                  <a:txBody>
                    <a:bodyPr/>
                    <a:lstStyle/>
                    <a:p>
                      <a:pPr algn="r" rtl="1">
                        <a:lnSpc>
                          <a:spcPct val="115000"/>
                        </a:lnSpc>
                        <a:spcAft>
                          <a:spcPts val="0"/>
                        </a:spcAft>
                      </a:pPr>
                      <a:r>
                        <a:rPr lang="fa-IR" sz="1200">
                          <a:solidFill>
                            <a:srgbClr val="000000"/>
                          </a:solidFill>
                          <a:effectLst/>
                          <a:latin typeface="Arial"/>
                          <a:ea typeface="Times New Roman"/>
                          <a:cs typeface="B Nazanin"/>
                        </a:rPr>
                        <a:t>سود انباشته</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l" rtl="0">
                        <a:lnSpc>
                          <a:spcPct val="115000"/>
                        </a:lnSpc>
                        <a:spcAft>
                          <a:spcPts val="0"/>
                        </a:spcAft>
                      </a:pPr>
                      <a:r>
                        <a:rPr lang="en-US" sz="1200">
                          <a:solidFill>
                            <a:srgbClr val="000000"/>
                          </a:solidFill>
                          <a:effectLst/>
                          <a:latin typeface="Arial"/>
                          <a:ea typeface="Times New Roman"/>
                          <a:cs typeface="B Nazanin"/>
                        </a:rPr>
                        <a:t>                                 100,000 </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b">
                    <a:lnL>
                      <a:noFill/>
                    </a:lnL>
                    <a:lnR>
                      <a:noFill/>
                    </a:lnR>
                    <a:lnT>
                      <a:noFill/>
                    </a:lnT>
                    <a:lnB>
                      <a:noFill/>
                    </a:lnB>
                  </a:tcPr>
                </a:tc>
              </a:tr>
              <a:tr h="238125">
                <a:tc>
                  <a:txBody>
                    <a:bodyPr/>
                    <a:lstStyle/>
                    <a:p>
                      <a:pPr algn="r" rtl="1">
                        <a:lnSpc>
                          <a:spcPct val="115000"/>
                        </a:lnSpc>
                        <a:spcAft>
                          <a:spcPts val="0"/>
                        </a:spcAft>
                      </a:pPr>
                      <a:r>
                        <a:rPr lang="fa-IR" sz="1200">
                          <a:solidFill>
                            <a:srgbClr val="000000"/>
                          </a:solidFill>
                          <a:effectLst/>
                          <a:latin typeface="Arial"/>
                          <a:ea typeface="Times New Roman"/>
                          <a:cs typeface="B Nazanin"/>
                        </a:rPr>
                        <a:t>سهام عادی</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l" rtl="0">
                        <a:lnSpc>
                          <a:spcPct val="115000"/>
                        </a:lnSpc>
                        <a:spcAft>
                          <a:spcPts val="0"/>
                        </a:spcAft>
                      </a:pPr>
                      <a:r>
                        <a:rPr lang="en-US" sz="1200">
                          <a:solidFill>
                            <a:srgbClr val="000000"/>
                          </a:solidFill>
                          <a:effectLst/>
                          <a:latin typeface="Arial"/>
                          <a:ea typeface="Times New Roman"/>
                          <a:cs typeface="B Nazanin"/>
                        </a:rPr>
                        <a:t>                                 300,000 </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b">
                    <a:lnL>
                      <a:noFill/>
                    </a:lnL>
                    <a:lnR>
                      <a:noFill/>
                    </a:lnR>
                    <a:lnT>
                      <a:noFill/>
                    </a:lnT>
                    <a:lnB>
                      <a:noFill/>
                    </a:lnB>
                  </a:tcPr>
                </a:tc>
              </a:tr>
              <a:tr h="238125">
                <a:tc>
                  <a:txBody>
                    <a:bodyPr/>
                    <a:lstStyle/>
                    <a:p>
                      <a:pPr rtl="1">
                        <a:lnSpc>
                          <a:spcPct val="115000"/>
                        </a:lnSpc>
                      </a:pPr>
                      <a:endParaRPr lang="en-US" sz="1100">
                        <a:effectLst/>
                        <a:latin typeface="Calibri"/>
                      </a:endParaRPr>
                    </a:p>
                  </a:txBody>
                  <a:tcPr marL="68580" marR="68580" marT="0" marB="0" anchor="b">
                    <a:lnL>
                      <a:noFill/>
                    </a:lnL>
                    <a:lnR>
                      <a:noFill/>
                    </a:lnR>
                    <a:lnT>
                      <a:noFill/>
                    </a:lnT>
                    <a:lnB>
                      <a:noFill/>
                    </a:lnB>
                  </a:tcPr>
                </a:tc>
                <a:tc>
                  <a:txBody>
                    <a:bodyPr/>
                    <a:lstStyle/>
                    <a:p>
                      <a:pPr algn="r" rtl="1">
                        <a:lnSpc>
                          <a:spcPct val="115000"/>
                        </a:lnSpc>
                        <a:spcAft>
                          <a:spcPts val="0"/>
                        </a:spcAft>
                      </a:pPr>
                      <a:r>
                        <a:rPr lang="fa-IR" sz="1200">
                          <a:solidFill>
                            <a:srgbClr val="000000"/>
                          </a:solidFill>
                          <a:effectLst/>
                          <a:latin typeface="Calibri"/>
                          <a:ea typeface="Times New Roman"/>
                          <a:cs typeface="Arial"/>
                        </a:rPr>
                        <a:t>سرمایه گذاری در سهام شرکت آسیا</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l" rtl="0">
                        <a:lnSpc>
                          <a:spcPct val="115000"/>
                        </a:lnSpc>
                        <a:spcAft>
                          <a:spcPts val="0"/>
                        </a:spcAft>
                      </a:pPr>
                      <a:r>
                        <a:rPr lang="en-US" sz="1200" dirty="0">
                          <a:solidFill>
                            <a:srgbClr val="000000"/>
                          </a:solidFill>
                          <a:effectLst/>
                          <a:latin typeface="Arial"/>
                          <a:ea typeface="Times New Roman"/>
                          <a:cs typeface="B Nazanin"/>
                        </a:rPr>
                        <a:t>       400,000 </a:t>
                      </a:r>
                      <a:endParaRPr lang="en-US" sz="1100" dirty="0">
                        <a:effectLst/>
                        <a:latin typeface="Calibri"/>
                        <a:ea typeface="Calibri"/>
                        <a:cs typeface="Arial"/>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222394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914400"/>
            <a:ext cx="6629400" cy="923330"/>
          </a:xfrm>
          <a:prstGeom prst="rect">
            <a:avLst/>
          </a:prstGeom>
        </p:spPr>
        <p:txBody>
          <a:bodyPr wrap="square">
            <a:spAutoFit/>
          </a:bodyPr>
          <a:lstStyle/>
          <a:p>
            <a:pPr algn="r" rtl="1"/>
            <a:r>
              <a:rPr lang="fa-IR" b="1" dirty="0"/>
              <a:t>حالت دوم</a:t>
            </a:r>
            <a:endParaRPr lang="en-US" dirty="0"/>
          </a:p>
          <a:p>
            <a:pPr algn="r" rtl="1"/>
            <a:r>
              <a:rPr lang="fa-IR" b="1" dirty="0"/>
              <a:t>تملک 100% سهام شرکت فرعی به قیمت ارزش </a:t>
            </a:r>
            <a:r>
              <a:rPr lang="fa-IR" b="1" dirty="0" smtClean="0"/>
              <a:t>بازار </a:t>
            </a:r>
            <a:r>
              <a:rPr lang="fa-IR" sz="1600" dirty="0" smtClean="0"/>
              <a:t>(مثال در </a:t>
            </a:r>
            <a:r>
              <a:rPr lang="en-US" sz="1600" dirty="0" smtClean="0"/>
              <a:t>pdf</a:t>
            </a:r>
            <a:r>
              <a:rPr lang="fa-IR" sz="1600" dirty="0" smtClean="0"/>
              <a:t> موجود است)</a:t>
            </a:r>
            <a:endParaRPr lang="en-US" dirty="0"/>
          </a:p>
        </p:txBody>
      </p:sp>
      <p:sp>
        <p:nvSpPr>
          <p:cNvPr id="2" name="Rectangle 1"/>
          <p:cNvSpPr/>
          <p:nvPr/>
        </p:nvSpPr>
        <p:spPr>
          <a:xfrm>
            <a:off x="783465" y="2362200"/>
            <a:ext cx="6629400" cy="1200329"/>
          </a:xfrm>
          <a:prstGeom prst="rect">
            <a:avLst/>
          </a:prstGeom>
        </p:spPr>
        <p:txBody>
          <a:bodyPr wrap="square">
            <a:spAutoFit/>
          </a:bodyPr>
          <a:lstStyle/>
          <a:p>
            <a:pPr algn="just" rtl="1"/>
            <a:r>
              <a:rPr lang="fa-IR" b="1" dirty="0"/>
              <a:t>حالت سوم</a:t>
            </a:r>
            <a:endParaRPr lang="en-US" dirty="0"/>
          </a:p>
          <a:p>
            <a:pPr algn="just" rtl="1"/>
            <a:r>
              <a:rPr lang="fa-IR" b="1" dirty="0"/>
              <a:t>تملک کمتر از 100% سهام شرکت فرعی به قیمت ارزش </a:t>
            </a:r>
            <a:r>
              <a:rPr lang="fa-IR" b="1" dirty="0" smtClean="0"/>
              <a:t>دفتری </a:t>
            </a:r>
            <a:r>
              <a:rPr lang="fa-IR" dirty="0"/>
              <a:t>(مثال در </a:t>
            </a:r>
            <a:r>
              <a:rPr lang="en-US" dirty="0"/>
              <a:t>pdf</a:t>
            </a:r>
            <a:r>
              <a:rPr lang="fa-IR" dirty="0"/>
              <a:t> موجود است</a:t>
            </a:r>
            <a:r>
              <a:rPr lang="fa-IR" dirty="0" smtClean="0"/>
              <a:t>)</a:t>
            </a:r>
            <a:endParaRPr lang="en-US" dirty="0"/>
          </a:p>
          <a:p>
            <a:pPr algn="just" rtl="1"/>
            <a:r>
              <a:rPr lang="fa-IR" b="1" dirty="0"/>
              <a:t> </a:t>
            </a:r>
            <a:endParaRPr lang="en-US" dirty="0"/>
          </a:p>
        </p:txBody>
      </p:sp>
      <p:sp>
        <p:nvSpPr>
          <p:cNvPr id="3" name="Rectangle 2"/>
          <p:cNvSpPr/>
          <p:nvPr/>
        </p:nvSpPr>
        <p:spPr>
          <a:xfrm>
            <a:off x="783465" y="3810000"/>
            <a:ext cx="6607935" cy="1200329"/>
          </a:xfrm>
          <a:prstGeom prst="rect">
            <a:avLst/>
          </a:prstGeom>
        </p:spPr>
        <p:txBody>
          <a:bodyPr wrap="square">
            <a:spAutoFit/>
          </a:bodyPr>
          <a:lstStyle/>
          <a:p>
            <a:pPr algn="just" rtl="1"/>
            <a:r>
              <a:rPr lang="ar-SA" b="1" dirty="0"/>
              <a:t>حالت چهارم</a:t>
            </a:r>
            <a:endParaRPr lang="en-US" dirty="0"/>
          </a:p>
          <a:p>
            <a:pPr algn="just" rtl="1"/>
            <a:r>
              <a:rPr lang="ar-SA" b="1" dirty="0"/>
              <a:t>تملک کمتر از 100% سهام شرکت فرعی به قیمت ارزش </a:t>
            </a:r>
            <a:r>
              <a:rPr lang="ar-SA" b="1" dirty="0" smtClean="0"/>
              <a:t>بازار</a:t>
            </a:r>
            <a:r>
              <a:rPr lang="fa-IR" b="1" dirty="0" smtClean="0"/>
              <a:t> </a:t>
            </a:r>
            <a:r>
              <a:rPr lang="fa-IR" dirty="0"/>
              <a:t>(مثال در </a:t>
            </a:r>
            <a:r>
              <a:rPr lang="en-US" dirty="0"/>
              <a:t>pdf</a:t>
            </a:r>
            <a:r>
              <a:rPr lang="fa-IR" dirty="0"/>
              <a:t> موجود است)</a:t>
            </a:r>
            <a:endParaRPr lang="en-US" dirty="0"/>
          </a:p>
          <a:p>
            <a:pPr algn="just" rtl="1"/>
            <a:endParaRPr lang="en-US" dirty="0"/>
          </a:p>
        </p:txBody>
      </p:sp>
    </p:spTree>
    <p:extLst>
      <p:ext uri="{BB962C8B-B14F-4D97-AF65-F5344CB8AC3E}">
        <p14:creationId xmlns:p14="http://schemas.microsoft.com/office/powerpoint/2010/main" val="600057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52400"/>
            <a:ext cx="6652634" cy="1384995"/>
          </a:xfrm>
          <a:prstGeom prst="rect">
            <a:avLst/>
          </a:prstGeom>
        </p:spPr>
        <p:txBody>
          <a:bodyPr wrap="square">
            <a:spAutoFit/>
          </a:bodyPr>
          <a:lstStyle/>
          <a:p>
            <a:pPr algn="just" rtl="1"/>
            <a:r>
              <a:rPr lang="fa-IR" sz="1400" b="1" dirty="0"/>
              <a:t>مسئله:</a:t>
            </a:r>
            <a:endParaRPr lang="en-US" sz="1400" dirty="0"/>
          </a:p>
          <a:p>
            <a:pPr algn="just" rtl="1"/>
            <a:r>
              <a:rPr lang="fa-IR" sz="1400" b="1" dirty="0"/>
              <a:t>شرکت الف در تاریخ 1/1/1399 ، 80% از سهام عادی دارای حق رای در جریان شرکت ب را به مبلغ 9.000 میلیون ريال نقدا خریداری کرد و بابت هزینه های مستقیم ترکیب تجاری ( حق الزحمه کارگزار) نیز مبلغ 150 میلیون ريال پرداخت نمود. ترازنامه دو شرکت بلافاصله پس از ترکیب تجاری به شرح زیر است: (ارقام به میلیون ريال)</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2826436939"/>
              </p:ext>
            </p:extLst>
          </p:nvPr>
        </p:nvGraphicFramePr>
        <p:xfrm>
          <a:off x="966988" y="1371600"/>
          <a:ext cx="4576562" cy="3766256"/>
        </p:xfrm>
        <a:graphic>
          <a:graphicData uri="http://schemas.openxmlformats.org/drawingml/2006/table">
            <a:tbl>
              <a:tblPr rtl="1" firstRow="1" firstCol="1" bandRow="1"/>
              <a:tblGrid>
                <a:gridCol w="2448560"/>
                <a:gridCol w="921180"/>
                <a:gridCol w="162560"/>
                <a:gridCol w="1044262"/>
              </a:tblGrid>
              <a:tr h="450836">
                <a:tc>
                  <a:txBody>
                    <a:bodyPr/>
                    <a:lstStyle/>
                    <a:p>
                      <a:pPr algn="ctr" rtl="1">
                        <a:lnSpc>
                          <a:spcPct val="115000"/>
                        </a:lnSpc>
                        <a:spcAft>
                          <a:spcPts val="0"/>
                        </a:spcAft>
                      </a:pPr>
                      <a:r>
                        <a:rPr lang="fa-IR" sz="1400" b="1" dirty="0">
                          <a:solidFill>
                            <a:srgbClr val="000000"/>
                          </a:solidFill>
                          <a:effectLst/>
                          <a:latin typeface="Calibri"/>
                          <a:ea typeface="Times New Roman"/>
                          <a:cs typeface="Arial"/>
                        </a:rPr>
                        <a:t>شرح</a:t>
                      </a:r>
                      <a:endParaRPr lang="en-US" sz="1100" dirty="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b="1">
                          <a:solidFill>
                            <a:srgbClr val="000000"/>
                          </a:solidFill>
                          <a:effectLst/>
                          <a:latin typeface="Calibri"/>
                          <a:ea typeface="Times New Roman"/>
                          <a:cs typeface="Arial"/>
                        </a:rPr>
                        <a:t>شرکت الف</a:t>
                      </a:r>
                      <a:endParaRPr lang="en-US" sz="110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1">
                        <a:lnSpc>
                          <a:spcPct val="115000"/>
                        </a:lnSpc>
                        <a:spcAft>
                          <a:spcPts val="0"/>
                        </a:spcAft>
                      </a:pPr>
                      <a:r>
                        <a:rPr lang="fa-IR" sz="1400" b="1">
                          <a:solidFill>
                            <a:srgbClr val="000000"/>
                          </a:solidFill>
                          <a:effectLst/>
                          <a:latin typeface="Calibri"/>
                          <a:ea typeface="Times New Roman"/>
                          <a:cs typeface="Arial"/>
                        </a:rPr>
                        <a:t>شرکت ب</a:t>
                      </a:r>
                      <a:endParaRPr lang="en-US" sz="110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وجه نقد</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1,200</a:t>
                      </a:r>
                      <a:endParaRPr lang="en-US" sz="110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700</a:t>
                      </a:r>
                      <a:endParaRPr lang="en-US" sz="110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حسابهای دریافتنی</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3,800</a:t>
                      </a:r>
                      <a:endParaRPr lang="en-US" sz="1100">
                        <a:effectLst/>
                        <a:latin typeface="Calibri"/>
                        <a:ea typeface="Calibri"/>
                        <a:cs typeface="Arial"/>
                      </a:endParaRPr>
                    </a:p>
                  </a:txBody>
                  <a:tcPr marL="68580" marR="68580" marT="0" marB="0" anchor="ctr">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2,300</a:t>
                      </a:r>
                      <a:endParaRPr lang="en-US" sz="1100">
                        <a:effectLst/>
                        <a:latin typeface="Calibri"/>
                        <a:ea typeface="Calibri"/>
                        <a:cs typeface="Arial"/>
                      </a:endParaRPr>
                    </a:p>
                  </a:txBody>
                  <a:tcPr marL="68580" marR="68580" marT="0" marB="0" anchor="ctr">
                    <a:lnL>
                      <a:noFill/>
                    </a:lnL>
                    <a:lnR>
                      <a:noFill/>
                    </a:lnR>
                    <a:lnT>
                      <a:noFill/>
                    </a:lnT>
                    <a:lnB>
                      <a:noFill/>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موجودی کالا</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3,000</a:t>
                      </a:r>
                      <a:endParaRPr lang="en-US" sz="1100">
                        <a:effectLst/>
                        <a:latin typeface="Calibri"/>
                        <a:ea typeface="Calibri"/>
                        <a:cs typeface="Arial"/>
                      </a:endParaRPr>
                    </a:p>
                  </a:txBody>
                  <a:tcPr marL="68580" marR="68580" marT="0" marB="0" anchor="ctr">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2,000</a:t>
                      </a:r>
                      <a:endParaRPr lang="en-US" sz="1100">
                        <a:effectLst/>
                        <a:latin typeface="Calibri"/>
                        <a:ea typeface="Calibri"/>
                        <a:cs typeface="Arial"/>
                      </a:endParaRPr>
                    </a:p>
                  </a:txBody>
                  <a:tcPr marL="68580" marR="68580" marT="0" marB="0" anchor="ctr">
                    <a:lnL>
                      <a:noFill/>
                    </a:lnL>
                    <a:lnR>
                      <a:noFill/>
                    </a:lnR>
                    <a:lnT>
                      <a:noFill/>
                    </a:lnT>
                    <a:lnB>
                      <a:noFill/>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سرمایه گذاری در شرکت ب</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9,150</a:t>
                      </a:r>
                      <a:endParaRPr lang="en-US" sz="1100">
                        <a:effectLst/>
                        <a:latin typeface="Calibri"/>
                        <a:ea typeface="Calibri"/>
                        <a:cs typeface="Arial"/>
                      </a:endParaRPr>
                    </a:p>
                  </a:txBody>
                  <a:tcPr marL="68580" marR="68580" marT="0" marB="0" anchor="ctr">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a:t>
                      </a:r>
                      <a:endParaRPr lang="en-US" sz="1100">
                        <a:effectLst/>
                        <a:latin typeface="Calibri"/>
                        <a:ea typeface="Calibri"/>
                        <a:cs typeface="Arial"/>
                      </a:endParaRPr>
                    </a:p>
                  </a:txBody>
                  <a:tcPr marL="68580" marR="68580" marT="0" marB="0" anchor="ctr">
                    <a:lnL>
                      <a:noFill/>
                    </a:lnL>
                    <a:lnR>
                      <a:noFill/>
                    </a:lnR>
                    <a:lnT>
                      <a:noFill/>
                    </a:lnT>
                    <a:lnB>
                      <a:noFill/>
                    </a:lnB>
                  </a:tcPr>
                </a:tc>
              </a:tr>
              <a:tr h="450836">
                <a:tc>
                  <a:txBody>
                    <a:bodyPr/>
                    <a:lstStyle/>
                    <a:p>
                      <a:pPr algn="ctr" rtl="1">
                        <a:lnSpc>
                          <a:spcPct val="115000"/>
                        </a:lnSpc>
                        <a:spcAft>
                          <a:spcPts val="0"/>
                        </a:spcAft>
                      </a:pPr>
                      <a:r>
                        <a:rPr lang="fa-IR" sz="1400" b="1" dirty="0">
                          <a:solidFill>
                            <a:srgbClr val="000000"/>
                          </a:solidFill>
                          <a:effectLst/>
                          <a:latin typeface="Calibri"/>
                          <a:ea typeface="Times New Roman"/>
                          <a:cs typeface="Arial"/>
                        </a:rPr>
                        <a:t>دارایی های ثابت-خالص</a:t>
                      </a:r>
                      <a:endParaRPr lang="en-US" sz="1100" dirty="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11,000</a:t>
                      </a:r>
                      <a:endParaRPr lang="en-US" sz="110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10,000</a:t>
                      </a:r>
                      <a:endParaRPr lang="en-US" sz="110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450836">
                <a:tc>
                  <a:txBody>
                    <a:bodyPr/>
                    <a:lstStyle/>
                    <a:p>
                      <a:pPr algn="ctr" rtl="1">
                        <a:lnSpc>
                          <a:spcPct val="115000"/>
                        </a:lnSpc>
                        <a:spcAft>
                          <a:spcPts val="0"/>
                        </a:spcAft>
                      </a:pPr>
                      <a:r>
                        <a:rPr lang="fa-IR" sz="1400" b="1">
                          <a:solidFill>
                            <a:srgbClr val="000000"/>
                          </a:solidFill>
                          <a:effectLst/>
                          <a:latin typeface="Calibri"/>
                          <a:ea typeface="Times New Roman"/>
                          <a:cs typeface="Arial"/>
                        </a:rPr>
                        <a:t>جمع دارایی ها</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28,150</a:t>
                      </a:r>
                      <a:endParaRPr lang="en-US" sz="110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15,000</a:t>
                      </a:r>
                      <a:endParaRPr lang="en-US" sz="110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27518">
                <a:tc>
                  <a:txBody>
                    <a:bodyPr/>
                    <a:lstStyle/>
                    <a:p>
                      <a:pPr algn="ctr" rtl="1">
                        <a:lnSpc>
                          <a:spcPct val="115000"/>
                        </a:lnSpc>
                        <a:spcAft>
                          <a:spcPts val="0"/>
                        </a:spcAft>
                      </a:pPr>
                      <a:r>
                        <a:rPr lang="fa-IR" sz="1400" b="1">
                          <a:solidFill>
                            <a:srgbClr val="000000"/>
                          </a:solidFill>
                          <a:effectLst/>
                          <a:latin typeface="Calibri"/>
                          <a:ea typeface="Times New Roman"/>
                          <a:cs typeface="Arial"/>
                        </a:rPr>
                        <a:t>حسابهای پرداختنی</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3,000</a:t>
                      </a:r>
                      <a:endParaRPr lang="en-US" sz="1100">
                        <a:effectLst/>
                        <a:latin typeface="Calibri"/>
                        <a:ea typeface="Calibri"/>
                        <a:cs typeface="Arial"/>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1,000</a:t>
                      </a:r>
                      <a:endParaRPr lang="en-US" sz="1100">
                        <a:effectLst/>
                        <a:latin typeface="Calibri"/>
                        <a:ea typeface="Calibri"/>
                        <a:cs typeface="Arial"/>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تسهیلات مالی</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10,000</a:t>
                      </a:r>
                      <a:endParaRPr lang="en-US" sz="1100">
                        <a:effectLst/>
                        <a:latin typeface="Calibri"/>
                        <a:ea typeface="Calibri"/>
                        <a:cs typeface="Arial"/>
                      </a:endParaRPr>
                    </a:p>
                  </a:txBody>
                  <a:tcPr marL="68580" marR="68580" marT="0" marB="0" anchor="ctr">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4,000</a:t>
                      </a:r>
                      <a:endParaRPr lang="en-US" sz="1100">
                        <a:effectLst/>
                        <a:latin typeface="Calibri"/>
                        <a:ea typeface="Calibri"/>
                        <a:cs typeface="Arial"/>
                      </a:endParaRPr>
                    </a:p>
                  </a:txBody>
                  <a:tcPr marL="68580" marR="68580" marT="0" marB="0" anchor="ctr">
                    <a:lnL>
                      <a:noFill/>
                    </a:lnL>
                    <a:lnR>
                      <a:noFill/>
                    </a:lnR>
                    <a:lnT>
                      <a:noFill/>
                    </a:lnT>
                    <a:lnB>
                      <a:noFill/>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سهام عادی</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10,000</a:t>
                      </a:r>
                      <a:endParaRPr lang="en-US" sz="1100">
                        <a:effectLst/>
                        <a:latin typeface="Calibri"/>
                        <a:ea typeface="Calibri"/>
                        <a:cs typeface="Arial"/>
                      </a:endParaRPr>
                    </a:p>
                  </a:txBody>
                  <a:tcPr marL="68580" marR="68580" marT="0" marB="0" anchor="ctr">
                    <a:lnL>
                      <a:noFill/>
                    </a:lnL>
                    <a:lnR>
                      <a:noFill/>
                    </a:lnR>
                    <a:lnT>
                      <a:noFill/>
                    </a:lnT>
                    <a:lnB>
                      <a:noFill/>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6,000</a:t>
                      </a:r>
                      <a:endParaRPr lang="en-US" sz="1100">
                        <a:effectLst/>
                        <a:latin typeface="Calibri"/>
                        <a:ea typeface="Calibri"/>
                        <a:cs typeface="Arial"/>
                      </a:endParaRPr>
                    </a:p>
                  </a:txBody>
                  <a:tcPr marL="68580" marR="68580" marT="0" marB="0" anchor="ctr">
                    <a:lnL>
                      <a:noFill/>
                    </a:lnL>
                    <a:lnR>
                      <a:noFill/>
                    </a:lnR>
                    <a:lnT>
                      <a:noFill/>
                    </a:lnT>
                    <a:lnB>
                      <a:noFill/>
                    </a:lnB>
                  </a:tcPr>
                </a:tc>
              </a:tr>
              <a:tr h="225418">
                <a:tc>
                  <a:txBody>
                    <a:bodyPr/>
                    <a:lstStyle/>
                    <a:p>
                      <a:pPr algn="ctr" rtl="1">
                        <a:lnSpc>
                          <a:spcPct val="115000"/>
                        </a:lnSpc>
                        <a:spcAft>
                          <a:spcPts val="0"/>
                        </a:spcAft>
                      </a:pPr>
                      <a:r>
                        <a:rPr lang="fa-IR" sz="1400" b="1">
                          <a:solidFill>
                            <a:srgbClr val="000000"/>
                          </a:solidFill>
                          <a:effectLst/>
                          <a:latin typeface="Calibri"/>
                          <a:ea typeface="Times New Roman"/>
                          <a:cs typeface="Arial"/>
                        </a:rPr>
                        <a:t>سود انباشته</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5,150</a:t>
                      </a:r>
                      <a:endParaRPr lang="en-US" sz="110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4,000</a:t>
                      </a:r>
                      <a:endParaRPr lang="en-US" sz="110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450836">
                <a:tc>
                  <a:txBody>
                    <a:bodyPr/>
                    <a:lstStyle/>
                    <a:p>
                      <a:pPr algn="ctr" rtl="1">
                        <a:lnSpc>
                          <a:spcPct val="115000"/>
                        </a:lnSpc>
                        <a:spcAft>
                          <a:spcPts val="0"/>
                        </a:spcAft>
                      </a:pPr>
                      <a:r>
                        <a:rPr lang="fa-IR" sz="1400" b="1">
                          <a:solidFill>
                            <a:srgbClr val="000000"/>
                          </a:solidFill>
                          <a:effectLst/>
                          <a:latin typeface="Calibri"/>
                          <a:ea typeface="Times New Roman"/>
                          <a:cs typeface="Arial"/>
                        </a:rPr>
                        <a:t>جمع بدهی ها و ح ص س</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1400" b="1">
                          <a:solidFill>
                            <a:srgbClr val="000000"/>
                          </a:solidFill>
                          <a:effectLst/>
                          <a:latin typeface="Arial"/>
                          <a:ea typeface="Times New Roman"/>
                          <a:cs typeface="B Nazanin"/>
                        </a:rPr>
                        <a:t>28,150</a:t>
                      </a:r>
                      <a:endParaRPr lang="en-US" sz="110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rtl="1">
                        <a:lnSpc>
                          <a:spcPct val="115000"/>
                        </a:lnSpc>
                      </a:pPr>
                      <a:endParaRPr lang="en-US" sz="1100">
                        <a:effectLst/>
                        <a:latin typeface="Calibri"/>
                      </a:endParaRPr>
                    </a:p>
                  </a:txBody>
                  <a:tcPr marL="68580" marR="68580" marT="0" marB="0" anchor="ctr">
                    <a:lnL>
                      <a:noFill/>
                    </a:lnL>
                    <a:lnR>
                      <a:noFill/>
                    </a:lnR>
                    <a:lnT>
                      <a:noFill/>
                    </a:lnT>
                    <a:lnB>
                      <a:noFill/>
                    </a:lnB>
                  </a:tcPr>
                </a:tc>
                <a:tc>
                  <a:txBody>
                    <a:bodyPr/>
                    <a:lstStyle/>
                    <a:p>
                      <a:pPr algn="ctr" rtl="0">
                        <a:lnSpc>
                          <a:spcPct val="115000"/>
                        </a:lnSpc>
                        <a:spcAft>
                          <a:spcPts val="0"/>
                        </a:spcAft>
                      </a:pPr>
                      <a:r>
                        <a:rPr lang="en-US" sz="1400" b="1" dirty="0">
                          <a:solidFill>
                            <a:srgbClr val="000000"/>
                          </a:solidFill>
                          <a:effectLst/>
                          <a:latin typeface="Arial"/>
                          <a:ea typeface="Times New Roman"/>
                          <a:cs typeface="B Nazanin"/>
                        </a:rPr>
                        <a:t>15,000</a:t>
                      </a:r>
                      <a:endParaRPr lang="en-US" sz="11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Rectangle 2"/>
          <p:cNvSpPr/>
          <p:nvPr/>
        </p:nvSpPr>
        <p:spPr>
          <a:xfrm>
            <a:off x="838200" y="5257800"/>
            <a:ext cx="6553200" cy="1169551"/>
          </a:xfrm>
          <a:prstGeom prst="rect">
            <a:avLst/>
          </a:prstGeom>
        </p:spPr>
        <p:txBody>
          <a:bodyPr wrap="square">
            <a:spAutoFit/>
          </a:bodyPr>
          <a:lstStyle/>
          <a:p>
            <a:pPr algn="just" rtl="1"/>
            <a:r>
              <a:rPr lang="fa-IR" sz="1400" b="1" dirty="0"/>
              <a:t>در تاریخ تحصیل ارزش دفتری و متعارف خالص دارایی های شرکت  ب به غیر از موجودی کالا که ارزش منصفانه آن 2.200 ريال و دارایی های ثابت که ارزش منصفانه اش 11.000 ريال بود با هم برابر بودند. ضمنا حسابهای دریافتنی شرکت الف شامل 200 ريال طلب از شرکت ب بود.</a:t>
            </a:r>
            <a:endParaRPr lang="en-US" sz="1400" dirty="0"/>
          </a:p>
          <a:p>
            <a:pPr algn="just" rtl="1"/>
            <a:r>
              <a:rPr lang="fa-IR" sz="1400" b="1" dirty="0"/>
              <a:t>مطلوب است: تهیه ترازنامه تلفیقی بلافاصله پس از ترکیب تجاری</a:t>
            </a:r>
            <a:endParaRPr lang="en-US" sz="1400" dirty="0"/>
          </a:p>
        </p:txBody>
      </p:sp>
    </p:spTree>
    <p:extLst>
      <p:ext uri="{BB962C8B-B14F-4D97-AF65-F5344CB8AC3E}">
        <p14:creationId xmlns:p14="http://schemas.microsoft.com/office/powerpoint/2010/main" val="3898341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6400800" cy="457200"/>
          </a:xfrm>
        </p:spPr>
        <p:txBody>
          <a:bodyPr>
            <a:noAutofit/>
          </a:bodyPr>
          <a:lstStyle/>
          <a:p>
            <a:r>
              <a:rPr lang="fa-IR" sz="4000" b="1" i="1" dirty="0" smtClean="0">
                <a:solidFill>
                  <a:schemeClr val="accent4">
                    <a:lumMod val="60000"/>
                    <a:lumOff val="40000"/>
                  </a:schemeClr>
                </a:solidFill>
                <a:effectLst>
                  <a:outerShdw blurRad="38100" dist="38100" dir="2700000" algn="tl">
                    <a:srgbClr val="000000">
                      <a:alpha val="43137"/>
                    </a:srgbClr>
                  </a:outerShdw>
                </a:effectLst>
                <a:cs typeface="B Fantezy" pitchFamily="2" charset="-78"/>
              </a:rPr>
              <a:t>برایتان </a:t>
            </a:r>
            <a:r>
              <a:rPr lang="fa-IR" sz="4000" b="1" i="1" dirty="0">
                <a:solidFill>
                  <a:schemeClr val="accent4">
                    <a:lumMod val="60000"/>
                    <a:lumOff val="40000"/>
                  </a:schemeClr>
                </a:solidFill>
                <a:effectLst>
                  <a:outerShdw blurRad="38100" dist="38100" dir="2700000" algn="tl">
                    <a:srgbClr val="000000">
                      <a:alpha val="43137"/>
                    </a:srgbClr>
                  </a:outerShdw>
                </a:effectLst>
                <a:cs typeface="B Fantezy" pitchFamily="2" charset="-78"/>
              </a:rPr>
              <a:t>آرزو دارم</a:t>
            </a:r>
            <a: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t/>
            </a:r>
            <a:b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br>
            <a:endParaRPr lang="en-US"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endParaRPr>
          </a:p>
        </p:txBody>
      </p:sp>
      <p:sp>
        <p:nvSpPr>
          <p:cNvPr id="3" name="Content Placeholder 2"/>
          <p:cNvSpPr>
            <a:spLocks noGrp="1"/>
          </p:cNvSpPr>
          <p:nvPr>
            <p:ph idx="1"/>
          </p:nvPr>
        </p:nvSpPr>
        <p:spPr>
          <a:xfrm>
            <a:off x="1752600" y="2057400"/>
            <a:ext cx="6400800" cy="3048001"/>
          </a:xfrm>
        </p:spPr>
        <p:txBody>
          <a:bodyPr>
            <a:noAutofit/>
          </a:bodyPr>
          <a:lstStyle/>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نور نازک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قلبتان٬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تاریکی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نیامیزد</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چشمانتان٬به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زیبایی ببیند زندگی ها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چو باران٬آبی و زیبا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ببارید٬شادمانه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روی گرد غم</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دور از دل گرفتن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ها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algn="ctr" rtl="1"/>
            <a:endParaRPr lang="en-US"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p:txBody>
      </p:sp>
      <p:pic>
        <p:nvPicPr>
          <p:cNvPr id="1026" name="Picture 2" descr="http://t2.gstatic.com/images?q=tbn:ANd9GcSeWTioNcUVLjln1sR_rwKpBB12wprk_sHCTlrz0OZ0mwGmz1i_BQ"/>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748145" y="3505200"/>
            <a:ext cx="2209800" cy="1905000"/>
          </a:xfrm>
          <a:prstGeom prst="rect">
            <a:avLst/>
          </a:prstGeom>
          <a:ln>
            <a:noFill/>
          </a:ln>
          <a:effectLst>
            <a:reflection blurRad="6350" stA="52000" endA="300" endPos="35000" dir="5400000" sy="-100000" algn="bl" rotWithShape="0"/>
            <a:softEdge rad="6350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09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5069"/>
            <a:ext cx="9144000" cy="5539978"/>
          </a:xfrm>
          <a:prstGeom prst="rect">
            <a:avLst/>
          </a:prstGeom>
        </p:spPr>
        <p:txBody>
          <a:bodyPr wrap="square">
            <a:spAutoFit/>
          </a:bodyPr>
          <a:lstStyle/>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24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r>
              <a:rPr lang="fa-IR" dirty="0" smtClean="0">
                <a:latin typeface="Century Gothic"/>
                <a:cs typeface="B Titr" pitchFamily="2" charset="-78"/>
              </a:rPr>
              <a:t>دانشگاه فنی و حرفه ای دختران ارومیه</a:t>
            </a:r>
            <a:endParaRPr lang="fa-IR" dirty="0">
              <a:latin typeface="Century Gothic"/>
              <a:cs typeface="B Titr" pitchFamily="2" charset="-78"/>
            </a:endParaRPr>
          </a:p>
          <a:p>
            <a:pPr lvl="0" algn="ctr" rtl="1">
              <a:spcBef>
                <a:spcPct val="20000"/>
              </a:spcBef>
            </a:pPr>
            <a:endParaRPr lang="fa-IR" sz="1900" dirty="0" smtClean="0">
              <a:latin typeface="Century Gothic"/>
              <a:cs typeface="B Titr" pitchFamily="2" charset="-78"/>
            </a:endParaRPr>
          </a:p>
          <a:p>
            <a:pPr lvl="0" algn="ctr" rtl="1">
              <a:spcBef>
                <a:spcPct val="20000"/>
              </a:spcBef>
            </a:pPr>
            <a:r>
              <a:rPr lang="fa-IR" dirty="0">
                <a:latin typeface="Century Gothic"/>
                <a:cs typeface="B Titr" pitchFamily="2" charset="-78"/>
              </a:rPr>
              <a:t>جلسه </a:t>
            </a:r>
            <a:r>
              <a:rPr lang="fa-IR" dirty="0" smtClean="0">
                <a:latin typeface="Century Gothic"/>
                <a:cs typeface="B Titr" pitchFamily="2" charset="-78"/>
              </a:rPr>
              <a:t>سوم و چهارم حسابداری </a:t>
            </a:r>
            <a:r>
              <a:rPr lang="fa-IR" dirty="0" smtClean="0">
                <a:latin typeface="Century Gothic"/>
                <a:cs typeface="B Titr" pitchFamily="2" charset="-78"/>
              </a:rPr>
              <a:t>پیشرفته 2</a:t>
            </a:r>
            <a:endParaRPr lang="fa-IR" dirty="0">
              <a:latin typeface="Century Gothic"/>
              <a:cs typeface="B Titr" pitchFamily="2" charset="-78"/>
            </a:endParaRPr>
          </a:p>
          <a:p>
            <a:pPr lvl="0" algn="ctr" rtl="1">
              <a:spcBef>
                <a:spcPct val="20000"/>
              </a:spcBef>
            </a:pPr>
            <a:endParaRPr lang="fa-IR" sz="2000" dirty="0">
              <a:latin typeface="Century Gothic"/>
            </a:endParaRPr>
          </a:p>
          <a:p>
            <a:pPr lvl="0" algn="ctr" rtl="1">
              <a:spcBef>
                <a:spcPct val="20000"/>
              </a:spcBef>
              <a:spcAft>
                <a:spcPts val="600"/>
              </a:spcAft>
            </a:pPr>
            <a:r>
              <a:rPr lang="fa-IR" sz="1700" dirty="0">
                <a:latin typeface="Century Gothic"/>
                <a:cs typeface="B Titr" pitchFamily="2" charset="-78"/>
              </a:rPr>
              <a:t>موضوع :</a:t>
            </a:r>
          </a:p>
          <a:p>
            <a:pPr algn="ctr" rtl="1">
              <a:lnSpc>
                <a:spcPct val="115000"/>
              </a:lnSpc>
            </a:pPr>
            <a:r>
              <a:rPr lang="fa-IR" sz="2400" b="1" dirty="0" smtClean="0">
                <a:latin typeface="BLotus"/>
                <a:ea typeface="Calibri"/>
                <a:cs typeface="B Titr" panose="00000700000000000000" pitchFamily="2" charset="-78"/>
              </a:rPr>
              <a:t>«</a:t>
            </a:r>
            <a:r>
              <a:rPr lang="fa-IR" sz="2400" b="1" dirty="0" smtClean="0">
                <a:cs typeface="B Titr" panose="00000700000000000000" pitchFamily="2" charset="-78"/>
              </a:rPr>
              <a:t>صورتهای مالی تلفیقی</a:t>
            </a:r>
            <a:r>
              <a:rPr lang="ar-SA" sz="2400" b="1" dirty="0" smtClean="0">
                <a:latin typeface="BLotus"/>
                <a:ea typeface="Calibri"/>
                <a:cs typeface="B Titr" panose="00000700000000000000" pitchFamily="2" charset="-78"/>
              </a:rPr>
              <a:t>»</a:t>
            </a:r>
            <a:endParaRPr lang="en-US" dirty="0">
              <a:latin typeface="Calibri"/>
              <a:ea typeface="Calibri"/>
              <a:cs typeface="B Titr" panose="00000700000000000000" pitchFamily="2" charset="-78"/>
            </a:endParaRPr>
          </a:p>
          <a:p>
            <a:pPr lvl="0" algn="ctr" rtl="1">
              <a:spcBef>
                <a:spcPct val="20000"/>
              </a:spcBef>
            </a:pPr>
            <a:endParaRPr lang="fa-IR" sz="2800" dirty="0">
              <a:latin typeface="Century Gothic"/>
              <a:cs typeface="B Tir" panose="00000400000000000000" pitchFamily="2" charset="-78"/>
            </a:endParaRPr>
          </a:p>
          <a:p>
            <a:pPr lvl="0" algn="ctr" rtl="1">
              <a:spcBef>
                <a:spcPct val="20000"/>
              </a:spcBef>
            </a:pPr>
            <a:r>
              <a:rPr lang="fa-IR" sz="2000" dirty="0" smtClean="0">
                <a:latin typeface="Century Gothic"/>
                <a:cs typeface="B Titr" pitchFamily="2" charset="-78"/>
              </a:rPr>
              <a:t>مدرس: مهسا تقی پور</a:t>
            </a:r>
            <a:endParaRPr lang="fa-IR" sz="2000" dirty="0">
              <a:latin typeface="Century Gothic"/>
              <a:cs typeface="B Titr" pitchFamily="2" charset="-78"/>
            </a:endParaRPr>
          </a:p>
          <a:p>
            <a:pPr lvl="0" algn="ctr" rtl="1">
              <a:spcBef>
                <a:spcPct val="20000"/>
              </a:spcBef>
            </a:pPr>
            <a:endParaRPr lang="fa-IR" sz="1600" dirty="0">
              <a:latin typeface="Century Gothic"/>
              <a:cs typeface="B Titr" pitchFamily="2" charset="-78"/>
            </a:endParaRPr>
          </a:p>
          <a:p>
            <a:pPr lvl="0" algn="ctr" rtl="1">
              <a:spcBef>
                <a:spcPct val="20000"/>
              </a:spcBef>
            </a:pPr>
            <a:endParaRPr lang="fa-IR" sz="2000" dirty="0">
              <a:latin typeface="Century Gothic"/>
              <a:cs typeface="B Titr" pitchFamily="2" charset="-78"/>
            </a:endParaRPr>
          </a:p>
          <a:p>
            <a:pPr lvl="0" algn="ctr" rtl="1">
              <a:spcBef>
                <a:spcPct val="20000"/>
              </a:spcBef>
            </a:pPr>
            <a:r>
              <a:rPr lang="fa-IR" sz="1400" dirty="0">
                <a:latin typeface="Century Gothic"/>
                <a:cs typeface="B Titr" pitchFamily="2" charset="-78"/>
              </a:rPr>
              <a:t>زمستان </a:t>
            </a:r>
            <a:r>
              <a:rPr lang="en-US" sz="1400" dirty="0">
                <a:latin typeface="Century Gothic"/>
                <a:cs typeface="B Titr" pitchFamily="2" charset="-78"/>
              </a:rPr>
              <a:t>1398</a:t>
            </a:r>
          </a:p>
        </p:txBody>
      </p:sp>
    </p:spTree>
    <p:extLst>
      <p:ext uri="{BB962C8B-B14F-4D97-AF65-F5344CB8AC3E}">
        <p14:creationId xmlns:p14="http://schemas.microsoft.com/office/powerpoint/2010/main" val="1829459609"/>
      </p:ext>
    </p:extLst>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560" y="914400"/>
            <a:ext cx="6570246" cy="5632311"/>
          </a:xfrm>
          <a:prstGeom prst="rect">
            <a:avLst/>
          </a:prstGeom>
        </p:spPr>
        <p:txBody>
          <a:bodyPr wrap="square">
            <a:spAutoFit/>
          </a:bodyPr>
          <a:lstStyle/>
          <a:p>
            <a:pPr algn="just" rtl="1"/>
            <a:r>
              <a:rPr lang="fa-IR" sz="2000" dirty="0"/>
              <a:t>هرگاه یک واحد تجاری بیش از 50% سهام عادی دارای حق رای در جریان واحد یا واحدهای تجاری دیگر را تحت تملک داشته باشد، فرض تئوریک بر این است که واحد تجاری سرمایه گزار بر واحد تجاری سرمایه پذیر کنترل دارد. مقصود از کنترل، توانایی راهبری سیاستهای مالی و عملیاتی یک واحد تجاری به منظور کسب منافع از فعالیتهای آن است. بدین ترتیب یک رابطه اصلی-فرعی ایجاد میشود و به واحد تجاری سرمایه گذار «شرکت اصلی» و به واحد تجاری سرمایه پذیر«شرکت فرعی» اطلاق میگردد. باید توجه داشت که میزان تملک بیش از 50% صرفا یک معیار کمی برای احراض کنترل در اختیار قرار می دهد ولی معیار اصلی وجود کنترل، مستقل از میزان تملک اصلی بر فرعی است. در چنین شرایطی شرکت اصلی ملزم به تهیه صورتهای مالی تلفیقی در کنار تهیه صورتهای مالی جداگانه است. صورتهای مالی تلفیقی، صورتهای مالی یک گروه است که آن گروه به عنوان یک شخصیت اقتصادی واحد محسوب می گردد.</a:t>
            </a:r>
            <a:endParaRPr lang="en-US" sz="2000" dirty="0"/>
          </a:p>
          <a:p>
            <a:pPr algn="just" rtl="1"/>
            <a:r>
              <a:rPr lang="fa-IR" sz="2000" b="1" dirty="0"/>
              <a:t>نکته</a:t>
            </a:r>
            <a:r>
              <a:rPr lang="fa-IR" sz="2000" dirty="0"/>
              <a:t>: تهیه صورتهای مالی تلفیقی نمونه ای از کاربرد مفهوم «رجحان محتوا بر شکل» در حسابداری است.</a:t>
            </a:r>
            <a:endParaRPr lang="en-US" sz="2000" dirty="0"/>
          </a:p>
        </p:txBody>
      </p:sp>
      <p:sp>
        <p:nvSpPr>
          <p:cNvPr id="2" name="Rectangle 1"/>
          <p:cNvSpPr/>
          <p:nvPr/>
        </p:nvSpPr>
        <p:spPr>
          <a:xfrm>
            <a:off x="4724400" y="358324"/>
            <a:ext cx="2608406" cy="369332"/>
          </a:xfrm>
          <a:prstGeom prst="rect">
            <a:avLst/>
          </a:prstGeom>
        </p:spPr>
        <p:txBody>
          <a:bodyPr wrap="none">
            <a:spAutoFit/>
          </a:bodyPr>
          <a:lstStyle/>
          <a:p>
            <a:r>
              <a:rPr lang="fa-IR" b="1" dirty="0"/>
              <a:t>صورتهای مالی تلفیقی</a:t>
            </a:r>
            <a:endParaRPr lang="fa-IR" dirty="0"/>
          </a:p>
        </p:txBody>
      </p:sp>
    </p:spTree>
    <p:extLst>
      <p:ext uri="{BB962C8B-B14F-4D97-AF65-F5344CB8AC3E}">
        <p14:creationId xmlns:p14="http://schemas.microsoft.com/office/powerpoint/2010/main" val="1765633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066800"/>
            <a:ext cx="7239000" cy="3970318"/>
          </a:xfrm>
          <a:prstGeom prst="rect">
            <a:avLst/>
          </a:prstGeom>
        </p:spPr>
        <p:txBody>
          <a:bodyPr wrap="square">
            <a:spAutoFit/>
          </a:bodyPr>
          <a:lstStyle/>
          <a:p>
            <a:pPr algn="just" rtl="1"/>
            <a:r>
              <a:rPr lang="fa-IR" dirty="0"/>
              <a:t>تلفیق فرآیند تعدیل و ترکیب اطلاعات صورتهای مالی جداگانه یک واحد تجاری اصلی و صورتهای مالی واحد تجاری فرعی آن به منطور تهیه صورتهای مالی تلفیقی است که اطلاعات مالی گروه را به عنوان شخصیت اقتصادی واحد ارائه میکند</a:t>
            </a:r>
            <a:r>
              <a:rPr lang="fa-IR" dirty="0" smtClean="0"/>
              <a:t>.</a:t>
            </a:r>
          </a:p>
          <a:p>
            <a:pPr algn="just" rtl="1"/>
            <a:endParaRPr lang="en-US" dirty="0"/>
          </a:p>
          <a:p>
            <a:pPr algn="just" rtl="1"/>
            <a:r>
              <a:rPr lang="fa-IR" dirty="0"/>
              <a:t>در مواردی که واحدهای تجاری فرعی تحت کنترل واحد تجاری اصلی قرار می گیرد، صورتهای مالی واحد تجاری اصلی به تنهایی تصویر کامل وضعیت مالی، عملکرد مالی و جریانهای نقدی آن را نشان نمیدهد. استفاده کنندگان صورتهای مالی واحد تجاری اصلی برای تصمیم گیریهای اقتصادی و ارزیابی وظیفه مباشرت مدیریت به اطلاعاتی درباره وضعیت مالی، عملکرد مالی و جریانهای نقدی گروه نیاز دارند. این نیاز از طریق صورتهای مالی تلفیقی تامین می شود که اطلاعات مالی مربوط به گروه را به عنوان یک شخصیت اقتصادی واحد و بدون توجه به مرزهای قانونی شخصیتهای حقوقی جداگانه ارائه میکند.</a:t>
            </a:r>
            <a:endParaRPr lang="en-US" dirty="0"/>
          </a:p>
        </p:txBody>
      </p:sp>
    </p:spTree>
    <p:extLst>
      <p:ext uri="{BB962C8B-B14F-4D97-AF65-F5344CB8AC3E}">
        <p14:creationId xmlns:p14="http://schemas.microsoft.com/office/powerpoint/2010/main" val="211444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7162800" cy="3416320"/>
          </a:xfrm>
          <a:prstGeom prst="rect">
            <a:avLst/>
          </a:prstGeom>
        </p:spPr>
        <p:txBody>
          <a:bodyPr wrap="square">
            <a:spAutoFit/>
          </a:bodyPr>
          <a:lstStyle/>
          <a:p>
            <a:pPr algn="just" rtl="1"/>
            <a:r>
              <a:rPr lang="fa-IR" dirty="0"/>
              <a:t>استفاده کنندگان اصلی صورتهای مالی تلفیقی، سرمایه گذاران در واحد تجاری اصلی هستن زیرا آنان از طریق منافع خود در واحد تجاری اصلی، در گروه واحدهای تجاری نیز منافعی دارند. با این حال، صورتهای مالی تلفیقی، اطلاعات مفیدی برای سایر استفاده کنندگان فراهم می آورد</a:t>
            </a:r>
            <a:r>
              <a:rPr lang="fa-IR" dirty="0" smtClean="0"/>
              <a:t>.</a:t>
            </a:r>
          </a:p>
          <a:p>
            <a:pPr algn="just" rtl="1"/>
            <a:endParaRPr lang="fa-IR" dirty="0"/>
          </a:p>
          <a:p>
            <a:pPr algn="just" rtl="1"/>
            <a:endParaRPr lang="en-US" dirty="0"/>
          </a:p>
          <a:p>
            <a:pPr algn="just" rtl="1"/>
            <a:r>
              <a:rPr lang="fa-IR" dirty="0"/>
              <a:t>صورتهای مالی تلفیقی، واحد تجاری اصلی و کلیه واحدهایی را در بر میگیرد که تحت کنترل واحد تجاری اصلی قرار دارند. هنگامی که یک واحد تجاری اصلی، به طور مستقیم یا غیر مستقیم از طریق واحدهای تجاری فرعی دیگر خود، مالک بیش از نصف سهام با حق رای یک واحد تجاری باشد، فرض بر وجود کنترل بر آن واحد تجاری است، مگر در موارد استثنایی که بتوان آشکارا نشان داد.</a:t>
            </a:r>
            <a:endParaRPr lang="en-US" dirty="0"/>
          </a:p>
        </p:txBody>
      </p:sp>
    </p:spTree>
    <p:extLst>
      <p:ext uri="{BB962C8B-B14F-4D97-AF65-F5344CB8AC3E}">
        <p14:creationId xmlns:p14="http://schemas.microsoft.com/office/powerpoint/2010/main" val="1094479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462" y="1066800"/>
            <a:ext cx="7162800" cy="3693319"/>
          </a:xfrm>
          <a:prstGeom prst="rect">
            <a:avLst/>
          </a:prstGeom>
        </p:spPr>
        <p:txBody>
          <a:bodyPr wrap="square">
            <a:spAutoFit/>
          </a:bodyPr>
          <a:lstStyle/>
          <a:p>
            <a:pPr algn="just" rtl="1"/>
            <a:r>
              <a:rPr lang="fa-IR" b="1" dirty="0"/>
              <a:t>انواع شکل </a:t>
            </a:r>
            <a:r>
              <a:rPr lang="fa-IR" b="1" dirty="0" smtClean="0"/>
              <a:t>شرکت</a:t>
            </a:r>
          </a:p>
          <a:p>
            <a:pPr algn="just" rtl="1"/>
            <a:endParaRPr lang="en-US" dirty="0"/>
          </a:p>
          <a:p>
            <a:pPr algn="just" rtl="1"/>
            <a:r>
              <a:rPr lang="fa-IR" b="1" dirty="0"/>
              <a:t>شرکت اصلی (مادر): </a:t>
            </a:r>
            <a:r>
              <a:rPr lang="fa-IR" dirty="0"/>
              <a:t>شرکتی که سهام دیگر شرکت را خریداری نموده است و همان خریدار می باشد</a:t>
            </a:r>
            <a:r>
              <a:rPr lang="fa-IR" dirty="0" smtClean="0"/>
              <a:t>.</a:t>
            </a:r>
          </a:p>
          <a:p>
            <a:pPr algn="just" rtl="1"/>
            <a:endParaRPr lang="en-US" dirty="0"/>
          </a:p>
          <a:p>
            <a:pPr algn="just" rtl="1"/>
            <a:r>
              <a:rPr lang="fa-IR" b="1" dirty="0"/>
              <a:t>شرکت فرعی</a:t>
            </a:r>
            <a:r>
              <a:rPr lang="fa-IR" dirty="0"/>
              <a:t>: شرکتی که سهامش را فروخته است و همان فروشنده سهام می باشد.</a:t>
            </a:r>
            <a:endParaRPr lang="en-US" dirty="0"/>
          </a:p>
          <a:p>
            <a:pPr algn="just" rtl="1"/>
            <a:r>
              <a:rPr lang="fa-IR" dirty="0"/>
              <a:t> </a:t>
            </a:r>
            <a:endParaRPr lang="en-US" dirty="0"/>
          </a:p>
          <a:p>
            <a:pPr algn="just" rtl="1"/>
            <a:r>
              <a:rPr lang="fa-IR" dirty="0"/>
              <a:t>در تلفیق سه نوع صورت مالی وجود دارد:</a:t>
            </a:r>
            <a:endParaRPr lang="en-US" dirty="0"/>
          </a:p>
          <a:p>
            <a:pPr marL="285750" lvl="0" indent="-285750" algn="just" rtl="1">
              <a:buFont typeface="Arial" panose="020B0604020202020204" pitchFamily="34" charset="0"/>
              <a:buChar char="•"/>
            </a:pPr>
            <a:r>
              <a:rPr lang="ar-SA" dirty="0"/>
              <a:t>صورت مالی تلفیقی شرکتهای مادر</a:t>
            </a:r>
            <a:endParaRPr lang="en-US" dirty="0"/>
          </a:p>
          <a:p>
            <a:pPr marL="285750" lvl="0" indent="-285750" algn="just" rtl="1">
              <a:buFont typeface="Arial" panose="020B0604020202020204" pitchFamily="34" charset="0"/>
              <a:buChar char="•"/>
            </a:pPr>
            <a:r>
              <a:rPr lang="ar-SA" dirty="0"/>
              <a:t>صورتهای مالی تلفیقی شرکتهای فرعی</a:t>
            </a:r>
            <a:endParaRPr lang="en-US" dirty="0"/>
          </a:p>
          <a:p>
            <a:pPr marL="285750" lvl="0" indent="-285750" algn="just" rtl="1">
              <a:buFont typeface="Arial" panose="020B0604020202020204" pitchFamily="34" charset="0"/>
              <a:buChar char="•"/>
            </a:pPr>
            <a:r>
              <a:rPr lang="ar-SA" dirty="0"/>
              <a:t>صورتهای مالی تلفیقی از ترکیب شرکتها مادر و شرکت های فرعی</a:t>
            </a:r>
            <a:endParaRPr lang="en-US" dirty="0"/>
          </a:p>
          <a:p>
            <a:pPr algn="just" rtl="1"/>
            <a:r>
              <a:rPr lang="fa-IR" dirty="0"/>
              <a:t> </a:t>
            </a:r>
            <a:endParaRPr lang="en-US" dirty="0"/>
          </a:p>
        </p:txBody>
      </p:sp>
    </p:spTree>
    <p:extLst>
      <p:ext uri="{BB962C8B-B14F-4D97-AF65-F5344CB8AC3E}">
        <p14:creationId xmlns:p14="http://schemas.microsoft.com/office/powerpoint/2010/main" val="2408849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300356" cy="3970318"/>
          </a:xfrm>
          <a:prstGeom prst="rect">
            <a:avLst/>
          </a:prstGeom>
        </p:spPr>
        <p:txBody>
          <a:bodyPr wrap="square">
            <a:spAutoFit/>
          </a:bodyPr>
          <a:lstStyle/>
          <a:p>
            <a:pPr algn="just" rtl="1"/>
            <a:r>
              <a:rPr lang="fa-IR" b="1" dirty="0"/>
              <a:t>فرآیند تلفیق صورتهای </a:t>
            </a:r>
            <a:r>
              <a:rPr lang="fa-IR" b="1" dirty="0" smtClean="0"/>
              <a:t>مالی</a:t>
            </a:r>
          </a:p>
          <a:p>
            <a:pPr algn="just" rtl="1"/>
            <a:endParaRPr lang="en-US" dirty="0"/>
          </a:p>
          <a:p>
            <a:pPr algn="just" rtl="1"/>
            <a:r>
              <a:rPr lang="fa-IR" dirty="0"/>
              <a:t>زمانی که یک ترکیب تجاری شکل میگیرد یک رابطه اصلی-فرعی بوجود می آید و واحد تجاری اصلی ملزم به تهیه  صورتهای مالی تلفیقی است. در صورتهای مالی تلفیقی مانده های نظیر تراز آزمایشی واحدهای اصلی و فرعی پس از حذف مانده های متقابل با هم جمع می شود به گونه ای که گویی یک شخصیت حسابداری جداگانه شکل گرفته است</a:t>
            </a:r>
            <a:r>
              <a:rPr lang="fa-IR" dirty="0" smtClean="0"/>
              <a:t>.</a:t>
            </a:r>
          </a:p>
          <a:p>
            <a:pPr algn="just" rtl="1"/>
            <a:endParaRPr lang="fa-IR" dirty="0" smtClean="0"/>
          </a:p>
          <a:p>
            <a:pPr algn="just" rtl="1"/>
            <a:endParaRPr lang="fa-IR" dirty="0"/>
          </a:p>
          <a:p>
            <a:pPr algn="just" rtl="1"/>
            <a:endParaRPr lang="en-US" dirty="0"/>
          </a:p>
          <a:p>
            <a:pPr algn="just" rtl="1"/>
            <a:r>
              <a:rPr lang="fa-IR" b="1" dirty="0"/>
              <a:t>مراحل تهیه صورتهای مالی تلفیقی</a:t>
            </a:r>
            <a:endParaRPr lang="en-US" dirty="0"/>
          </a:p>
          <a:p>
            <a:pPr marL="285750" lvl="0" indent="-285750" algn="just" rtl="1">
              <a:buFont typeface="Arial" panose="020B0604020202020204" pitchFamily="34" charset="0"/>
              <a:buChar char="•"/>
            </a:pPr>
            <a:r>
              <a:rPr lang="ar-SA" dirty="0"/>
              <a:t>ابتدا صورتهای مالی شرکتهای فی مابین را حذف میکنیم.</a:t>
            </a:r>
            <a:endParaRPr lang="en-US" dirty="0"/>
          </a:p>
          <a:p>
            <a:pPr marL="285750" lvl="0" indent="-285750" algn="just" rtl="1">
              <a:buFont typeface="Arial" panose="020B0604020202020204" pitchFamily="34" charset="0"/>
              <a:buChar char="•"/>
            </a:pPr>
            <a:r>
              <a:rPr lang="ar-SA" dirty="0"/>
              <a:t>حذف حسابهای سرمایه گذاری.</a:t>
            </a:r>
            <a:endParaRPr lang="en-US" dirty="0"/>
          </a:p>
          <a:p>
            <a:pPr marL="285750" lvl="0" indent="-285750" algn="just" rtl="1">
              <a:buFont typeface="Arial" panose="020B0604020202020204" pitchFamily="34" charset="0"/>
              <a:buChar char="•"/>
            </a:pPr>
            <a:r>
              <a:rPr lang="ar-SA" dirty="0"/>
              <a:t>جمع سایر دارایی ها و بدهی ها.</a:t>
            </a:r>
            <a:endParaRPr lang="en-US" dirty="0"/>
          </a:p>
        </p:txBody>
      </p:sp>
    </p:spTree>
    <p:extLst>
      <p:ext uri="{BB962C8B-B14F-4D97-AF65-F5344CB8AC3E}">
        <p14:creationId xmlns:p14="http://schemas.microsoft.com/office/powerpoint/2010/main" val="27578122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1219200"/>
            <a:ext cx="6575466" cy="4093428"/>
          </a:xfrm>
          <a:prstGeom prst="rect">
            <a:avLst/>
          </a:prstGeom>
        </p:spPr>
        <p:txBody>
          <a:bodyPr wrap="square">
            <a:spAutoFit/>
          </a:bodyPr>
          <a:lstStyle/>
          <a:p>
            <a:pPr algn="just" rtl="1"/>
            <a:r>
              <a:rPr lang="fa-IR" sz="2000" b="1" dirty="0"/>
              <a:t>صورتهای مالی تلفیقی در تاریخ </a:t>
            </a:r>
            <a:r>
              <a:rPr lang="fa-IR" sz="2000" b="1" dirty="0" smtClean="0"/>
              <a:t>تحصیل</a:t>
            </a:r>
          </a:p>
          <a:p>
            <a:pPr algn="just" rtl="1"/>
            <a:endParaRPr lang="en-US" sz="2000" dirty="0"/>
          </a:p>
          <a:p>
            <a:pPr algn="just" rtl="1"/>
            <a:r>
              <a:rPr lang="fa-IR" sz="2000" dirty="0"/>
              <a:t>هنگامی که رابطه اصلی-فرعی شکل میگیرد یک شخصیت حسابداری یگانه تحت عنوان شخصیت تلفیقی متولد می شود و شرکت اصلی ملزم به تهیه صورتهای مالی تلفیقی است. هیچگونه دفاتری برای شخصیت تلفیقی نگهداری نمیشود و هرگونه ثبتهای حسابداری مربوط به حذف حسابهای متقابل صرفا در کاربرگ تلفیقی انجام میشود. شرکت اصلی برای ثبت حساب سرمایه گذاری بلند مدت در شرکت فرعی از روش بهای تمام شده یا تجدید ارزیابی استفاده میکند. در تاریخ تحصیل با توجه به اینکه هیچگونه فعالیت اقتصادی پس از تملک اصلی بر فرعی رخ نداده است صرفا ترازنامه تلفیقی تهیه می شود.</a:t>
            </a:r>
            <a:endParaRPr lang="en-US" sz="2000" dirty="0"/>
          </a:p>
        </p:txBody>
      </p:sp>
    </p:spTree>
    <p:extLst>
      <p:ext uri="{BB962C8B-B14F-4D97-AF65-F5344CB8AC3E}">
        <p14:creationId xmlns:p14="http://schemas.microsoft.com/office/powerpoint/2010/main" val="348161479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304800"/>
            <a:ext cx="6705600" cy="2031325"/>
          </a:xfrm>
          <a:prstGeom prst="rect">
            <a:avLst/>
          </a:prstGeom>
        </p:spPr>
        <p:txBody>
          <a:bodyPr wrap="square">
            <a:spAutoFit/>
          </a:bodyPr>
          <a:lstStyle/>
          <a:p>
            <a:pPr algn="just" rtl="1"/>
            <a:r>
              <a:rPr lang="fa-IR" sz="1400" b="1" dirty="0"/>
              <a:t>حالتهای تملک در صورتهای مالی تلفیقی</a:t>
            </a:r>
            <a:endParaRPr lang="en-US" sz="1400" dirty="0"/>
          </a:p>
          <a:p>
            <a:pPr algn="just" rtl="1"/>
            <a:r>
              <a:rPr lang="fa-IR" sz="1400" b="1" dirty="0"/>
              <a:t>حالت اول</a:t>
            </a:r>
            <a:endParaRPr lang="en-US" sz="1400" dirty="0"/>
          </a:p>
          <a:p>
            <a:pPr algn="just" rtl="1"/>
            <a:r>
              <a:rPr lang="fa-IR" sz="1400" b="1" dirty="0"/>
              <a:t>تملک 100% سهام شرکت فرعی به قیمت ارزش دفتری</a:t>
            </a:r>
            <a:endParaRPr lang="en-US" sz="1400" dirty="0"/>
          </a:p>
          <a:p>
            <a:pPr algn="just" rtl="1"/>
            <a:r>
              <a:rPr lang="fa-IR" sz="1400" b="1" dirty="0"/>
              <a:t> </a:t>
            </a:r>
            <a:endParaRPr lang="en-US" sz="1400" dirty="0"/>
          </a:p>
          <a:p>
            <a:pPr algn="just" rtl="1"/>
            <a:r>
              <a:rPr lang="fa-IR" sz="1400" b="1" dirty="0"/>
              <a:t>مثال:</a:t>
            </a:r>
            <a:endParaRPr lang="en-US" sz="1400" dirty="0"/>
          </a:p>
          <a:p>
            <a:pPr algn="just" rtl="1"/>
            <a:r>
              <a:rPr lang="fa-IR" sz="1400" b="1" dirty="0"/>
              <a:t>فرض کنید در ابتدای سال 1391 شرکت آریا کلیه سهام شرکت آسیا را به مبلغ دفتری، به مبلغ 400 هزار ریال خریداری نمود. همچنین فرض کنید شرکت آسیا 50 هزار ریال از شرکت آریا طلب دارد و چنانچه ترازنامه های دو شرکت در زمان خرید به صورت زیر میباشد:</a:t>
            </a:r>
            <a:endParaRPr lang="en-US" sz="1400" dirty="0"/>
          </a:p>
        </p:txBody>
      </p:sp>
      <p:sp>
        <p:nvSpPr>
          <p:cNvPr id="2" name="Rectangle 1"/>
          <p:cNvSpPr/>
          <p:nvPr/>
        </p:nvSpPr>
        <p:spPr>
          <a:xfrm>
            <a:off x="2548944" y="6222121"/>
            <a:ext cx="4572000" cy="523220"/>
          </a:xfrm>
          <a:prstGeom prst="rect">
            <a:avLst/>
          </a:prstGeom>
        </p:spPr>
        <p:txBody>
          <a:bodyPr>
            <a:spAutoFit/>
          </a:bodyPr>
          <a:lstStyle/>
          <a:p>
            <a:pPr algn="just" rtl="1"/>
            <a:r>
              <a:rPr lang="fa-IR" sz="1400" b="1" dirty="0"/>
              <a:t>مطلوب است تهیه ترازنامه تلفیقی در حالت فوق.</a:t>
            </a:r>
            <a:endParaRPr lang="en-US" sz="1400" dirty="0"/>
          </a:p>
          <a:p>
            <a:pPr algn="just" rtl="1"/>
            <a:r>
              <a:rPr lang="fa-IR" sz="1400" b="1" dirty="0"/>
              <a:t> </a:t>
            </a:r>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1336044538"/>
              </p:ext>
            </p:extLst>
          </p:nvPr>
        </p:nvGraphicFramePr>
        <p:xfrm>
          <a:off x="990600" y="2336125"/>
          <a:ext cx="4055805" cy="3770301"/>
        </p:xfrm>
        <a:graphic>
          <a:graphicData uri="http://schemas.openxmlformats.org/drawingml/2006/table">
            <a:tbl>
              <a:tblPr rtl="1" firstRow="1" firstCol="1" bandRow="1">
                <a:tableStyleId>{5C22544A-7EE6-4342-B048-85BDC9FD1C3A}</a:tableStyleId>
              </a:tblPr>
              <a:tblGrid>
                <a:gridCol w="1965135"/>
                <a:gridCol w="1033530"/>
                <a:gridCol w="130934"/>
                <a:gridCol w="926206"/>
              </a:tblGrid>
              <a:tr h="283202">
                <a:tc>
                  <a:txBody>
                    <a:bodyPr/>
                    <a:lstStyle/>
                    <a:p>
                      <a:pPr algn="ctr" rtl="1">
                        <a:lnSpc>
                          <a:spcPct val="115000"/>
                        </a:lnSpc>
                        <a:spcAft>
                          <a:spcPts val="0"/>
                        </a:spcAft>
                      </a:pPr>
                      <a:r>
                        <a:rPr lang="fa-IR" sz="1100">
                          <a:effectLst/>
                        </a:rPr>
                        <a:t>شرح</a:t>
                      </a:r>
                      <a:endParaRPr lang="en-US" sz="800">
                        <a:effectLst/>
                        <a:latin typeface="Calibri"/>
                        <a:ea typeface="Calibri"/>
                        <a:cs typeface="Arial"/>
                      </a:endParaRPr>
                    </a:p>
                  </a:txBody>
                  <a:tcPr marL="52102" marR="52102" marT="0" marB="0" anchor="ctr"/>
                </a:tc>
                <a:tc>
                  <a:txBody>
                    <a:bodyPr/>
                    <a:lstStyle/>
                    <a:p>
                      <a:pPr algn="ctr" rtl="1">
                        <a:lnSpc>
                          <a:spcPct val="115000"/>
                        </a:lnSpc>
                        <a:spcAft>
                          <a:spcPts val="0"/>
                        </a:spcAft>
                      </a:pPr>
                      <a:r>
                        <a:rPr lang="fa-IR" sz="1100">
                          <a:effectLst/>
                        </a:rPr>
                        <a:t>شرکت آریا</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dirty="0">
                        <a:effectLst/>
                        <a:latin typeface="Calibri"/>
                      </a:endParaRPr>
                    </a:p>
                  </a:txBody>
                  <a:tcPr marL="52102" marR="52102" marT="0" marB="0" anchor="ctr"/>
                </a:tc>
                <a:tc>
                  <a:txBody>
                    <a:bodyPr/>
                    <a:lstStyle/>
                    <a:p>
                      <a:pPr algn="ctr" rtl="1">
                        <a:lnSpc>
                          <a:spcPct val="115000"/>
                        </a:lnSpc>
                        <a:spcAft>
                          <a:spcPts val="0"/>
                        </a:spcAft>
                      </a:pPr>
                      <a:r>
                        <a:rPr lang="fa-IR" sz="1100">
                          <a:effectLst/>
                        </a:rPr>
                        <a:t>شرکت آسیا</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وجه نقد</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250,000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dirty="0">
                        <a:effectLst/>
                        <a:latin typeface="Calibri"/>
                      </a:endParaRPr>
                    </a:p>
                  </a:txBody>
                  <a:tcPr marL="52102" marR="52102" marT="0" marB="0" anchor="ctr"/>
                </a:tc>
                <a:tc>
                  <a:txBody>
                    <a:bodyPr/>
                    <a:lstStyle/>
                    <a:p>
                      <a:pPr algn="ctr" rtl="0">
                        <a:lnSpc>
                          <a:spcPct val="115000"/>
                        </a:lnSpc>
                        <a:spcAft>
                          <a:spcPts val="0"/>
                        </a:spcAft>
                      </a:pPr>
                      <a:r>
                        <a:rPr lang="en-US" sz="1100" dirty="0">
                          <a:effectLst/>
                        </a:rPr>
                        <a:t>50,000</a:t>
                      </a:r>
                      <a:endParaRPr lang="en-US" sz="800" dirty="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حسابهای دریافتنی</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200,000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dirty="0">
                        <a:effectLst/>
                        <a:latin typeface="Calibri"/>
                      </a:endParaRPr>
                    </a:p>
                  </a:txBody>
                  <a:tcPr marL="52102" marR="52102" marT="0" marB="0" anchor="ctr"/>
                </a:tc>
                <a:tc>
                  <a:txBody>
                    <a:bodyPr/>
                    <a:lstStyle/>
                    <a:p>
                      <a:pPr algn="ctr" rtl="0">
                        <a:lnSpc>
                          <a:spcPct val="115000"/>
                        </a:lnSpc>
                        <a:spcAft>
                          <a:spcPts val="0"/>
                        </a:spcAft>
                      </a:pPr>
                      <a:r>
                        <a:rPr lang="en-US" sz="1100">
                          <a:effectLst/>
                        </a:rPr>
                        <a:t>80,000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موجودی کالا</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150,000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50,000</a:t>
                      </a:r>
                      <a:endParaRPr lang="en-US" sz="800">
                        <a:effectLst/>
                        <a:latin typeface="Calibri"/>
                        <a:ea typeface="Calibri"/>
                        <a:cs typeface="Arial"/>
                      </a:endParaRPr>
                    </a:p>
                  </a:txBody>
                  <a:tcPr marL="52102" marR="52102" marT="0" marB="0" anchor="ctr"/>
                </a:tc>
              </a:tr>
              <a:tr h="283202">
                <a:tc>
                  <a:txBody>
                    <a:bodyPr/>
                    <a:lstStyle/>
                    <a:p>
                      <a:pPr algn="ctr" rtl="1">
                        <a:lnSpc>
                          <a:spcPct val="115000"/>
                        </a:lnSpc>
                        <a:spcAft>
                          <a:spcPts val="0"/>
                        </a:spcAft>
                      </a:pPr>
                      <a:r>
                        <a:rPr lang="fa-IR" sz="1100">
                          <a:effectLst/>
                        </a:rPr>
                        <a:t>سرمایه گذاری در شرکت آسیا</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400,000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زمین</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800,000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ساختمان</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700,000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500,000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جمع دارایی ها</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2,500,000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680,000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حسابهای پرداختنی</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380,000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100,000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اسناد پرداختنی</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420,000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180,000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سهام عادی</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1,000,000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300,000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سود انباشته</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700,000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a:effectLst/>
                        </a:rPr>
                        <a:t>100,000</a:t>
                      </a:r>
                      <a:endParaRPr lang="en-US" sz="800">
                        <a:effectLst/>
                        <a:latin typeface="Calibri"/>
                        <a:ea typeface="Calibri"/>
                        <a:cs typeface="Arial"/>
                      </a:endParaRPr>
                    </a:p>
                  </a:txBody>
                  <a:tcPr marL="52102" marR="52102" marT="0" marB="0" anchor="ctr"/>
                </a:tc>
              </a:tr>
              <a:tr h="273834">
                <a:tc>
                  <a:txBody>
                    <a:bodyPr/>
                    <a:lstStyle/>
                    <a:p>
                      <a:pPr algn="ctr" rtl="1">
                        <a:lnSpc>
                          <a:spcPct val="115000"/>
                        </a:lnSpc>
                        <a:spcAft>
                          <a:spcPts val="0"/>
                        </a:spcAft>
                      </a:pPr>
                      <a:r>
                        <a:rPr lang="fa-IR" sz="1100">
                          <a:effectLst/>
                        </a:rPr>
                        <a:t>جمع بدهی ها و ح ص س</a:t>
                      </a:r>
                      <a:endParaRPr lang="en-US" sz="800">
                        <a:effectLst/>
                        <a:latin typeface="Calibri"/>
                        <a:ea typeface="Calibri"/>
                        <a:cs typeface="Arial"/>
                      </a:endParaRPr>
                    </a:p>
                  </a:txBody>
                  <a:tcPr marL="52102" marR="52102" marT="0" marB="0" anchor="b"/>
                </a:tc>
                <a:tc>
                  <a:txBody>
                    <a:bodyPr/>
                    <a:lstStyle/>
                    <a:p>
                      <a:pPr algn="ctr" rtl="0">
                        <a:lnSpc>
                          <a:spcPct val="115000"/>
                        </a:lnSpc>
                        <a:spcAft>
                          <a:spcPts val="0"/>
                        </a:spcAft>
                      </a:pPr>
                      <a:r>
                        <a:rPr lang="en-US" sz="1100">
                          <a:effectLst/>
                        </a:rPr>
                        <a:t>2,500,000</a:t>
                      </a:r>
                      <a:endParaRPr lang="en-US" sz="800">
                        <a:effectLst/>
                        <a:latin typeface="Calibri"/>
                        <a:ea typeface="Calibri"/>
                        <a:cs typeface="Arial"/>
                      </a:endParaRPr>
                    </a:p>
                  </a:txBody>
                  <a:tcPr marL="52102" marR="52102" marT="0" marB="0" anchor="ctr"/>
                </a:tc>
                <a:tc>
                  <a:txBody>
                    <a:bodyPr/>
                    <a:lstStyle/>
                    <a:p>
                      <a:pPr rtl="1">
                        <a:lnSpc>
                          <a:spcPct val="115000"/>
                        </a:lnSpc>
                      </a:pPr>
                      <a:endParaRPr lang="en-US" sz="800">
                        <a:effectLst/>
                        <a:latin typeface="Calibri"/>
                      </a:endParaRPr>
                    </a:p>
                  </a:txBody>
                  <a:tcPr marL="52102" marR="52102" marT="0" marB="0" anchor="ctr"/>
                </a:tc>
                <a:tc>
                  <a:txBody>
                    <a:bodyPr/>
                    <a:lstStyle/>
                    <a:p>
                      <a:pPr algn="ctr" rtl="0">
                        <a:lnSpc>
                          <a:spcPct val="115000"/>
                        </a:lnSpc>
                        <a:spcAft>
                          <a:spcPts val="0"/>
                        </a:spcAft>
                      </a:pPr>
                      <a:r>
                        <a:rPr lang="en-US" sz="1100" dirty="0">
                          <a:effectLst/>
                        </a:rPr>
                        <a:t>680,000</a:t>
                      </a:r>
                      <a:endParaRPr lang="en-US" sz="800" dirty="0">
                        <a:effectLst/>
                        <a:latin typeface="Calibri"/>
                        <a:ea typeface="Calibri"/>
                        <a:cs typeface="Arial"/>
                      </a:endParaRPr>
                    </a:p>
                  </a:txBody>
                  <a:tcPr marL="52102" marR="52102" marT="0" marB="0" anchor="ctr"/>
                </a:tc>
              </a:tr>
            </a:tbl>
          </a:graphicData>
        </a:graphic>
      </p:graphicFrame>
    </p:spTree>
    <p:extLst>
      <p:ext uri="{BB962C8B-B14F-4D97-AF65-F5344CB8AC3E}">
        <p14:creationId xmlns:p14="http://schemas.microsoft.com/office/powerpoint/2010/main" val="42431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_rels/them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utur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4.xml><?xml version="1.0" encoding="utf-8"?>
<a:theme xmlns:a="http://schemas.openxmlformats.org/drawingml/2006/main" name="1_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3144</TotalTime>
  <Words>1275</Words>
  <Application>Microsoft Office PowerPoint</Application>
  <PresentationFormat>On-screen Show (4:3)</PresentationFormat>
  <Paragraphs>242</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Opulent</vt:lpstr>
      <vt:lpstr>1_Couture</vt:lpstr>
      <vt:lpstr>Celebration</vt:lpstr>
      <vt:lpstr>1_Celebration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برایتان آرزو دارم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hemn</dc:creator>
  <cp:lastModifiedBy>farda</cp:lastModifiedBy>
  <cp:revision>230</cp:revision>
  <dcterms:created xsi:type="dcterms:W3CDTF">2006-08-16T00:00:00Z</dcterms:created>
  <dcterms:modified xsi:type="dcterms:W3CDTF">2020-04-08T08:23:15Z</dcterms:modified>
</cp:coreProperties>
</file>