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6" r:id="rId3"/>
    <p:sldId id="268" r:id="rId4"/>
    <p:sldId id="267" r:id="rId5"/>
    <p:sldId id="269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655DC-4B1B-4DC9-94B8-2B4CC567337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16082-3F5A-4D53-AB0D-F10709631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1737-1F3D-4952-AE11-04C14E5982E3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233E-749D-4E76-93DC-A238133EA576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A111-2F9E-4343-B6B2-50B909E5783B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455-12FA-4C00-B2DF-608329471C1E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5E97-3A7C-4A1D-BD4E-AF6C974DB6F4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3044CC6-2F44-492E-9B22-DA31AD0BE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B352-1CAA-4D1C-B179-5F35543F4D0B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B454-C3BB-4BDB-ACBB-F105EFFAB3EB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C465-D1B6-4980-B4AA-BCF1F6B6C436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2DA6-A388-4E29-A953-54301C404EB0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F63A-A340-422C-8B8E-4C7F8F1C6F53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EB29-BB19-47BD-AD78-5E21000013B5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E9F4D24-3582-4A83-9365-9D5F829A18DF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044CC6-2F44-492E-9B22-DA31AD0BE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E:\&#1580;&#1604;&#1587;&#1607;%207%20&#1578;&#1594;&#1584;&#1740;&#1607;\&#1608;&#1740;&#1587;%20&#1580;&#1604;&#1587;&#1607;%207\VID-20200408-WA0003.mp4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7%20&#1578;&#1594;&#1584;&#1740;&#1607;\&#1608;&#1740;&#1587;%20&#1580;&#1604;&#1587;&#1607;%207\&#1705;&#1605;&#1576;&#1608;&#1583;%20&#1606;&#1740;&#1575;&#1587;&#1740;&#1606;.m4a" TargetMode="Externa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7%20&#1578;&#1594;&#1584;&#1740;&#1607;\&#1608;&#1740;&#1587;%20&#1580;&#1604;&#1587;&#1607;%207\&#1576;%206.m4a" TargetMode="Externa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7%20&#1578;&#1594;&#1584;&#1740;&#1607;\&#1608;&#1740;&#1587;%20&#1580;&#1604;&#1587;&#1607;%207\&#1576;%2012.m4a" TargetMode="Externa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7%20&#1578;&#1594;&#1584;&#1740;&#1607;\&#1608;&#1740;&#1587;%20&#1580;&#1604;&#1587;&#1607;%207\Vitc.m4a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7%20&#1578;&#1594;&#1584;&#1740;&#1607;\&#1608;&#1740;&#1587;%20&#1580;&#1604;&#1587;&#1607;%207\&#1605;&#1589;&#1585;&#1601;%20&#1705;&#1605;&#1578;&#1585;%20&#1608;%20&#1576;&#1575;&#1604;&#1575;&#1578;&#1585;.m4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7%20&#1578;&#1594;&#1584;&#1740;&#1607;\&#1608;&#1740;&#1587;%20&#1580;&#1604;&#1587;&#1607;%207\&#1575;&#1601;&#1586;&#1575;&#1740;&#1588;%20&#1575;&#1740;&#1605;&#1606;&#1740;.m4a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7%20&#1578;&#1594;&#1584;&#1740;&#1607;\&#1608;&#1740;&#1587;%20&#1580;&#1604;&#1587;&#1607;%207\&#1576;1.m4a" TargetMode="Externa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7%20&#1578;&#1594;&#1584;&#1740;&#1607;\&#1608;&#1740;&#1587;%20&#1580;&#1604;&#1587;&#1607;%207\&#1705;&#1605;&#1576;&#1608;&#1583;%20&#1576;1.m4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7%20&#1578;&#1594;&#1584;&#1740;&#1607;\&#1608;&#1740;&#1587;%20&#1580;&#1604;&#1587;&#1607;%207\&#1593;&#1604;&#1575;&#1740;&#1605;%20&#1705;&#1605;&#1576;&#1608;&#1583;%20&#1576;1.m4a" TargetMode="Externa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7%20&#1578;&#1594;&#1584;&#1740;&#1607;\&#1608;&#1740;&#1587;%20&#1580;&#1604;&#1587;&#1607;%207\&#1576;2.m4a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7%20&#1578;&#1594;&#1584;&#1740;&#1607;\&#1608;&#1740;&#1587;%20&#1580;&#1604;&#1587;&#1607;%207\&#1606;&#1740;&#1575;&#1587;&#1740;&#1606;.m4a" TargetMode="Externa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3793976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fa-IR" sz="2800" b="0" dirty="0" smtClean="0">
                <a:cs typeface="B Nazanin" pitchFamily="2" charset="-78"/>
              </a:rPr>
              <a:t>وزارت علوم، تحقیقات و فناوری</a:t>
            </a:r>
          </a:p>
          <a:p>
            <a:pPr rtl="1"/>
            <a:r>
              <a:rPr lang="fa-IR" sz="2800" b="0" dirty="0" smtClean="0">
                <a:cs typeface="B Nazanin" pitchFamily="2" charset="-78"/>
              </a:rPr>
              <a:t>دانشگاه فنی و حرفه ای آذربایجان غربی</a:t>
            </a:r>
          </a:p>
          <a:p>
            <a:pPr rtl="1"/>
            <a:r>
              <a:rPr lang="fa-IR" sz="2800" b="0" dirty="0" smtClean="0">
                <a:cs typeface="B Nazanin" pitchFamily="2" charset="-78"/>
              </a:rPr>
              <a:t>آموزشکده فنی دختران ارومیه</a:t>
            </a:r>
          </a:p>
          <a:p>
            <a:pPr rtl="1"/>
            <a:r>
              <a:rPr lang="fa-IR" sz="2800" b="0" dirty="0" smtClean="0">
                <a:cs typeface="B Nazanin" pitchFamily="2" charset="-78"/>
              </a:rPr>
              <a:t>گروه صنایع غذایی</a:t>
            </a:r>
          </a:p>
          <a:p>
            <a:pPr rtl="1"/>
            <a:r>
              <a:rPr lang="fa-IR" sz="2800" b="0" dirty="0" smtClean="0">
                <a:cs typeface="B Nazanin" pitchFamily="2" charset="-78"/>
              </a:rPr>
              <a:t>اصول تغذیه</a:t>
            </a:r>
          </a:p>
          <a:p>
            <a:pPr rtl="1"/>
            <a:r>
              <a:rPr lang="fa-IR" sz="2800" b="0" dirty="0" smtClean="0">
                <a:cs typeface="B Nazanin" pitchFamily="2" charset="-78"/>
              </a:rPr>
              <a:t>(دوره کارشناسی)</a:t>
            </a:r>
          </a:p>
          <a:p>
            <a:pPr rtl="1"/>
            <a:r>
              <a:rPr lang="fa-IR" sz="2800" b="0" dirty="0" smtClean="0">
                <a:cs typeface="B Nazanin" pitchFamily="2" charset="-78"/>
              </a:rPr>
              <a:t>مدرس : فهیمه بابایی</a:t>
            </a:r>
            <a:endParaRPr lang="en-US" sz="2800" b="0" dirty="0" smtClean="0">
              <a:cs typeface="B Nazanin" pitchFamily="2" charset="-78"/>
            </a:endParaRPr>
          </a:p>
          <a:p>
            <a:pPr rtl="1"/>
            <a:r>
              <a:rPr lang="fa-IR" sz="2800" dirty="0" smtClean="0">
                <a:cs typeface="B Nazanin" pitchFamily="2" charset="-78"/>
              </a:rPr>
              <a:t>جلسه هفتم : ادامه ویتامین ها</a:t>
            </a:r>
            <a:endParaRPr lang="fa-IR" sz="2800" b="0" dirty="0" smtClean="0">
              <a:cs typeface="B Nazanin" pitchFamily="2" charset="-78"/>
            </a:endParaRPr>
          </a:p>
        </p:txBody>
      </p:sp>
      <p:pic>
        <p:nvPicPr>
          <p:cNvPr id="4" name="VID-20200408-WA000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83768" cy="186282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کمبود نیاسین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ضعف </a:t>
            </a:r>
            <a:r>
              <a:rPr lang="fa-IR" dirty="0" smtClean="0"/>
              <a:t>عضلانی </a:t>
            </a:r>
          </a:p>
          <a:p>
            <a:pPr algn="r" rtl="1"/>
            <a:r>
              <a:rPr lang="fa-IR" dirty="0" smtClean="0"/>
              <a:t>بی اشتهایی</a:t>
            </a:r>
          </a:p>
          <a:p>
            <a:pPr algn="r" rtl="1"/>
            <a:r>
              <a:rPr lang="fa-IR" dirty="0" smtClean="0"/>
              <a:t>در </a:t>
            </a:r>
            <a:r>
              <a:rPr lang="fa-IR" dirty="0" smtClean="0"/>
              <a:t>مراحل </a:t>
            </a:r>
            <a:r>
              <a:rPr lang="fa-IR" dirty="0" smtClean="0"/>
              <a:t>پیشرفته تر : بیماری پلاگر یا بیماری پوست خشن</a:t>
            </a:r>
          </a:p>
          <a:p>
            <a:pPr algn="r" rtl="1"/>
            <a:r>
              <a:rPr lang="fa-IR" dirty="0" smtClean="0"/>
              <a:t>علایم پلاگر : درماتیت و دمانس -اسهال –لرزش- زبان قرمز و دردناک- ترک خوردگی پوست وگیجی اشاره نمود.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42" name="Picture 2" descr="C:\Users\babaee\Desktop\فهیمه بابایی\بی 3 نیاسیم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0"/>
            <a:ext cx="2657475" cy="1724025"/>
          </a:xfrm>
          <a:prstGeom prst="rect">
            <a:avLst/>
          </a:prstGeom>
          <a:noFill/>
        </p:spPr>
      </p:pic>
      <p:pic>
        <p:nvPicPr>
          <p:cNvPr id="6" name="کمبود نیاسین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83568" y="26064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ویتامین ب6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/>
            <a:r>
              <a:rPr lang="fa-IR" dirty="0" smtClean="0"/>
              <a:t>اشکال ف</a:t>
            </a:r>
            <a:r>
              <a:rPr lang="fa-IR" dirty="0" smtClean="0"/>
              <a:t>ع</a:t>
            </a:r>
            <a:r>
              <a:rPr lang="fa-IR" dirty="0" smtClean="0"/>
              <a:t>ال </a:t>
            </a:r>
            <a:r>
              <a:rPr lang="fa-IR" dirty="0" smtClean="0"/>
              <a:t>این ویتامین شامل </a:t>
            </a:r>
          </a:p>
          <a:p>
            <a:pPr algn="r" rtl="1"/>
            <a:r>
              <a:rPr lang="fa-IR" dirty="0" smtClean="0"/>
              <a:t>پیریدوکسین (الکلی)</a:t>
            </a:r>
          </a:p>
          <a:p>
            <a:pPr algn="r" rtl="1"/>
            <a:r>
              <a:rPr lang="fa-IR" dirty="0" smtClean="0"/>
              <a:t>پیریدوکسال (آلدهیدی)</a:t>
            </a:r>
          </a:p>
          <a:p>
            <a:pPr algn="r" rtl="1"/>
            <a:r>
              <a:rPr lang="fa-IR" dirty="0" smtClean="0"/>
              <a:t>پیریدوکسامین (آمینو متیل)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171" name="Picture 3" descr="C:\Users\babaee\Desktop\فهیمه بابایی\b 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384376" cy="2088232"/>
          </a:xfrm>
          <a:prstGeom prst="rect">
            <a:avLst/>
          </a:prstGeom>
          <a:noFill/>
        </p:spPr>
      </p:pic>
      <p:pic>
        <p:nvPicPr>
          <p:cNvPr id="6" name="ب 6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851920" y="26064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منابع و عملکرد ب6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</p:spPr>
        <p:txBody>
          <a:bodyPr/>
          <a:lstStyle/>
          <a:p>
            <a:pPr algn="r" rtl="1"/>
            <a:r>
              <a:rPr lang="fa-IR" dirty="0" smtClean="0"/>
              <a:t>بطور عمده در منابع گیاهی وجود دارد.</a:t>
            </a:r>
          </a:p>
          <a:p>
            <a:pPr algn="r" rtl="1"/>
            <a:r>
              <a:rPr lang="fa-IR" dirty="0" smtClean="0"/>
              <a:t>عملکرد:</a:t>
            </a:r>
          </a:p>
          <a:p>
            <a:pPr algn="r" rtl="1"/>
            <a:r>
              <a:rPr lang="fa-IR" dirty="0" smtClean="0"/>
              <a:t>شرکت در واکنش های ترانس آمیناسیون و دکربوکسیلاسیون اسیدهای آمینه </a:t>
            </a:r>
          </a:p>
          <a:p>
            <a:pPr algn="r" rtl="1"/>
            <a:r>
              <a:rPr lang="fa-IR" dirty="0" smtClean="0"/>
              <a:t>شرکت واکنش سنتز </a:t>
            </a:r>
            <a:r>
              <a:rPr lang="fa-IR" dirty="0" smtClean="0"/>
              <a:t>نیاسین</a:t>
            </a:r>
          </a:p>
          <a:p>
            <a:pPr algn="r" rtl="1"/>
            <a:r>
              <a:rPr lang="fa-IR" dirty="0" smtClean="0"/>
              <a:t>شرکت </a:t>
            </a:r>
            <a:r>
              <a:rPr lang="fa-IR" dirty="0" smtClean="0"/>
              <a:t>در فرایند ساخت اسفنگولیپیدها </a:t>
            </a:r>
            <a:endParaRPr lang="fa-IR" dirty="0" smtClean="0"/>
          </a:p>
          <a:p>
            <a:pPr algn="r" rtl="1"/>
            <a:r>
              <a:rPr lang="fa-IR" dirty="0" smtClean="0"/>
              <a:t> </a:t>
            </a:r>
            <a:r>
              <a:rPr lang="fa-IR" dirty="0" smtClean="0"/>
              <a:t>تنظیم فعالیت هورمون های استروئیدی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2" descr="C:\Users\babaee\Desktop\فهیمه بابایی\b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56992"/>
            <a:ext cx="3456384" cy="27108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+mn-cs"/>
              </a:rPr>
              <a:t>ویتامین </a:t>
            </a:r>
            <a:r>
              <a:rPr lang="en-US" dirty="0" smtClean="0">
                <a:cs typeface="+mn-cs"/>
              </a:rPr>
              <a:t>B12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ویتامین ب 12 توسط باکتری های روده بزرگ هم سنتز میشود.</a:t>
            </a:r>
          </a:p>
          <a:p>
            <a:pPr algn="r" rtl="1">
              <a:buNone/>
            </a:pPr>
            <a:r>
              <a:rPr lang="fa-IR" dirty="0" smtClean="0"/>
              <a:t>مهمترین منابع آن شامل کبد و </a:t>
            </a:r>
            <a:r>
              <a:rPr lang="fa-IR" dirty="0" smtClean="0"/>
              <a:t>کلیه، </a:t>
            </a:r>
            <a:r>
              <a:rPr lang="fa-IR" dirty="0" smtClean="0"/>
              <a:t>شیر و تخم مرغ و ماهی و پنیر و </a:t>
            </a:r>
          </a:p>
          <a:p>
            <a:pPr algn="r" rtl="1">
              <a:buNone/>
            </a:pPr>
            <a:r>
              <a:rPr lang="fa-IR" dirty="0" smtClean="0"/>
              <a:t>گوشت است. </a:t>
            </a:r>
          </a:p>
          <a:p>
            <a:pPr algn="r" rtl="1">
              <a:buNone/>
            </a:pPr>
            <a:r>
              <a:rPr lang="fa-IR" dirty="0" smtClean="0"/>
              <a:t>علل کمبود آن ناشی از دریافت پایین منابع حیوانی و اختلالات سوجذب میباشد. </a:t>
            </a:r>
          </a:p>
          <a:p>
            <a:pPr algn="r" rtl="1"/>
            <a:r>
              <a:rPr lang="fa-IR" dirty="0" smtClean="0"/>
              <a:t>رژیم طولانی مدت گیاهخواری باعث کاهش این ویتامین میگردد.</a:t>
            </a:r>
          </a:p>
          <a:p>
            <a:pPr algn="r" rtl="1"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194" name="Picture 2" descr="C:\Users\babaee\Desktop\فهیمه بابایی\بی 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6525" y="0"/>
            <a:ext cx="2657475" cy="1724025"/>
          </a:xfrm>
          <a:prstGeom prst="rect">
            <a:avLst/>
          </a:prstGeom>
          <a:noFill/>
        </p:spPr>
      </p:pic>
      <p:pic>
        <p:nvPicPr>
          <p:cNvPr id="6" name="ب 1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67544" y="4046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+mn-cs"/>
              </a:rPr>
              <a:t>ویتامین </a:t>
            </a:r>
            <a:r>
              <a:rPr lang="en-US" dirty="0" smtClean="0">
                <a:cs typeface="+mn-cs"/>
              </a:rPr>
              <a:t>c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 smtClean="0"/>
          </a:p>
          <a:p>
            <a:pPr algn="r" rtl="1"/>
            <a:r>
              <a:rPr lang="fa-IR" dirty="0" smtClean="0"/>
              <a:t>ویتامین </a:t>
            </a:r>
            <a:r>
              <a:rPr lang="en-US" dirty="0" smtClean="0"/>
              <a:t>c </a:t>
            </a:r>
            <a:r>
              <a:rPr lang="fa-IR" dirty="0" smtClean="0"/>
              <a:t> یا همان اسید آسکوربیک در گیاهان و بسیاری از جانوران از گلوکز و گالاکتوز سنتز میشود.</a:t>
            </a:r>
          </a:p>
          <a:p>
            <a:pPr algn="r" rtl="1"/>
            <a:r>
              <a:rPr lang="fa-IR" dirty="0" smtClean="0"/>
              <a:t>این ویتامین به فرم دهیدرو اسکوربیک اسید در برخی اندام ها نظیر آدرنال، مغز و چشم تجمع پیدا میکند. </a:t>
            </a:r>
          </a:p>
          <a:p>
            <a:pPr algn="r" rtl="1"/>
            <a:r>
              <a:rPr lang="fa-IR" dirty="0" smtClean="0"/>
              <a:t>ویتامین </a:t>
            </a:r>
            <a:r>
              <a:rPr lang="en-US" dirty="0" smtClean="0"/>
              <a:t>C</a:t>
            </a:r>
            <a:r>
              <a:rPr lang="fa-IR" dirty="0" smtClean="0"/>
              <a:t> بعنوان یک آنتی اکسیدان عمل میکند. </a:t>
            </a:r>
          </a:p>
          <a:p>
            <a:pPr algn="r" rtl="1"/>
            <a:r>
              <a:rPr lang="fa-IR" dirty="0" smtClean="0"/>
              <a:t>در بسیاری از واکنشهای متابولیکی بدن بعنوان سیستم اکسیداسیون و احیا عمل میکند.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50" name="Picture 2" descr="C:\Users\babaee\Desktop\فهیمه بابایی\سی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5688" y="188640"/>
            <a:ext cx="2808312" cy="1572655"/>
          </a:xfrm>
          <a:prstGeom prst="rect">
            <a:avLst/>
          </a:prstGeom>
          <a:noFill/>
        </p:spPr>
      </p:pic>
      <p:pic>
        <p:nvPicPr>
          <p:cNvPr id="6" name="Vitc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5536" y="8367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مصرف کم و بالاتر از حد طبیعی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68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کمبود حاد ویتامین موجب آسکوربرت میشود.</a:t>
            </a:r>
          </a:p>
          <a:p>
            <a:pPr algn="r" rtl="1"/>
            <a:r>
              <a:rPr lang="fa-IR" dirty="0" smtClean="0"/>
              <a:t>علایم: اختلال در بهبود زخمها  - تورم و خونریزی لثه</a:t>
            </a:r>
          </a:p>
          <a:p>
            <a:pPr algn="r" rtl="1"/>
            <a:r>
              <a:rPr lang="fa-IR" dirty="0" smtClean="0"/>
              <a:t>از دست دادن دندان</a:t>
            </a:r>
          </a:p>
          <a:p>
            <a:pPr algn="r" rtl="1"/>
            <a:r>
              <a:rPr lang="fa-IR" dirty="0" smtClean="0"/>
              <a:t>خواب آلودگی و خستگی</a:t>
            </a:r>
          </a:p>
          <a:p>
            <a:pPr algn="r" rtl="1"/>
            <a:r>
              <a:rPr lang="fa-IR" dirty="0" smtClean="0"/>
              <a:t>نحلیل عضلانی</a:t>
            </a:r>
          </a:p>
          <a:p>
            <a:pPr algn="r" rtl="1"/>
            <a:r>
              <a:rPr lang="fa-IR" dirty="0" smtClean="0"/>
              <a:t>تب و تنگی نفس</a:t>
            </a:r>
          </a:p>
          <a:p>
            <a:pPr algn="r" rtl="1"/>
            <a:r>
              <a:rPr lang="fa-IR" dirty="0" smtClean="0"/>
              <a:t>ادم و خونریزی</a:t>
            </a:r>
          </a:p>
          <a:p>
            <a:pPr algn="r" rtl="1"/>
            <a:r>
              <a:rPr lang="fa-IR" dirty="0" smtClean="0"/>
              <a:t>ضعف استخوان و غضرف و دندان و بافت همبند.</a:t>
            </a:r>
          </a:p>
          <a:p>
            <a:pPr algn="r" rtl="1"/>
            <a:r>
              <a:rPr lang="fa-IR" dirty="0" smtClean="0"/>
              <a:t>مصرف زیاد از حد باعث اختلالات گوارشی و اسهال میگردد. </a:t>
            </a:r>
          </a:p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مصرف کمتر و بالاتر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dirty="0" smtClean="0">
                <a:cs typeface="+mn-cs"/>
              </a:rPr>
              <a:t>چرا ویتامین </a:t>
            </a:r>
            <a:r>
              <a:rPr lang="en-US" dirty="0" smtClean="0">
                <a:cs typeface="+mn-cs"/>
              </a:rPr>
              <a:t>c</a:t>
            </a:r>
            <a:r>
              <a:rPr lang="fa-IR" dirty="0" smtClean="0">
                <a:cs typeface="+mn-cs"/>
              </a:rPr>
              <a:t> موجب افزایش ایمنی بدن میشود؟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بواسطه تنظیم فعالیت ایمونولوژیک  لوکوسیت ها </a:t>
            </a:r>
          </a:p>
          <a:p>
            <a:pPr algn="r" rtl="1"/>
            <a:r>
              <a:rPr lang="fa-IR" dirty="0" smtClean="0"/>
              <a:t>تولید اینترفرون</a:t>
            </a:r>
          </a:p>
          <a:p>
            <a:pPr algn="r" rtl="1"/>
            <a:r>
              <a:rPr lang="fa-IR" dirty="0" smtClean="0"/>
              <a:t>یکپارچگی غشاهای مخاطی</a:t>
            </a:r>
          </a:p>
          <a:p>
            <a:endParaRPr lang="fa-IR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 descr="C:\Users\babaee\Desktop\فهیمه بابایی\منابع س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284984"/>
            <a:ext cx="5616624" cy="3168352"/>
          </a:xfrm>
          <a:prstGeom prst="rect">
            <a:avLst/>
          </a:prstGeom>
          <a:noFill/>
        </p:spPr>
      </p:pic>
      <p:pic>
        <p:nvPicPr>
          <p:cNvPr id="6" name="افزایش ایمنی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51520" y="26064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+mn-cs"/>
              </a:rPr>
              <a:t>تیامین : ب1 یا آنورین</a:t>
            </a:r>
            <a:br>
              <a:rPr lang="fa-IR" sz="2800" dirty="0" smtClean="0">
                <a:cs typeface="+mn-cs"/>
              </a:rPr>
            </a:br>
            <a:endParaRPr lang="en-US" sz="28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دارای نقش اساسی در متابولیسم قندها و عملکرد عصبی دارد.</a:t>
            </a:r>
          </a:p>
          <a:p>
            <a:pPr algn="r" rtl="1"/>
            <a:r>
              <a:rPr lang="fa-IR" dirty="0" smtClean="0"/>
              <a:t>در </a:t>
            </a:r>
            <a:r>
              <a:rPr lang="en-US" dirty="0" smtClean="0"/>
              <a:t>PH</a:t>
            </a:r>
            <a:r>
              <a:rPr lang="fa-IR" dirty="0" smtClean="0"/>
              <a:t> اسیدی پایدار بوده.</a:t>
            </a:r>
          </a:p>
          <a:p>
            <a:pPr algn="r" rtl="1"/>
            <a:r>
              <a:rPr lang="fa-IR" dirty="0" smtClean="0"/>
              <a:t>مهمترین منابع  ب1:</a:t>
            </a:r>
          </a:p>
          <a:p>
            <a:pPr algn="r" rtl="1"/>
            <a:r>
              <a:rPr lang="fa-IR" dirty="0" smtClean="0"/>
              <a:t>مخمر</a:t>
            </a:r>
          </a:p>
          <a:p>
            <a:pPr algn="r" rtl="1"/>
            <a:r>
              <a:rPr lang="fa-IR" dirty="0" smtClean="0"/>
              <a:t>جگر</a:t>
            </a:r>
          </a:p>
          <a:p>
            <a:pPr algn="r" rtl="1"/>
            <a:r>
              <a:rPr lang="fa-IR" dirty="0" smtClean="0"/>
              <a:t>غلات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100" name="Picture 4" descr="C:\Users\babaee\Desktop\فهیمه بابایی\b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520" y="3140968"/>
            <a:ext cx="4245472" cy="3099356"/>
          </a:xfrm>
          <a:prstGeom prst="rect">
            <a:avLst/>
          </a:prstGeom>
          <a:noFill/>
        </p:spPr>
      </p:pic>
      <p:pic>
        <p:nvPicPr>
          <p:cNvPr id="6" name="ب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5536" y="33265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Nazanin" pitchFamily="2" charset="-78"/>
              </a:rPr>
              <a:t>ویتامین ب 1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موارد گزارش کمبود در </a:t>
            </a:r>
            <a:endParaRPr lang="fa-IR" dirty="0" smtClean="0"/>
          </a:p>
          <a:p>
            <a:pPr algn="r" rtl="1"/>
            <a:r>
              <a:rPr lang="fa-IR" dirty="0" smtClean="0"/>
              <a:t>افراد الکلی </a:t>
            </a:r>
          </a:p>
          <a:p>
            <a:pPr algn="r" rtl="1"/>
            <a:r>
              <a:rPr lang="fa-IR" dirty="0" smtClean="0"/>
              <a:t>مبتلایان ایدز</a:t>
            </a:r>
          </a:p>
          <a:p>
            <a:pPr algn="r" rtl="1"/>
            <a:r>
              <a:rPr lang="fa-IR" dirty="0" smtClean="0"/>
              <a:t>افراد مبتلا به بیماری های گوارشی و کبدی</a:t>
            </a:r>
          </a:p>
          <a:p>
            <a:pPr algn="r" rtl="1"/>
            <a:r>
              <a:rPr lang="fa-IR" dirty="0" smtClean="0"/>
              <a:t>استفراغ مداوم در بارداری</a:t>
            </a:r>
          </a:p>
          <a:p>
            <a:pPr algn="r" rtl="1"/>
            <a:r>
              <a:rPr lang="fa-IR" dirty="0" smtClean="0"/>
              <a:t>گرسنگی و بی اشتهایی عصبی</a:t>
            </a:r>
          </a:p>
          <a:p>
            <a:pPr algn="r" rtl="1"/>
            <a:r>
              <a:rPr lang="fa-IR" dirty="0" smtClean="0"/>
              <a:t>اعتصاب کنندگان غذا</a:t>
            </a:r>
          </a:p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کمبود ب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67544" y="4046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Nazanin" pitchFamily="2" charset="-78"/>
              </a:rPr>
              <a:t>علایم کمبود ویتامین ب 1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بی اشتهایی</a:t>
            </a:r>
          </a:p>
          <a:p>
            <a:pPr algn="r" rtl="1"/>
            <a:r>
              <a:rPr lang="fa-IR" dirty="0" smtClean="0"/>
              <a:t>کاهش وزن</a:t>
            </a:r>
          </a:p>
          <a:p>
            <a:pPr algn="r" rtl="1"/>
            <a:r>
              <a:rPr lang="fa-IR" dirty="0" smtClean="0"/>
              <a:t>علایم قلبی و عصبی</a:t>
            </a:r>
          </a:p>
          <a:p>
            <a:pPr algn="r" rtl="1"/>
            <a:endParaRPr lang="fa-IR" dirty="0" smtClean="0"/>
          </a:p>
          <a:p>
            <a:pPr algn="r" rtl="1">
              <a:buNone/>
            </a:pPr>
            <a:r>
              <a:rPr lang="fa-IR" dirty="0" smtClean="0"/>
              <a:t>ایجاد بری بری بدلیل کاهش این ویتامین است.</a:t>
            </a:r>
          </a:p>
          <a:p>
            <a:pPr algn="r" rtl="1">
              <a:buNone/>
            </a:pPr>
            <a:r>
              <a:rPr lang="fa-IR" dirty="0" smtClean="0"/>
              <a:t>که علایم آن بصورت گیجی ، تحلیل عضلانی و ادم است.</a:t>
            </a:r>
          </a:p>
          <a:p>
            <a:pPr algn="r" rtl="1">
              <a:buNone/>
            </a:pPr>
            <a:r>
              <a:rPr lang="fa-IR" dirty="0" smtClean="0"/>
              <a:t>بری بری در نوزادان هم مشاهده میشود و علایم آن بشکل نارسایی قلبی، گریه زیاد ، کاهش حجم ادرار ظاهر میگردد.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3" name="Picture 3" descr="C:\Users\babaee\Desktop\فهیمه بابایی\b1 su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836712"/>
            <a:ext cx="3456384" cy="2588952"/>
          </a:xfrm>
          <a:prstGeom prst="rect">
            <a:avLst/>
          </a:prstGeom>
          <a:noFill/>
        </p:spPr>
      </p:pic>
      <p:pic>
        <p:nvPicPr>
          <p:cNvPr id="6" name="علایم کمبود ب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5536" y="33265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Nazanin" pitchFamily="2" charset="-78"/>
              </a:rPr>
              <a:t>ریبوفلاوین – ب 2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فرایندهای اکسیداسیون و احیا شرکت دارد.</a:t>
            </a:r>
          </a:p>
          <a:p>
            <a:pPr algn="r" rtl="1"/>
            <a:r>
              <a:rPr lang="fa-IR" dirty="0" smtClean="0"/>
              <a:t>پس در متابولیسم قند و چربی و اسیدهای آمینه موثر میباشد. </a:t>
            </a:r>
          </a:p>
          <a:p>
            <a:pPr algn="r" rtl="1"/>
            <a:r>
              <a:rPr lang="fa-IR" dirty="0" smtClean="0"/>
              <a:t>غنی ترین منبع ریبوفلاوین سبزیجات برگ سبز میباشد.</a:t>
            </a:r>
          </a:p>
          <a:p>
            <a:pPr algn="r" rtl="1"/>
            <a:r>
              <a:rPr lang="fa-IR" dirty="0" smtClean="0"/>
              <a:t>از علایم کمبود آن میتوان ترس از نور، سوزش لب و دهان و در مراحل پیشرفته تر به ترک لب و شکاف در گوشه لب و دهان نام برد.</a:t>
            </a:r>
          </a:p>
          <a:p>
            <a:pPr algn="r" rtl="1"/>
            <a:r>
              <a:rPr lang="fa-IR" dirty="0" smtClean="0"/>
              <a:t>درکمبود آهن، زبان رنگ پریده و در کمبود ریبوفلاوین زبان ارغوانی رنگ میشود.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146" name="Picture 2" descr="C:\Users\babaee\Desktop\فهیمه بابایی\ریبوفلاوین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971800" cy="1543050"/>
          </a:xfrm>
          <a:prstGeom prst="rect">
            <a:avLst/>
          </a:prstGeom>
          <a:noFill/>
        </p:spPr>
      </p:pic>
      <p:pic>
        <p:nvPicPr>
          <p:cNvPr id="6147" name="Picture 3" descr="C:\Users\babaee\Desktop\فهیمه بابایی\فرمول ریبفلاوین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248275"/>
            <a:ext cx="2847975" cy="1609725"/>
          </a:xfrm>
          <a:prstGeom prst="rect">
            <a:avLst/>
          </a:prstGeom>
          <a:noFill/>
        </p:spPr>
      </p:pic>
      <p:pic>
        <p:nvPicPr>
          <p:cNvPr id="7" name="ب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211960" y="4046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نیاسین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نیاسین بشکل کوآنزیم در متابولیسم درشت مغذی ها تاثیر دارد.</a:t>
            </a:r>
          </a:p>
          <a:p>
            <a:pPr algn="r" rtl="1"/>
            <a:r>
              <a:rPr lang="fa-IR" dirty="0" smtClean="0"/>
              <a:t>از نقش های نیاسین میتوان به ترمیم </a:t>
            </a:r>
            <a:r>
              <a:rPr lang="en-US" dirty="0" smtClean="0"/>
              <a:t>DNA</a:t>
            </a:r>
            <a:r>
              <a:rPr lang="fa-IR" dirty="0" smtClean="0"/>
              <a:t> وپایدارشدن ژنوم انسان اشاره کرد که تاثیر آن بر سرطان را نشان میدهد.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از منابع آن میتوان به گوشت مرغ و ماهی و بادام زمینی و مخمر اشاره کرد.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4CC6-2F44-492E-9B22-DA31AD0BE6E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218" name="Picture 2" descr="C:\Users\babaee\Desktop\فهیمه بابایی\بی 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4175" y="0"/>
            <a:ext cx="2409825" cy="1895475"/>
          </a:xfrm>
          <a:prstGeom prst="rect">
            <a:avLst/>
          </a:prstGeom>
          <a:noFill/>
        </p:spPr>
      </p:pic>
      <p:pic>
        <p:nvPicPr>
          <p:cNvPr id="6" name="نیاسین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5576" y="33265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152</TotalTime>
  <Words>600</Words>
  <Application>Microsoft Office PowerPoint</Application>
  <PresentationFormat>On-screen Show (4:3)</PresentationFormat>
  <Paragraphs>107</Paragraphs>
  <Slides>13</Slides>
  <Notes>0</Notes>
  <HiddenSlides>0</HiddenSlides>
  <MMClips>12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Slide 1</vt:lpstr>
      <vt:lpstr>ویتامین c</vt:lpstr>
      <vt:lpstr>مصرف کم و بالاتر از حد طبیعی</vt:lpstr>
      <vt:lpstr>چرا ویتامین c موجب افزایش ایمنی بدن میشود؟</vt:lpstr>
      <vt:lpstr>تیامین : ب1 یا آنورین </vt:lpstr>
      <vt:lpstr>ویتامین ب 1</vt:lpstr>
      <vt:lpstr>علایم کمبود ویتامین ب 1</vt:lpstr>
      <vt:lpstr>ریبوفلاوین – ب 2</vt:lpstr>
      <vt:lpstr>نیاسین</vt:lpstr>
      <vt:lpstr>کمبود نیاسین</vt:lpstr>
      <vt:lpstr>ویتامین ب6</vt:lpstr>
      <vt:lpstr>منابع و عملکرد ب6</vt:lpstr>
      <vt:lpstr>ویتامین B12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babaee</dc:creator>
  <cp:lastModifiedBy>babaee</cp:lastModifiedBy>
  <cp:revision>23</cp:revision>
  <dcterms:created xsi:type="dcterms:W3CDTF">2020-04-13T11:14:49Z</dcterms:created>
  <dcterms:modified xsi:type="dcterms:W3CDTF">2020-04-13T14:32:31Z</dcterms:modified>
</cp:coreProperties>
</file>