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6"/>
  </p:notesMasterIdLst>
  <p:sldIdLst>
    <p:sldId id="342" r:id="rId2"/>
    <p:sldId id="338" r:id="rId3"/>
    <p:sldId id="339" r:id="rId4"/>
    <p:sldId id="340" r:id="rId5"/>
    <p:sldId id="341" r:id="rId6"/>
    <p:sldId id="326" r:id="rId7"/>
    <p:sldId id="310" r:id="rId8"/>
    <p:sldId id="298" r:id="rId9"/>
    <p:sldId id="299" r:id="rId10"/>
    <p:sldId id="300" r:id="rId11"/>
    <p:sldId id="301" r:id="rId12"/>
    <p:sldId id="302" r:id="rId13"/>
    <p:sldId id="303" r:id="rId14"/>
    <p:sldId id="30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80" autoAdjust="0"/>
  </p:normalViewPr>
  <p:slideViewPr>
    <p:cSldViewPr>
      <p:cViewPr>
        <p:scale>
          <a:sx n="60" d="100"/>
          <a:sy n="60" d="100"/>
        </p:scale>
        <p:origin x="-1422" y="-144"/>
      </p:cViewPr>
      <p:guideLst>
        <p:guide orient="horz" pos="2160"/>
        <p:guide pos="2880"/>
      </p:guideLst>
    </p:cSldViewPr>
  </p:slideViewPr>
  <p:outlineViewPr>
    <p:cViewPr>
      <p:scale>
        <a:sx n="33" d="100"/>
        <a:sy n="33" d="100"/>
      </p:scale>
      <p:origin x="0" y="46188"/>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846B84-71A1-48B9-B113-6EF12D2E6367}" type="datetimeFigureOut">
              <a:rPr lang="en-US" smtClean="0"/>
              <a:pPr/>
              <a:t>4/13/2020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CFE616-5DB7-4411-B5A6-6EEE7B18267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9BF2552D-FF12-4B59-B683-9A41DD8F0A8D}" type="datetime1">
              <a:rPr lang="en-US" smtClean="0"/>
              <a:pPr/>
              <a:t>4/13/2020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886E63-2F12-4E80-9ED9-55AF9744973F}" type="datetime1">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CFEA9AF-9CED-4026-A899-3F89D4F4C246}" type="datetime1">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C42B34D-9265-4960-977C-EC02285F4168}" type="datetime1">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E17B40B-67FD-474B-A291-567A57C9224F}" type="datetime1">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C3ED16D-7DEE-43C2-BE75-B3B8138E6054}" type="datetime1">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677D137-9F42-4D8F-B308-730235F6A726}" type="datetime1">
              <a:rPr lang="en-US" smtClean="0"/>
              <a:pPr/>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1C4E9D2-92BC-4A34-8F1D-65EB30AF6C7E}" type="datetime1">
              <a:rPr lang="en-US" smtClean="0"/>
              <a:pPr/>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13074D-5FEF-42B3-9663-26F33639B313}" type="datetime1">
              <a:rPr lang="en-US" smtClean="0"/>
              <a:pPr/>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04BC27E-75B8-4EAA-A9FB-0E3C2C057E06}" type="datetime1">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C54CFB5-0F5D-45F0-8164-36E3A69061B0}" type="datetime1">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F3C101E-8E62-4DAF-80AC-AB33966C642C}" type="datetime1">
              <a:rPr lang="en-US" smtClean="0"/>
              <a:pPr/>
              <a:t>4/13/2020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video" Target="file:///E:\&#1580;&#1604;&#1587;&#1607;%203%20&#1578;&#1594;&#1584;&#1740;&#1607;\&#1608;&#1740;&#1587;%20&#1580;&#1604;&#1587;&#1607;%203\VID-20200408-WA0003.mp4"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2.xml"/><Relationship Id="rId1" Type="http://schemas.openxmlformats.org/officeDocument/2006/relationships/audio" Target="file:///E:\&#1580;&#1604;&#1587;&#1607;%203%20&#1578;&#1594;&#1584;&#1740;&#1607;\&#1608;&#1740;&#1587;%20&#1580;&#1604;&#1587;&#1607;%203\&#1605;&#1585;&#1740;.m4a" TargetMode="Externa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Layout" Target="../slideLayouts/slideLayout2.xml"/><Relationship Id="rId1" Type="http://schemas.openxmlformats.org/officeDocument/2006/relationships/audio" Target="file:///E:\&#1580;&#1604;&#1587;&#1607;%203%20&#1578;&#1594;&#1584;&#1740;&#1607;\&#1608;&#1740;&#1587;%20&#1580;&#1604;&#1587;&#1607;%203\&#1605;&#1593;&#1583;&#1607;.m4a" TargetMode="External"/><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slideLayout" Target="../slideLayouts/slideLayout2.xml"/><Relationship Id="rId1" Type="http://schemas.openxmlformats.org/officeDocument/2006/relationships/audio" Target="file:///E:\&#1580;&#1604;&#1587;&#1607;%203%20&#1578;&#1594;&#1584;&#1740;&#1607;\&#1608;&#1740;&#1587;%20&#1580;&#1604;&#1587;&#1607;%203\&#1585;&#1608;&#1583;&#1607;%20&#1705;&#1608;&#1670;&#1705;.m4a" TargetMode="External"/><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slideLayout" Target="../slideLayouts/slideLayout2.xml"/><Relationship Id="rId1" Type="http://schemas.openxmlformats.org/officeDocument/2006/relationships/audio" Target="file:///E:\&#1580;&#1604;&#1587;&#1607;%203%20&#1578;&#1594;&#1584;&#1740;&#1607;\&#1608;&#1740;&#1587;%20&#1580;&#1604;&#1587;&#1607;%203\&#1662;&#1575;&#1606;&#1705;&#1585;&#1575;&#1587;%20&#1608;%20&#1705;&#1576;&#1583;.m4a"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slideLayout" Target="../slideLayouts/slideLayout2.xml"/><Relationship Id="rId1" Type="http://schemas.openxmlformats.org/officeDocument/2006/relationships/audio" Target="file:///E:\&#1580;&#1604;&#1587;&#1607;%203%20&#1578;&#1594;&#1584;&#1740;&#1607;\&#1608;&#1740;&#1587;%20&#1580;&#1604;&#1587;&#1607;%203\&#1580;&#1584;&#1576;%20&#1605;&#1608;&#1575;&#1583;%20&#1594;&#1584;&#1575;&#1740;&#1740;.m4a"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file:///E:\&#1580;&#1604;&#1587;&#1607;%203%20&#1578;&#1594;&#1584;&#1740;&#1607;\&#1608;&#1740;&#1587;%20&#1580;&#1604;&#1587;&#1607;%203\&#1711;&#1585;&#1608;&#1607;%20&#1605;&#1578;&#1601;&#1585;&#1602;&#1607;.m4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file:///E:\&#1580;&#1604;&#1587;&#1607;%203%20&#1578;&#1594;&#1584;&#1740;&#1607;\&#1608;&#1740;&#1587;%20&#1580;&#1604;&#1587;&#1607;%203\&#1670;&#1606;&#1583;%20&#1578;&#1608;&#1589;&#1740;&#1607;.m4a"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audio" Target="file:///E:\&#1580;&#1604;&#1587;&#1607;%203%20&#1578;&#1594;&#1584;&#1740;&#1607;\&#1608;&#1740;&#1587;%20&#1580;&#1604;&#1587;&#1607;%203\&#1575;&#1589;&#1604;%20&#1578;&#1593;&#1578;&#1583;&#1604;%20&#1608;%20&#1578;&#1606;&#1608;&#1593;.m4a"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audio" Target="file:///E:\&#1580;&#1604;&#1587;&#1607;%203%20&#1578;&#1594;&#1584;&#1740;&#1607;\&#1608;&#1740;&#1587;%20&#1580;&#1604;&#1587;&#1607;%203\&#1605;&#1602;&#1583;&#1605;&#1607;%20&#1711;&#1608;&#1575;&#1585;&#1588;.m4a" TargetMode="Externa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audio" Target="file:///E:\&#1580;&#1604;&#1587;&#1607;%203%20&#1578;&#1594;&#1584;&#1740;&#1607;\&#1608;&#1740;&#1587;%20&#1580;&#1604;&#1587;&#1607;%203\&#1583;&#1587;&#1578;&#1711;&#1575;&#1607;.m4a" TargetMode="Externa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audio" Target="file:///E:\&#1580;&#1604;&#1587;&#1607;%203%20&#1578;&#1594;&#1584;&#1740;&#1607;\&#1608;&#1740;&#1587;%20&#1580;&#1604;&#1587;&#1607;%203\&#1570;&#1593;&#1575;&#1586;.m4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1371600"/>
            <a:ext cx="8229600" cy="457200"/>
          </a:xfrm>
        </p:spPr>
        <p:txBody>
          <a:bodyPr>
            <a:normAutofit fontScale="90000"/>
          </a:bodyPr>
          <a:lstStyle/>
          <a:p>
            <a:r>
              <a:rPr lang="fa-IR" dirty="0" smtClean="0">
                <a:cs typeface="+mn-cs"/>
              </a:rPr>
              <a:t>بسم الله الرحمن الرحیم</a:t>
            </a:r>
            <a:endParaRPr lang="en-US" dirty="0">
              <a:cs typeface="+mn-cs"/>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1</a:t>
            </a:fld>
            <a:endParaRPr lang="en-US"/>
          </a:p>
        </p:txBody>
      </p:sp>
      <p:sp>
        <p:nvSpPr>
          <p:cNvPr id="4" name="Subtitle 3"/>
          <p:cNvSpPr>
            <a:spLocks noGrp="1"/>
          </p:cNvSpPr>
          <p:nvPr>
            <p:ph type="subTitle" idx="1"/>
          </p:nvPr>
        </p:nvSpPr>
        <p:spPr>
          <a:xfrm>
            <a:off x="1371600" y="2057400"/>
            <a:ext cx="6400800" cy="3026898"/>
          </a:xfrm>
        </p:spPr>
        <p:txBody>
          <a:bodyPr>
            <a:normAutofit fontScale="85000" lnSpcReduction="20000"/>
          </a:bodyPr>
          <a:lstStyle/>
          <a:p>
            <a:pPr rtl="1"/>
            <a:r>
              <a:rPr lang="fa-IR" dirty="0" smtClean="0">
                <a:cs typeface="B Nazanin" pitchFamily="2" charset="-78"/>
              </a:rPr>
              <a:t>وزارت علوم، تحقیقات و فناوری</a:t>
            </a:r>
          </a:p>
          <a:p>
            <a:pPr rtl="1"/>
            <a:r>
              <a:rPr lang="fa-IR" dirty="0" smtClean="0">
                <a:cs typeface="B Nazanin" pitchFamily="2" charset="-78"/>
              </a:rPr>
              <a:t>دانشگاه فنی و حرفه ای آذربایجان غربی</a:t>
            </a:r>
          </a:p>
          <a:p>
            <a:pPr rtl="1"/>
            <a:r>
              <a:rPr lang="fa-IR" dirty="0" smtClean="0">
                <a:cs typeface="B Nazanin" pitchFamily="2" charset="-78"/>
              </a:rPr>
              <a:t>آموزشکده فنی دختران ارومیه</a:t>
            </a:r>
          </a:p>
          <a:p>
            <a:pPr rtl="1"/>
            <a:r>
              <a:rPr lang="fa-IR" dirty="0" smtClean="0">
                <a:cs typeface="B Nazanin" pitchFamily="2" charset="-78"/>
              </a:rPr>
              <a:t>گروه صنایع غذایی</a:t>
            </a:r>
          </a:p>
          <a:p>
            <a:pPr rtl="1"/>
            <a:r>
              <a:rPr lang="fa-IR" dirty="0" smtClean="0">
                <a:cs typeface="B Nazanin" pitchFamily="2" charset="-78"/>
              </a:rPr>
              <a:t>اصول تغذیه</a:t>
            </a:r>
          </a:p>
          <a:p>
            <a:pPr rtl="1"/>
            <a:r>
              <a:rPr lang="fa-IR" dirty="0" smtClean="0">
                <a:cs typeface="B Nazanin" pitchFamily="2" charset="-78"/>
              </a:rPr>
              <a:t>(دوره کارشناسی)</a:t>
            </a:r>
          </a:p>
          <a:p>
            <a:pPr rtl="1"/>
            <a:r>
              <a:rPr lang="fa-IR" dirty="0" smtClean="0">
                <a:cs typeface="B Nazanin" pitchFamily="2" charset="-78"/>
              </a:rPr>
              <a:t>مدرس : فهیمه بابایی</a:t>
            </a:r>
          </a:p>
          <a:p>
            <a:pPr rtl="1"/>
            <a:r>
              <a:rPr lang="fa-IR" dirty="0" smtClean="0">
                <a:cs typeface="B Nazanin" pitchFamily="2" charset="-78"/>
              </a:rPr>
              <a:t>جلسه 3: گروههای متفرقه غذایی و دستگاه گوارش انسان</a:t>
            </a:r>
          </a:p>
          <a:p>
            <a:pPr algn="r" rtl="1"/>
            <a:endParaRPr lang="fa-IR" dirty="0" smtClean="0">
              <a:cs typeface="B Nazanin" pitchFamily="2" charset="-78"/>
            </a:endParaRPr>
          </a:p>
          <a:p>
            <a:endParaRPr lang="en-US" dirty="0"/>
          </a:p>
        </p:txBody>
      </p:sp>
      <p:pic>
        <p:nvPicPr>
          <p:cNvPr id="6" name="VID-20200408-WA0003.mp4">
            <a:hlinkClick r:id="" action="ppaction://media"/>
          </p:cNvPr>
          <p:cNvPicPr>
            <a:picLocks noRot="1" noChangeAspect="1"/>
          </p:cNvPicPr>
          <p:nvPr>
            <a:videoFile r:link="rId1"/>
          </p:nvPr>
        </p:nvPicPr>
        <p:blipFill>
          <a:blip r:embed="rId3" cstate="print"/>
          <a:stretch>
            <a:fillRect/>
          </a:stretch>
        </p:blipFill>
        <p:spPr>
          <a:xfrm>
            <a:off x="0" y="0"/>
            <a:ext cx="2590800" cy="19431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SA" sz="2800" b="0" dirty="0" smtClean="0">
                <a:cs typeface="B Nazanin" pitchFamily="2" charset="-78"/>
              </a:rPr>
              <a:t>نقش مری در دستگاه </a:t>
            </a:r>
            <a:r>
              <a:rPr lang="ar-SA" sz="2800" b="0" dirty="0" smtClean="0">
                <a:effectLst/>
                <a:cs typeface="B Nazanin" pitchFamily="2" charset="-78"/>
              </a:rPr>
              <a:t>گوارش</a:t>
            </a:r>
            <a:r>
              <a:rPr lang="ar-SA" sz="2800" b="0" dirty="0" smtClean="0">
                <a:cs typeface="B Nazanin" pitchFamily="2" charset="-78"/>
              </a:rPr>
              <a:t> انسان</a:t>
            </a:r>
            <a:r>
              <a:rPr lang="en-US" sz="2800" b="0" dirty="0" smtClean="0">
                <a:cs typeface="B Nazanin" pitchFamily="2" charset="-78"/>
              </a:rPr>
              <a:t>:</a:t>
            </a:r>
            <a:br>
              <a:rPr lang="en-US" sz="2800" b="0" dirty="0" smtClean="0">
                <a:cs typeface="B Nazanin" pitchFamily="2" charset="-78"/>
              </a:rPr>
            </a:br>
            <a:endParaRPr lang="en-US" sz="2800" b="0" dirty="0">
              <a:cs typeface="B Nazanin" pitchFamily="2" charset="-78"/>
            </a:endParaRPr>
          </a:p>
        </p:txBody>
      </p:sp>
      <p:sp>
        <p:nvSpPr>
          <p:cNvPr id="3" name="Content Placeholder 2"/>
          <p:cNvSpPr>
            <a:spLocks noGrp="1"/>
          </p:cNvSpPr>
          <p:nvPr>
            <p:ph idx="1"/>
          </p:nvPr>
        </p:nvSpPr>
        <p:spPr>
          <a:xfrm>
            <a:off x="457200" y="1600200"/>
            <a:ext cx="8229600" cy="2286000"/>
          </a:xfrm>
        </p:spPr>
        <p:txBody>
          <a:bodyPr/>
          <a:lstStyle/>
          <a:p>
            <a:pPr algn="r" rtl="1"/>
            <a:r>
              <a:rPr lang="ar-SA" sz="2800" b="0" dirty="0" smtClean="0">
                <a:cs typeface="B Nazanin" pitchFamily="2" charset="-78"/>
              </a:rPr>
              <a:t>مری مسیر رسیدن مواد غذایی به معده است و از ماهیچه های حلقوی و طولی تشکیل شده است. در بالای لقمه غذا ماهیچه حلقوی و در پایین آن ماهیچه طولی منقبض می شود تا مری گشاد شده و غذا را به پایین براند</a:t>
            </a:r>
            <a:r>
              <a:rPr lang="en-US" sz="2800" b="0" dirty="0" smtClean="0">
                <a:cs typeface="B Nazanin" pitchFamily="2" charset="-78"/>
              </a:rPr>
              <a:t>.</a:t>
            </a:r>
          </a:p>
          <a:p>
            <a:pPr algn="r" rtl="1"/>
            <a:endParaRPr lang="en-US" sz="2800" b="0" dirty="0">
              <a:cs typeface="B Nazanin" pitchFamily="2" charset="-78"/>
            </a:endParaRPr>
          </a:p>
        </p:txBody>
      </p:sp>
      <p:pic>
        <p:nvPicPr>
          <p:cNvPr id="3074" name="Picture 2" descr="C:\Users\babaee\Desktop\فهیمه بابایی\مری.jpg"/>
          <p:cNvPicPr>
            <a:picLocks noChangeAspect="1" noChangeArrowheads="1"/>
          </p:cNvPicPr>
          <p:nvPr/>
        </p:nvPicPr>
        <p:blipFill>
          <a:blip r:embed="rId3" cstate="print"/>
          <a:srcRect/>
          <a:stretch>
            <a:fillRect/>
          </a:stretch>
        </p:blipFill>
        <p:spPr bwMode="auto">
          <a:xfrm>
            <a:off x="2667000" y="3810000"/>
            <a:ext cx="3810000" cy="2543175"/>
          </a:xfrm>
          <a:prstGeom prst="rect">
            <a:avLst/>
          </a:prstGeom>
          <a:noFill/>
        </p:spPr>
      </p:pic>
      <p:sp>
        <p:nvSpPr>
          <p:cNvPr id="6" name="Slide Number Placeholder 5"/>
          <p:cNvSpPr>
            <a:spLocks noGrp="1"/>
          </p:cNvSpPr>
          <p:nvPr>
            <p:ph type="sldNum" sz="quarter" idx="12"/>
          </p:nvPr>
        </p:nvSpPr>
        <p:spPr/>
        <p:txBody>
          <a:bodyPr/>
          <a:lstStyle/>
          <a:p>
            <a:fld id="{B6F15528-21DE-4FAA-801E-634DDDAF4B2B}" type="slidenum">
              <a:rPr lang="en-US" smtClean="0"/>
              <a:pPr/>
              <a:t>10</a:t>
            </a:fld>
            <a:endParaRPr lang="en-US"/>
          </a:p>
        </p:txBody>
      </p:sp>
      <p:pic>
        <p:nvPicPr>
          <p:cNvPr id="7" name="مری.m4a">
            <a:hlinkClick r:id="" action="ppaction://media"/>
          </p:cNvPr>
          <p:cNvPicPr>
            <a:picLocks noRot="1" noChangeAspect="1"/>
          </p:cNvPicPr>
          <p:nvPr>
            <a:audioFile r:link="rId1"/>
          </p:nvPr>
        </p:nvPicPr>
        <p:blipFill>
          <a:blip r:embed="rId4" cstate="print"/>
          <a:stretch>
            <a:fillRect/>
          </a:stretch>
        </p:blipFill>
        <p:spPr>
          <a:xfrm>
            <a:off x="609600" y="3810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7"/>
                                        </p:tgtEl>
                                      </p:cBhvr>
                                    </p:cmd>
                                  </p:childTnLst>
                                </p:cTn>
                              </p:par>
                            </p:childTnLst>
                          </p:cTn>
                        </p:par>
                      </p:childTnLst>
                    </p:cTn>
                  </p:par>
                </p:childTnLst>
              </p:cTn>
              <p:nextCondLst>
                <p:cond evt="onClick" delay="0">
                  <p:tgtEl>
                    <p:spTgt spid="7"/>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SA" sz="2800" b="0" dirty="0" smtClean="0">
                <a:cs typeface="B Nazanin" pitchFamily="2" charset="-78"/>
              </a:rPr>
              <a:t>نقش معده در دستگاه گوارش انسان</a:t>
            </a:r>
            <a:r>
              <a:rPr lang="en-US" sz="2800" b="0" dirty="0" smtClean="0">
                <a:cs typeface="B Nazanin" pitchFamily="2" charset="-78"/>
              </a:rPr>
              <a:t>:</a:t>
            </a:r>
            <a:br>
              <a:rPr lang="en-US" sz="2800" b="0" dirty="0" smtClean="0">
                <a:cs typeface="B Nazanin" pitchFamily="2" charset="-78"/>
              </a:rPr>
            </a:br>
            <a:endParaRPr lang="en-US" sz="2800" b="0" dirty="0">
              <a:cs typeface="B Nazanin" pitchFamily="2" charset="-78"/>
            </a:endParaRPr>
          </a:p>
        </p:txBody>
      </p:sp>
      <p:sp>
        <p:nvSpPr>
          <p:cNvPr id="3" name="Content Placeholder 2"/>
          <p:cNvSpPr>
            <a:spLocks noGrp="1"/>
          </p:cNvSpPr>
          <p:nvPr>
            <p:ph idx="1"/>
          </p:nvPr>
        </p:nvSpPr>
        <p:spPr>
          <a:xfrm>
            <a:off x="457200" y="1295400"/>
            <a:ext cx="8229600" cy="2743200"/>
          </a:xfrm>
        </p:spPr>
        <p:txBody>
          <a:bodyPr/>
          <a:lstStyle/>
          <a:p>
            <a:pPr algn="r" rtl="1"/>
            <a:r>
              <a:rPr lang="ar-SA" sz="2800" b="0" dirty="0" smtClean="0">
                <a:cs typeface="B Nazanin" pitchFamily="2" charset="-78"/>
              </a:rPr>
              <a:t>معده محل اصلی گوارش غذاست و سلول های آن توانایی ترشح آنزیم های تجزیه کننده را دارند</a:t>
            </a:r>
            <a:r>
              <a:rPr lang="en-US" sz="2800" b="0" dirty="0" smtClean="0">
                <a:cs typeface="B Nazanin" pitchFamily="2" charset="-78"/>
              </a:rPr>
              <a:t>.</a:t>
            </a:r>
          </a:p>
          <a:p>
            <a:pPr algn="r" rtl="1"/>
            <a:r>
              <a:rPr lang="ar-SA" sz="2800" b="0" dirty="0" smtClean="0">
                <a:cs typeface="B Nazanin" pitchFamily="2" charset="-78"/>
              </a:rPr>
              <a:t>ورد مواد غذایی معده را متسع می کند که عامل تحریک کننده برای آغاز حرکات معده است تا مواد غذایی را با آنزیم ها مخلوط کند و از غذا ماده سوپ مانندی به نام کیموس معده بسازد</a:t>
            </a:r>
            <a:r>
              <a:rPr lang="en-US" sz="2800" b="0" dirty="0" smtClean="0">
                <a:cs typeface="B Nazanin" pitchFamily="2" charset="-78"/>
              </a:rPr>
              <a:t>.</a:t>
            </a:r>
          </a:p>
          <a:p>
            <a:pPr algn="r" rtl="1"/>
            <a:endParaRPr lang="en-US" sz="2800" b="0" dirty="0">
              <a:cs typeface="B Nazanin" pitchFamily="2" charset="-78"/>
            </a:endParaRPr>
          </a:p>
        </p:txBody>
      </p:sp>
      <p:pic>
        <p:nvPicPr>
          <p:cNvPr id="4098" name="Picture 2" descr="C:\Users\babaee\Desktop\فهیمه بابایی\معده.jpg"/>
          <p:cNvPicPr>
            <a:picLocks noChangeAspect="1" noChangeArrowheads="1"/>
          </p:cNvPicPr>
          <p:nvPr/>
        </p:nvPicPr>
        <p:blipFill>
          <a:blip r:embed="rId3" cstate="print"/>
          <a:srcRect/>
          <a:stretch>
            <a:fillRect/>
          </a:stretch>
        </p:blipFill>
        <p:spPr bwMode="auto">
          <a:xfrm>
            <a:off x="2819400" y="4038600"/>
            <a:ext cx="3629025" cy="2552700"/>
          </a:xfrm>
          <a:prstGeom prst="rect">
            <a:avLst/>
          </a:prstGeom>
          <a:noFill/>
        </p:spPr>
      </p:pic>
      <p:sp>
        <p:nvSpPr>
          <p:cNvPr id="6" name="Slide Number Placeholder 5"/>
          <p:cNvSpPr>
            <a:spLocks noGrp="1"/>
          </p:cNvSpPr>
          <p:nvPr>
            <p:ph type="sldNum" sz="quarter" idx="12"/>
          </p:nvPr>
        </p:nvSpPr>
        <p:spPr/>
        <p:txBody>
          <a:bodyPr/>
          <a:lstStyle/>
          <a:p>
            <a:fld id="{B6F15528-21DE-4FAA-801E-634DDDAF4B2B}" type="slidenum">
              <a:rPr lang="en-US" smtClean="0"/>
              <a:pPr/>
              <a:t>11</a:t>
            </a:fld>
            <a:endParaRPr lang="en-US"/>
          </a:p>
        </p:txBody>
      </p:sp>
      <p:pic>
        <p:nvPicPr>
          <p:cNvPr id="7" name="معده.m4a">
            <a:hlinkClick r:id="" action="ppaction://media"/>
          </p:cNvPr>
          <p:cNvPicPr>
            <a:picLocks noRot="1" noChangeAspect="1"/>
          </p:cNvPicPr>
          <p:nvPr>
            <a:audioFile r:link="rId1"/>
          </p:nvPr>
        </p:nvPicPr>
        <p:blipFill>
          <a:blip r:embed="rId4" cstate="print"/>
          <a:stretch>
            <a:fillRect/>
          </a:stretch>
        </p:blipFill>
        <p:spPr>
          <a:xfrm>
            <a:off x="533400" y="3810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7"/>
                                        </p:tgtEl>
                                      </p:cBhvr>
                                    </p:cmd>
                                  </p:childTnLst>
                                </p:cTn>
                              </p:par>
                            </p:childTnLst>
                          </p:cTn>
                        </p:par>
                      </p:childTnLst>
                    </p:cTn>
                  </p:par>
                </p:childTnLst>
              </p:cTn>
              <p:nextCondLst>
                <p:cond evt="onClick" delay="0">
                  <p:tgtEl>
                    <p:spTgt spid="7"/>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SA" sz="2800" b="0" dirty="0" smtClean="0">
                <a:cs typeface="B Nazanin" pitchFamily="2" charset="-78"/>
              </a:rPr>
              <a:t>نقش روده کوچک در دستگاه </a:t>
            </a:r>
            <a:r>
              <a:rPr lang="ar-SA" sz="2800" b="0" dirty="0" smtClean="0">
                <a:effectLst/>
                <a:cs typeface="B Nazanin" pitchFamily="2" charset="-78"/>
              </a:rPr>
              <a:t>گوارش</a:t>
            </a:r>
            <a:r>
              <a:rPr lang="ar-SA" sz="2800" b="0" dirty="0" smtClean="0">
                <a:cs typeface="B Nazanin" pitchFamily="2" charset="-78"/>
              </a:rPr>
              <a:t> انسان</a:t>
            </a:r>
            <a:r>
              <a:rPr lang="en-US" sz="2800" b="0" dirty="0" smtClean="0">
                <a:cs typeface="B Nazanin" pitchFamily="2" charset="-78"/>
              </a:rPr>
              <a:t>:</a:t>
            </a:r>
            <a:br>
              <a:rPr lang="en-US" sz="2800" b="0" dirty="0" smtClean="0">
                <a:cs typeface="B Nazanin" pitchFamily="2" charset="-78"/>
              </a:rPr>
            </a:br>
            <a:endParaRPr lang="en-US" sz="2800" b="0" dirty="0">
              <a:cs typeface="B Nazanin" pitchFamily="2" charset="-78"/>
            </a:endParaRPr>
          </a:p>
        </p:txBody>
      </p:sp>
      <p:sp>
        <p:nvSpPr>
          <p:cNvPr id="3" name="Content Placeholder 2"/>
          <p:cNvSpPr>
            <a:spLocks noGrp="1"/>
          </p:cNvSpPr>
          <p:nvPr>
            <p:ph idx="1"/>
          </p:nvPr>
        </p:nvSpPr>
        <p:spPr>
          <a:xfrm>
            <a:off x="457200" y="1600200"/>
            <a:ext cx="8229600" cy="2133600"/>
          </a:xfrm>
        </p:spPr>
        <p:txBody>
          <a:bodyPr/>
          <a:lstStyle/>
          <a:p>
            <a:pPr algn="r" rtl="1"/>
            <a:r>
              <a:rPr lang="ar-SA" sz="2800" b="0" dirty="0" smtClean="0">
                <a:cs typeface="B Nazanin" pitchFamily="2" charset="-78"/>
              </a:rPr>
              <a:t>وظیفه روده کوچک گوارش نهایی و جذب غذاست. در این مرحله علاوه بر آنزیم های روده، ترشحات غدد زمینه ای دستگاه گوارش یعنی پانکراس و صفرا نیز در تجزیه مواد غذایی نقش دارند</a:t>
            </a:r>
            <a:r>
              <a:rPr lang="en-US" sz="2800" b="0" dirty="0" smtClean="0">
                <a:cs typeface="B Nazanin" pitchFamily="2" charset="-78"/>
              </a:rPr>
              <a:t>.</a:t>
            </a:r>
            <a:endParaRPr lang="en-US" sz="2800" b="0" dirty="0">
              <a:cs typeface="B Nazanin" pitchFamily="2" charset="-78"/>
            </a:endParaRPr>
          </a:p>
        </p:txBody>
      </p:sp>
      <p:pic>
        <p:nvPicPr>
          <p:cNvPr id="5122" name="Picture 2" descr="C:\Users\babaee\Desktop\فهیمه بابایی\روده باریک.jpg"/>
          <p:cNvPicPr>
            <a:picLocks noChangeAspect="1" noChangeArrowheads="1"/>
          </p:cNvPicPr>
          <p:nvPr/>
        </p:nvPicPr>
        <p:blipFill>
          <a:blip r:embed="rId3" cstate="print"/>
          <a:srcRect/>
          <a:stretch>
            <a:fillRect/>
          </a:stretch>
        </p:blipFill>
        <p:spPr bwMode="auto">
          <a:xfrm>
            <a:off x="2743200" y="3429000"/>
            <a:ext cx="3810000" cy="2581275"/>
          </a:xfrm>
          <a:prstGeom prst="rect">
            <a:avLst/>
          </a:prstGeom>
          <a:noFill/>
        </p:spPr>
      </p:pic>
      <p:sp>
        <p:nvSpPr>
          <p:cNvPr id="6" name="Slide Number Placeholder 5"/>
          <p:cNvSpPr>
            <a:spLocks noGrp="1"/>
          </p:cNvSpPr>
          <p:nvPr>
            <p:ph type="sldNum" sz="quarter" idx="12"/>
          </p:nvPr>
        </p:nvSpPr>
        <p:spPr/>
        <p:txBody>
          <a:bodyPr/>
          <a:lstStyle/>
          <a:p>
            <a:fld id="{B6F15528-21DE-4FAA-801E-634DDDAF4B2B}" type="slidenum">
              <a:rPr lang="en-US" smtClean="0"/>
              <a:pPr/>
              <a:t>12</a:t>
            </a:fld>
            <a:endParaRPr lang="en-US"/>
          </a:p>
        </p:txBody>
      </p:sp>
      <p:pic>
        <p:nvPicPr>
          <p:cNvPr id="7" name="روده کوچک.m4a">
            <a:hlinkClick r:id="" action="ppaction://media"/>
          </p:cNvPr>
          <p:cNvPicPr>
            <a:picLocks noRot="1" noChangeAspect="1"/>
          </p:cNvPicPr>
          <p:nvPr>
            <a:audioFile r:link="rId1"/>
          </p:nvPr>
        </p:nvPicPr>
        <p:blipFill>
          <a:blip r:embed="rId4" cstate="print"/>
          <a:stretch>
            <a:fillRect/>
          </a:stretch>
        </p:blipFill>
        <p:spPr>
          <a:xfrm>
            <a:off x="457200" y="4572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7"/>
                                        </p:tgtEl>
                                      </p:cBhvr>
                                    </p:cmd>
                                  </p:childTnLst>
                                </p:cTn>
                              </p:par>
                            </p:childTnLst>
                          </p:cTn>
                        </p:par>
                      </p:childTnLst>
                    </p:cTn>
                  </p:par>
                </p:childTnLst>
              </p:cTn>
              <p:nextCondLst>
                <p:cond evt="onClick" delay="0">
                  <p:tgtEl>
                    <p:spTgt spid="7"/>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b="0" dirty="0" smtClean="0">
                <a:cs typeface="B Nazanin" pitchFamily="2" charset="-78"/>
              </a:rPr>
              <a:t>پانکراس و کبد</a:t>
            </a:r>
            <a:endParaRPr lang="en-US" sz="2800" b="0" dirty="0">
              <a:cs typeface="B Nazanin" pitchFamily="2" charset="-78"/>
            </a:endParaRPr>
          </a:p>
        </p:txBody>
      </p:sp>
      <p:sp>
        <p:nvSpPr>
          <p:cNvPr id="3" name="Content Placeholder 2"/>
          <p:cNvSpPr>
            <a:spLocks noGrp="1"/>
          </p:cNvSpPr>
          <p:nvPr>
            <p:ph idx="1"/>
          </p:nvPr>
        </p:nvSpPr>
        <p:spPr/>
        <p:txBody>
          <a:bodyPr/>
          <a:lstStyle/>
          <a:p>
            <a:pPr algn="r" rtl="1"/>
            <a:r>
              <a:rPr lang="ar-SA" sz="2800" b="0" dirty="0" smtClean="0">
                <a:cs typeface="B Nazanin" pitchFamily="2" charset="-78"/>
              </a:rPr>
              <a:t>پانکراس غده ای حاوی قوی ترین آنزیم های گوارشی است . </a:t>
            </a:r>
            <a:endParaRPr lang="en-US" sz="2800" b="0" dirty="0" smtClean="0">
              <a:cs typeface="B Nazanin" pitchFamily="2" charset="-78"/>
            </a:endParaRPr>
          </a:p>
          <a:p>
            <a:pPr algn="r" rtl="1"/>
            <a:r>
              <a:rPr lang="ar-SA" sz="2800" b="0" dirty="0" smtClean="0">
                <a:cs typeface="B Nazanin" pitchFamily="2" charset="-78"/>
              </a:rPr>
              <a:t>صفرا نیز در کبد تولید می شود و در کیسه صفرا ذخیره می ماند . صفرا آنزیم نیست اما با تبدیل چربی های بزرگ به ذرات کوچک باعث تجزیه راحت تر چربی ها توسط آنزیم تجزیه کننده چربی به نام لیپاز می شود</a:t>
            </a:r>
            <a:r>
              <a:rPr lang="en-US" sz="2800" b="0" dirty="0" smtClean="0">
                <a:cs typeface="B Nazanin" pitchFamily="2" charset="-78"/>
              </a:rPr>
              <a:t>.</a:t>
            </a:r>
          </a:p>
          <a:p>
            <a:pPr algn="r" rtl="1"/>
            <a:endParaRPr lang="en-US" sz="2800" b="0"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pic>
        <p:nvPicPr>
          <p:cNvPr id="6" name="پانکراس و کبد.m4a">
            <a:hlinkClick r:id="" action="ppaction://media"/>
          </p:cNvPr>
          <p:cNvPicPr>
            <a:picLocks noRot="1" noChangeAspect="1"/>
          </p:cNvPicPr>
          <p:nvPr>
            <a:audioFile r:link="rId1"/>
          </p:nvPr>
        </p:nvPicPr>
        <p:blipFill>
          <a:blip r:embed="rId3" cstate="print"/>
          <a:stretch>
            <a:fillRect/>
          </a:stretch>
        </p:blipFill>
        <p:spPr>
          <a:xfrm>
            <a:off x="1066800" y="6096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nextCondLst>
                <p:cond evt="onClick" delay="0">
                  <p:tgtEl>
                    <p:spTgt spid="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b="0" dirty="0" smtClean="0">
                <a:cs typeface="B Nazanin" pitchFamily="2" charset="-78"/>
              </a:rPr>
              <a:t>جذب مواد غذایی</a:t>
            </a:r>
            <a:endParaRPr lang="en-US" sz="2800" b="0" dirty="0">
              <a:cs typeface="B Nazanin" pitchFamily="2" charset="-78"/>
            </a:endParaRPr>
          </a:p>
        </p:txBody>
      </p:sp>
      <p:sp>
        <p:nvSpPr>
          <p:cNvPr id="3" name="Content Placeholder 2"/>
          <p:cNvSpPr>
            <a:spLocks noGrp="1"/>
          </p:cNvSpPr>
          <p:nvPr>
            <p:ph idx="1"/>
          </p:nvPr>
        </p:nvSpPr>
        <p:spPr/>
        <p:txBody>
          <a:bodyPr/>
          <a:lstStyle/>
          <a:p>
            <a:pPr algn="r" rtl="1"/>
            <a:r>
              <a:rPr lang="ar-SA" sz="2800" b="0" dirty="0" smtClean="0">
                <a:cs typeface="B Nazanin" pitchFamily="2" charset="-78"/>
              </a:rPr>
              <a:t>بعد از گذر مواد غذایی از دوازدهه دیگر آنقدر تجزیه شده اند که مناسب جذب باشند لذا از طریق سلول های پوششی سطح داخلی روده که چین های روده ای نامیده می شوند، وارد عروق خونی شده و به کبد می روند. کبد غذای جذب شده را بعد از تنظیم به تمام نقاط بدن می فرستد. </a:t>
            </a:r>
            <a:endParaRPr lang="en-US" sz="2800" b="0"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a:p>
        </p:txBody>
      </p:sp>
      <p:pic>
        <p:nvPicPr>
          <p:cNvPr id="7" name="جذب مواد غذایی.m4a">
            <a:hlinkClick r:id="" action="ppaction://media"/>
          </p:cNvPr>
          <p:cNvPicPr>
            <a:picLocks noRot="1" noChangeAspect="1"/>
          </p:cNvPicPr>
          <p:nvPr>
            <a:audioFile r:link="rId1"/>
          </p:nvPr>
        </p:nvPicPr>
        <p:blipFill>
          <a:blip r:embed="rId3" cstate="print"/>
          <a:stretch>
            <a:fillRect/>
          </a:stretch>
        </p:blipFill>
        <p:spPr>
          <a:xfrm>
            <a:off x="1143000" y="6096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7"/>
                                        </p:tgtEl>
                                      </p:cBhvr>
                                    </p:cmd>
                                  </p:childTnLst>
                                </p:cTn>
                              </p:par>
                            </p:childTnLst>
                          </p:cTn>
                        </p:par>
                      </p:childTnLst>
                    </p:cTn>
                  </p:par>
                </p:childTnLst>
              </p:cTn>
              <p:nextCondLst>
                <p:cond evt="onClick" delay="0">
                  <p:tgtEl>
                    <p:spTgt spid="7"/>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sz="2800" b="0" dirty="0" smtClean="0">
                <a:cs typeface="B Nazanin" pitchFamily="2" charset="-78"/>
              </a:rPr>
              <a:t>گروه متفرقه</a:t>
            </a:r>
            <a:r>
              <a:rPr lang="en-US" sz="2800" b="0" dirty="0" smtClean="0">
                <a:cs typeface="B Nazanin" pitchFamily="2" charset="-78"/>
              </a:rPr>
              <a:t>:</a:t>
            </a:r>
            <a:endParaRPr lang="en-US" sz="2800" b="0" dirty="0">
              <a:cs typeface="B Nazanin" pitchFamily="2" charset="-78"/>
            </a:endParaRPr>
          </a:p>
        </p:txBody>
      </p:sp>
      <p:sp>
        <p:nvSpPr>
          <p:cNvPr id="3" name="Content Placeholder 2"/>
          <p:cNvSpPr>
            <a:spLocks noGrp="1"/>
          </p:cNvSpPr>
          <p:nvPr>
            <p:ph idx="1"/>
          </p:nvPr>
        </p:nvSpPr>
        <p:spPr/>
        <p:txBody>
          <a:bodyPr/>
          <a:lstStyle/>
          <a:p>
            <a:pPr algn="r" rtl="1"/>
            <a:r>
              <a:rPr lang="en-US" sz="2800" b="0" dirty="0" smtClean="0">
                <a:cs typeface="B Nazanin" pitchFamily="2" charset="-78"/>
              </a:rPr>
              <a:t/>
            </a:r>
            <a:br>
              <a:rPr lang="en-US" sz="2800" b="0" dirty="0" smtClean="0">
                <a:cs typeface="B Nazanin" pitchFamily="2" charset="-78"/>
              </a:rPr>
            </a:br>
            <a:r>
              <a:rPr lang="ar-SA" sz="2800" b="0" dirty="0" smtClean="0">
                <a:cs typeface="B Nazanin" pitchFamily="2" charset="-78"/>
              </a:rPr>
              <a:t>اين گروه شامل انواع مواد قندي و چربي ها است. برخي اقلام گروه متفرقه مانند كره، خامه، روغن مايع و شيريني جات، منبع خوبي براي تامين انرژي در كودكان كه به انرژي بيشتري جهت رشد نياز دارند، مي باشند. توصيه مي شود افراد بزرگسال در برنامه غذايي روزانه از اين گروه كمتر مصرف كنند.</a:t>
            </a:r>
            <a:endParaRPr lang="en-US" sz="2800" b="0"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pic>
        <p:nvPicPr>
          <p:cNvPr id="6" name="گروه متفرقه.m4a">
            <a:hlinkClick r:id="" action="ppaction://media"/>
          </p:cNvPr>
          <p:cNvPicPr>
            <a:picLocks noRot="1" noChangeAspect="1"/>
          </p:cNvPicPr>
          <p:nvPr>
            <a:audioFile r:link="rId1"/>
          </p:nvPr>
        </p:nvPicPr>
        <p:blipFill>
          <a:blip r:embed="rId3" cstate="print"/>
          <a:stretch>
            <a:fillRect/>
          </a:stretch>
        </p:blipFill>
        <p:spPr>
          <a:xfrm>
            <a:off x="762000" y="4572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nextCondLst>
                <p:cond evt="onClick" delay="0">
                  <p:tgtEl>
                    <p:spTgt spid="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SA" sz="2800" b="0" dirty="0" smtClean="0">
                <a:cs typeface="B Nazanin" pitchFamily="2" charset="-78"/>
              </a:rPr>
              <a:t>انواع مواد غذايي گروه</a:t>
            </a:r>
            <a:r>
              <a:rPr lang="fa-IR" sz="2800" b="0" dirty="0" smtClean="0">
                <a:cs typeface="B Nazanin" pitchFamily="2" charset="-78"/>
              </a:rPr>
              <a:t> متفرقه</a:t>
            </a:r>
            <a:endParaRPr lang="en-US" sz="2800" b="0" dirty="0">
              <a:cs typeface="B Nazanin" pitchFamily="2" charset="-78"/>
            </a:endParaRPr>
          </a:p>
        </p:txBody>
      </p:sp>
      <p:sp>
        <p:nvSpPr>
          <p:cNvPr id="3" name="Content Placeholder 2"/>
          <p:cNvSpPr>
            <a:spLocks noGrp="1"/>
          </p:cNvSpPr>
          <p:nvPr>
            <p:ph idx="1"/>
          </p:nvPr>
        </p:nvSpPr>
        <p:spPr/>
        <p:txBody>
          <a:bodyPr/>
          <a:lstStyle/>
          <a:p>
            <a:pPr algn="r" rtl="1">
              <a:buNone/>
            </a:pPr>
            <a:r>
              <a:rPr lang="en-US" sz="2800" b="0" dirty="0" smtClean="0">
                <a:cs typeface="B Nazanin" pitchFamily="2" charset="-78"/>
              </a:rPr>
              <a:t/>
            </a:r>
            <a:br>
              <a:rPr lang="en-US" sz="2800" b="0" dirty="0" smtClean="0">
                <a:cs typeface="B Nazanin" pitchFamily="2" charset="-78"/>
              </a:rPr>
            </a:br>
            <a:r>
              <a:rPr lang="ar-SA" sz="2800" b="0" dirty="0" smtClean="0">
                <a:cs typeface="B Nazanin" pitchFamily="2" charset="-78"/>
              </a:rPr>
              <a:t>الف- چربي ها (روغن هاي جامد و روغن هاي مايع، پيه، دنبه، كره، خامه، سرشير و سس هاي چرب مثل مايونز)</a:t>
            </a:r>
            <a:br>
              <a:rPr lang="ar-SA" sz="2800" b="0" dirty="0" smtClean="0">
                <a:cs typeface="B Nazanin" pitchFamily="2" charset="-78"/>
              </a:rPr>
            </a:br>
            <a:r>
              <a:rPr lang="ar-SA" sz="2800" b="0" dirty="0" smtClean="0">
                <a:cs typeface="B Nazanin" pitchFamily="2" charset="-78"/>
              </a:rPr>
              <a:t>ب- شيريني ها و مواد قندي (مثل انواع مربا، شربت، قند و شكر، انواع شيريني هاي خشك و تر، انواع پيراشكي، آب نبات و شكلات)</a:t>
            </a:r>
            <a:br>
              <a:rPr lang="ar-SA" sz="2800" b="0" dirty="0" smtClean="0">
                <a:cs typeface="B Nazanin" pitchFamily="2" charset="-78"/>
              </a:rPr>
            </a:br>
            <a:r>
              <a:rPr lang="ar-SA" sz="2800" b="0" dirty="0" smtClean="0">
                <a:cs typeface="B Nazanin" pitchFamily="2" charset="-78"/>
              </a:rPr>
              <a:t>پ- ترشي ها، شورها و چاشني ها (انواع ترشي و شور، فلفل، نمك، زردچوبه، دارچين و غيره).</a:t>
            </a:r>
            <a:br>
              <a:rPr lang="ar-SA" sz="2800" b="0" dirty="0" smtClean="0">
                <a:cs typeface="B Nazanin" pitchFamily="2" charset="-78"/>
              </a:rPr>
            </a:br>
            <a:r>
              <a:rPr lang="ar-SA" sz="2800" b="0" dirty="0" smtClean="0">
                <a:cs typeface="B Nazanin" pitchFamily="2" charset="-78"/>
              </a:rPr>
              <a:t>ت- نوشيدني ها (نوشابه هاي گازدار، چاي، قهوه، انواع آب ميوه هاي صنعتي و پودرهاي آماده مثل پودر پرتقال و غيره).</a:t>
            </a:r>
            <a:endParaRPr lang="en-US" sz="2800" b="0" dirty="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sz="2800" b="0" dirty="0" smtClean="0">
                <a:cs typeface="B Nazanin" pitchFamily="2" charset="-78"/>
              </a:rPr>
              <a:t>چند توصيه</a:t>
            </a:r>
            <a:r>
              <a:rPr lang="en-US" sz="2800" b="0" dirty="0" smtClean="0">
                <a:cs typeface="B Nazanin" pitchFamily="2" charset="-78"/>
              </a:rPr>
              <a:t>:</a:t>
            </a:r>
            <a:endParaRPr lang="en-US" sz="2800" b="0" dirty="0">
              <a:cs typeface="B Nazanin" pitchFamily="2" charset="-78"/>
            </a:endParaRPr>
          </a:p>
        </p:txBody>
      </p:sp>
      <p:sp>
        <p:nvSpPr>
          <p:cNvPr id="3" name="Content Placeholder 2"/>
          <p:cNvSpPr>
            <a:spLocks noGrp="1"/>
          </p:cNvSpPr>
          <p:nvPr>
            <p:ph idx="1"/>
          </p:nvPr>
        </p:nvSpPr>
        <p:spPr/>
        <p:txBody>
          <a:bodyPr>
            <a:normAutofit/>
          </a:bodyPr>
          <a:lstStyle/>
          <a:p>
            <a:pPr algn="r" rtl="1"/>
            <a:r>
              <a:rPr lang="ar-SA" sz="2800" b="0" dirty="0" smtClean="0">
                <a:cs typeface="B Nazanin" pitchFamily="2" charset="-78"/>
              </a:rPr>
              <a:t>از مصرف روغن جامد پرهيز شود و از روغن مايع معمولي (روغن نباتي) براي پخت وپز و از روغن مخصوص سرخ كردني براي سرخ كردن مواد غذايي و يا تهيه غذا در حرارت بالا استفاده شود</a:t>
            </a:r>
            <a:endParaRPr lang="en-US" sz="2800" b="0" dirty="0" smtClean="0">
              <a:cs typeface="B Nazanin" pitchFamily="2" charset="-78"/>
            </a:endParaRPr>
          </a:p>
          <a:p>
            <a:pPr algn="r" rtl="1"/>
            <a:endParaRPr lang="en-US" dirty="0" smtClean="0">
              <a:cs typeface="B Nazanin" pitchFamily="2" charset="-78"/>
            </a:endParaRPr>
          </a:p>
          <a:p>
            <a:pPr algn="r" rtl="1"/>
            <a:r>
              <a:rPr lang="en-US" sz="2800" b="0" dirty="0" smtClean="0">
                <a:cs typeface="B Nazanin" pitchFamily="2" charset="-78"/>
              </a:rPr>
              <a:t> </a:t>
            </a:r>
            <a:r>
              <a:rPr lang="ar-SA" sz="2800" b="0" dirty="0" smtClean="0">
                <a:cs typeface="B Nazanin" pitchFamily="2" charset="-78"/>
              </a:rPr>
              <a:t>از حرارت دادن روغن ها با شعله بالا و به مدت طولاني خودداري و براي سرخ كردن از روغن مايع مخصوص سرخ كردن استفاده شود</a:t>
            </a:r>
            <a:r>
              <a:rPr lang="en-US" sz="2800" b="0" dirty="0" smtClean="0">
                <a:cs typeface="B Nazanin" pitchFamily="2" charset="-78"/>
              </a:rPr>
              <a:t>.</a:t>
            </a:r>
            <a:br>
              <a:rPr lang="en-US" sz="2800" b="0" dirty="0" smtClean="0">
                <a:cs typeface="B Nazanin" pitchFamily="2" charset="-78"/>
              </a:rPr>
            </a:br>
            <a:r>
              <a:rPr lang="en-US" sz="2800" b="0" dirty="0" smtClean="0">
                <a:cs typeface="B Nazanin" pitchFamily="2" charset="-78"/>
              </a:rPr>
              <a:t>- </a:t>
            </a:r>
            <a:r>
              <a:rPr lang="ar-SA" sz="2800" b="0" dirty="0" smtClean="0">
                <a:cs typeface="B Nazanin" pitchFamily="2" charset="-78"/>
              </a:rPr>
              <a:t>مصرف چربي ها، شيريني ها، و چاشني ها بسيار محدود شود</a:t>
            </a:r>
            <a:r>
              <a:rPr lang="en-US" sz="2800" b="0" dirty="0" smtClean="0">
                <a:cs typeface="B Nazanin" pitchFamily="2" charset="-78"/>
              </a:rPr>
              <a:t>.</a:t>
            </a:r>
            <a:br>
              <a:rPr lang="en-US" sz="2800" b="0" dirty="0" smtClean="0">
                <a:cs typeface="B Nazanin" pitchFamily="2" charset="-78"/>
              </a:rPr>
            </a:br>
            <a:r>
              <a:rPr lang="en-US" sz="2800" b="0" dirty="0" smtClean="0">
                <a:cs typeface="B Nazanin" pitchFamily="2" charset="-78"/>
              </a:rPr>
              <a:t>.</a:t>
            </a:r>
            <a:endParaRPr lang="en-US" sz="2800" b="0"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pic>
        <p:nvPicPr>
          <p:cNvPr id="6" name="چند توصیه.m4a">
            <a:hlinkClick r:id="" action="ppaction://media"/>
          </p:cNvPr>
          <p:cNvPicPr>
            <a:picLocks noRot="1" noChangeAspect="1"/>
          </p:cNvPicPr>
          <p:nvPr>
            <a:audioFile r:link="rId1"/>
          </p:nvPr>
        </p:nvPicPr>
        <p:blipFill>
          <a:blip r:embed="rId3" cstate="print"/>
          <a:stretch>
            <a:fillRect/>
          </a:stretch>
        </p:blipFill>
        <p:spPr>
          <a:xfrm>
            <a:off x="1143000" y="6096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nextCondLst>
                <p:cond evt="onClick" delay="0">
                  <p:tgtEl>
                    <p:spTgt spid="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sz="2800" b="0" dirty="0">
              <a:cs typeface="B Nazanin" pitchFamily="2" charset="-78"/>
            </a:endParaRPr>
          </a:p>
        </p:txBody>
      </p:sp>
      <p:sp>
        <p:nvSpPr>
          <p:cNvPr id="3" name="Content Placeholder 2"/>
          <p:cNvSpPr>
            <a:spLocks noGrp="1"/>
          </p:cNvSpPr>
          <p:nvPr>
            <p:ph idx="1"/>
          </p:nvPr>
        </p:nvSpPr>
        <p:spPr/>
        <p:txBody>
          <a:bodyPr/>
          <a:lstStyle/>
          <a:p>
            <a:pPr algn="r" rtl="1"/>
            <a:r>
              <a:rPr lang="ar-SA" sz="2800" b="0" dirty="0" smtClean="0">
                <a:cs typeface="B Nazanin" pitchFamily="2" charset="-78"/>
              </a:rPr>
              <a:t>مصــرف نـوشيـدني هاي ذكر شده در گروه متفرقه محدود شود و به جاي آن ها نوشيدني هاي سالم مثل آب، شير، آب ميوه تازه و دوغ كم نمك ميل شود</a:t>
            </a:r>
            <a:r>
              <a:rPr lang="en-US" sz="2800" b="0" dirty="0" smtClean="0">
                <a:cs typeface="B Nazanin" pitchFamily="2" charset="-78"/>
              </a:rPr>
              <a:t>.</a:t>
            </a:r>
          </a:p>
          <a:p>
            <a:pPr algn="r" rtl="1"/>
            <a:r>
              <a:rPr lang="en-US" sz="2800" b="0" dirty="0" smtClean="0">
                <a:cs typeface="B Nazanin" pitchFamily="2" charset="-78"/>
              </a:rPr>
              <a:t> </a:t>
            </a:r>
            <a:r>
              <a:rPr lang="ar-SA" sz="2800" b="0" dirty="0" smtClean="0">
                <a:cs typeface="B Nazanin" pitchFamily="2" charset="-78"/>
              </a:rPr>
              <a:t>براي رفع تشنگي، نوشيدن آب ساده بر هر آشاميدني ديگري ترجيح دارد</a:t>
            </a:r>
            <a:r>
              <a:rPr lang="en-US" sz="2800" b="0" dirty="0" smtClean="0">
                <a:cs typeface="B Nazanin" pitchFamily="2" charset="-78"/>
              </a:rPr>
              <a:t>.</a:t>
            </a:r>
            <a:br>
              <a:rPr lang="en-US" sz="2800" b="0" dirty="0" smtClean="0">
                <a:cs typeface="B Nazanin" pitchFamily="2" charset="-78"/>
              </a:rPr>
            </a:br>
            <a:endParaRPr lang="fa-IR" sz="2800" b="0" dirty="0" smtClean="0">
              <a:cs typeface="B Nazanin" pitchFamily="2" charset="-78"/>
            </a:endParaRPr>
          </a:p>
          <a:p>
            <a:pPr algn="r" rtl="1"/>
            <a:r>
              <a:rPr lang="fa-IR" dirty="0" smtClean="0">
                <a:cs typeface="B Nazanin" pitchFamily="2" charset="-78"/>
              </a:rPr>
              <a:t>م</a:t>
            </a:r>
            <a:r>
              <a:rPr lang="ar-SA" sz="2800" b="0" dirty="0" smtClean="0">
                <a:cs typeface="B Nazanin" pitchFamily="2" charset="-78"/>
              </a:rPr>
              <a:t>صرف چيپس به دليل داشتن چربي و نمك زياد، بايد محدود شود</a:t>
            </a:r>
            <a:r>
              <a:rPr lang="en-US" sz="2800" b="0" dirty="0" smtClean="0">
                <a:cs typeface="B Nazanin" pitchFamily="2" charset="-78"/>
              </a:rPr>
              <a:t>.</a:t>
            </a:r>
            <a:br>
              <a:rPr lang="en-US" sz="2800" b="0" dirty="0" smtClean="0">
                <a:cs typeface="B Nazanin" pitchFamily="2" charset="-78"/>
              </a:rPr>
            </a:br>
            <a:r>
              <a:rPr lang="en-US" sz="2800" b="0" dirty="0" smtClean="0">
                <a:cs typeface="B Nazanin" pitchFamily="2" charset="-78"/>
              </a:rPr>
              <a:t>- </a:t>
            </a:r>
            <a:r>
              <a:rPr lang="ar-SA" sz="2800" b="0" dirty="0" smtClean="0">
                <a:cs typeface="B Nazanin" pitchFamily="2" charset="-78"/>
              </a:rPr>
              <a:t>نمك بايد به ميزان كم مصرف شود و از نوع نمك يددار باشد</a:t>
            </a:r>
            <a:endParaRPr lang="en-US" sz="2800" b="0" dirty="0">
              <a:cs typeface="B Nazanin"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2800" b="0" dirty="0" smtClean="0">
                <a:cs typeface="B Nazanin" pitchFamily="2" charset="-78"/>
              </a:rPr>
              <a:t>اصل تعادل و تنوع</a:t>
            </a:r>
            <a:endParaRPr lang="en-US" sz="2800" b="0" dirty="0">
              <a:cs typeface="B Nazanin" pitchFamily="2" charset="-78"/>
            </a:endParaRPr>
          </a:p>
        </p:txBody>
      </p:sp>
      <p:sp>
        <p:nvSpPr>
          <p:cNvPr id="3" name="Content Placeholder 2"/>
          <p:cNvSpPr>
            <a:spLocks noGrp="1"/>
          </p:cNvSpPr>
          <p:nvPr>
            <p:ph idx="1"/>
          </p:nvPr>
        </p:nvSpPr>
        <p:spPr/>
        <p:txBody>
          <a:bodyPr>
            <a:normAutofit/>
          </a:bodyPr>
          <a:lstStyle/>
          <a:p>
            <a:pPr algn="r" rtl="1"/>
            <a:r>
              <a:rPr lang="fa-IR" sz="2800" b="0" dirty="0" smtClean="0">
                <a:cs typeface="B Nazanin" pitchFamily="2" charset="-78"/>
              </a:rPr>
              <a:t>تغذيه صحيح يعني رعايت دو اصل تعادل و تنوع در برنامه غذايي روزانه.تعادل به معني مصرف مقادير كافي از مواد مورد نياز براي حفظ سلامت بدن است وتنوع يعني مصرف انواع مختلف مواد غذايي كه در 4 گروه اصلي غذايي معرفي مي شوند.</a:t>
            </a:r>
            <a:endParaRPr lang="en-US" sz="2800" b="0"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pic>
        <p:nvPicPr>
          <p:cNvPr id="6" name="اصل تعتدل و تنوع.m4a">
            <a:hlinkClick r:id="" action="ppaction://media"/>
          </p:cNvPr>
          <p:cNvPicPr>
            <a:picLocks noRot="1" noChangeAspect="1"/>
          </p:cNvPicPr>
          <p:nvPr>
            <a:audioFile r:link="rId1"/>
          </p:nvPr>
        </p:nvPicPr>
        <p:blipFill>
          <a:blip r:embed="rId3" cstate="print"/>
          <a:stretch>
            <a:fillRect/>
          </a:stretch>
        </p:blipFill>
        <p:spPr>
          <a:xfrm>
            <a:off x="1143000" y="5334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nextCondLst>
                <p:cond evt="onClick" delay="0">
                  <p:tgtEl>
                    <p:spTgt spid="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4400" b="0" dirty="0" smtClean="0">
                <a:cs typeface="B Nazanin" pitchFamily="2" charset="-78"/>
              </a:rPr>
              <a:t>دستگاه گوارش انسان</a:t>
            </a:r>
            <a:endParaRPr lang="en-US" b="0" dirty="0">
              <a:cs typeface="B Nazanin" pitchFamily="2" charset="-78"/>
            </a:endParaRPr>
          </a:p>
        </p:txBody>
      </p:sp>
      <p:pic>
        <p:nvPicPr>
          <p:cNvPr id="1026" name="Picture 2" descr="C:\Users\babaee\Desktop\فهیمه بابایی\شکل کلی.jpg"/>
          <p:cNvPicPr>
            <a:picLocks noGrp="1" noChangeAspect="1" noChangeArrowheads="1"/>
          </p:cNvPicPr>
          <p:nvPr>
            <p:ph idx="1"/>
          </p:nvPr>
        </p:nvPicPr>
        <p:blipFill>
          <a:blip r:embed="rId3" cstate="print"/>
          <a:srcRect/>
          <a:stretch>
            <a:fillRect/>
          </a:stretch>
        </p:blipFill>
        <p:spPr bwMode="auto">
          <a:xfrm>
            <a:off x="914400" y="1676400"/>
            <a:ext cx="6934200" cy="4724400"/>
          </a:xfrm>
          <a:prstGeom prst="rect">
            <a:avLst/>
          </a:prstGeom>
          <a:noFill/>
        </p:spPr>
      </p:pic>
      <p:sp>
        <p:nvSpPr>
          <p:cNvPr id="6" name="Slide Number Placeholder 5"/>
          <p:cNvSpPr>
            <a:spLocks noGrp="1"/>
          </p:cNvSpPr>
          <p:nvPr>
            <p:ph type="sldNum" sz="quarter" idx="12"/>
          </p:nvPr>
        </p:nvSpPr>
        <p:spPr/>
        <p:txBody>
          <a:bodyPr/>
          <a:lstStyle/>
          <a:p>
            <a:fld id="{B6F15528-21DE-4FAA-801E-634DDDAF4B2B}" type="slidenum">
              <a:rPr lang="en-US" smtClean="0"/>
              <a:pPr/>
              <a:t>7</a:t>
            </a:fld>
            <a:endParaRPr lang="en-US"/>
          </a:p>
        </p:txBody>
      </p:sp>
      <p:pic>
        <p:nvPicPr>
          <p:cNvPr id="7" name="مقدمه گوارش.m4a">
            <a:hlinkClick r:id="" action="ppaction://media"/>
          </p:cNvPr>
          <p:cNvPicPr>
            <a:picLocks noRot="1" noChangeAspect="1"/>
          </p:cNvPicPr>
          <p:nvPr>
            <a:audioFile r:link="rId1"/>
          </p:nvPr>
        </p:nvPicPr>
        <p:blipFill>
          <a:blip r:embed="rId4" cstate="print"/>
          <a:stretch>
            <a:fillRect/>
          </a:stretch>
        </p:blipFill>
        <p:spPr>
          <a:xfrm>
            <a:off x="990600" y="4572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7"/>
                                        </p:tgtEl>
                                      </p:cBhvr>
                                    </p:cmd>
                                  </p:childTnLst>
                                </p:cTn>
                              </p:par>
                            </p:childTnLst>
                          </p:cTn>
                        </p:par>
                      </p:childTnLst>
                    </p:cTn>
                  </p:par>
                </p:childTnLst>
              </p:cTn>
              <p:nextCondLst>
                <p:cond evt="onClick" delay="0">
                  <p:tgtEl>
                    <p:spTgt spid="7"/>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sz="2800" b="0" dirty="0" smtClean="0">
                <a:cs typeface="B Nazanin" pitchFamily="2" charset="-78"/>
              </a:rPr>
              <a:t>دستگاه گوارش انسان</a:t>
            </a:r>
            <a:endParaRPr lang="en-US" sz="2800" b="0" dirty="0">
              <a:cs typeface="B Nazanin" pitchFamily="2" charset="-78"/>
            </a:endParaRPr>
          </a:p>
        </p:txBody>
      </p:sp>
      <p:sp>
        <p:nvSpPr>
          <p:cNvPr id="3" name="Content Placeholder 2"/>
          <p:cNvSpPr>
            <a:spLocks noGrp="1"/>
          </p:cNvSpPr>
          <p:nvPr>
            <p:ph idx="1"/>
          </p:nvPr>
        </p:nvSpPr>
        <p:spPr>
          <a:xfrm>
            <a:off x="457200" y="1600200"/>
            <a:ext cx="8229600" cy="1905000"/>
          </a:xfrm>
        </p:spPr>
        <p:txBody>
          <a:bodyPr/>
          <a:lstStyle/>
          <a:p>
            <a:pPr algn="r" rtl="1"/>
            <a:r>
              <a:rPr lang="ar-SA" sz="2800" b="0" dirty="0" smtClean="0">
                <a:cs typeface="B Nazanin" pitchFamily="2" charset="-78"/>
              </a:rPr>
              <a:t>لوله گوارش از دهان شروع شده و به مخرج ختم می شود و شامل دهان، حلق، مری، معده، روده کوچک، روده بزرگ و مخرج است. کلیه هضم مکانیکی و شیمیایی غذاها در این لوله صورت می گیرد تا مواد مورد نیاز را جذب و مواد زائد را دفع کند</a:t>
            </a:r>
            <a:r>
              <a:rPr lang="en-US" sz="2800" b="0" dirty="0" smtClean="0">
                <a:cs typeface="B Nazanin" pitchFamily="2" charset="-78"/>
              </a:rPr>
              <a:t>.</a:t>
            </a:r>
            <a:endParaRPr lang="en-US" sz="2800" b="0" dirty="0">
              <a:cs typeface="B Nazanin" pitchFamily="2" charset="-78"/>
            </a:endParaRPr>
          </a:p>
        </p:txBody>
      </p:sp>
      <p:pic>
        <p:nvPicPr>
          <p:cNvPr id="2051" name="Picture 3"/>
          <p:cNvPicPr>
            <a:picLocks noChangeAspect="1" noChangeArrowheads="1"/>
          </p:cNvPicPr>
          <p:nvPr/>
        </p:nvPicPr>
        <p:blipFill>
          <a:blip r:embed="rId3" cstate="print"/>
          <a:srcRect/>
          <a:stretch>
            <a:fillRect/>
          </a:stretch>
        </p:blipFill>
        <p:spPr bwMode="auto">
          <a:xfrm>
            <a:off x="2819400" y="3657600"/>
            <a:ext cx="3810000" cy="2743200"/>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B6F15528-21DE-4FAA-801E-634DDDAF4B2B}" type="slidenum">
              <a:rPr lang="en-US" smtClean="0"/>
              <a:pPr/>
              <a:t>8</a:t>
            </a:fld>
            <a:endParaRPr lang="en-US"/>
          </a:p>
        </p:txBody>
      </p:sp>
      <p:pic>
        <p:nvPicPr>
          <p:cNvPr id="8" name="دستگاه.m4a">
            <a:hlinkClick r:id="" action="ppaction://media"/>
          </p:cNvPr>
          <p:cNvPicPr>
            <a:picLocks noRot="1" noChangeAspect="1"/>
          </p:cNvPicPr>
          <p:nvPr>
            <a:audioFile r:link="rId1"/>
          </p:nvPr>
        </p:nvPicPr>
        <p:blipFill>
          <a:blip r:embed="rId4" cstate="print"/>
          <a:stretch>
            <a:fillRect/>
          </a:stretch>
        </p:blipFill>
        <p:spPr>
          <a:xfrm>
            <a:off x="457200" y="4572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8"/>
                                        </p:tgtEl>
                                      </p:cBhvr>
                                    </p:cmd>
                                  </p:childTnLst>
                                </p:cTn>
                              </p:par>
                            </p:childTnLst>
                          </p:cTn>
                        </p:par>
                      </p:childTnLst>
                    </p:cTn>
                  </p:par>
                </p:childTnLst>
              </p:cTn>
              <p:nextCondLst>
                <p:cond evt="onClick" delay="0">
                  <p:tgtEl>
                    <p:spTgt spid="8"/>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normAutofit/>
          </a:bodyPr>
          <a:lstStyle/>
          <a:p>
            <a:pPr algn="r" rtl="1"/>
            <a:r>
              <a:rPr lang="ar-SA" sz="2800" b="0" dirty="0" smtClean="0">
                <a:cs typeface="B Nazanin" pitchFamily="2" charset="-78"/>
              </a:rPr>
              <a:t>فرآیند گوارش از کدام قسمت دستگاه گوارش انسان آغاز می شود؟</a:t>
            </a:r>
            <a:r>
              <a:rPr lang="en-US" sz="2800" b="0" dirty="0" smtClean="0">
                <a:cs typeface="B Nazanin" pitchFamily="2" charset="-78"/>
              </a:rPr>
              <a:t/>
            </a:r>
            <a:br>
              <a:rPr lang="en-US" sz="2800" b="0" dirty="0" smtClean="0">
                <a:cs typeface="B Nazanin" pitchFamily="2" charset="-78"/>
              </a:rPr>
            </a:br>
            <a:endParaRPr lang="en-US" sz="2800" b="0" dirty="0">
              <a:cs typeface="B Nazanin" pitchFamily="2" charset="-78"/>
            </a:endParaRPr>
          </a:p>
        </p:txBody>
      </p:sp>
      <p:sp>
        <p:nvSpPr>
          <p:cNvPr id="3" name="Content Placeholder 2"/>
          <p:cNvSpPr>
            <a:spLocks noGrp="1"/>
          </p:cNvSpPr>
          <p:nvPr>
            <p:ph idx="1"/>
          </p:nvPr>
        </p:nvSpPr>
        <p:spPr/>
        <p:txBody>
          <a:bodyPr/>
          <a:lstStyle/>
          <a:p>
            <a:pPr algn="r" rtl="1"/>
            <a:r>
              <a:rPr lang="ar-SA" sz="2800" b="0" dirty="0" smtClean="0">
                <a:cs typeface="B Nazanin" pitchFamily="2" charset="-78"/>
              </a:rPr>
              <a:t>در کمال تعجب باید بگوییم که اولین مرحله از روند گوارش در دهان است. در دهان سه جفت غده بزاقی</a:t>
            </a:r>
            <a:r>
              <a:rPr lang="en-US" sz="2800" b="0" dirty="0" smtClean="0">
                <a:cs typeface="B Nazanin" pitchFamily="2" charset="-78"/>
              </a:rPr>
              <a:t>  </a:t>
            </a:r>
            <a:r>
              <a:rPr lang="ar-SA" sz="2800" b="0" dirty="0" smtClean="0">
                <a:cs typeface="B Nazanin" pitchFamily="2" charset="-78"/>
              </a:rPr>
              <a:t>به نام های بناگوشی، زیر زبانی و تحت فکی وجود دارد. ترشحات غده بزاقی بناگوشی در بالای دهان و ترشحات غدد بزاقی زیرزبانی و تحت فکی به پایین دهان می ریزند</a:t>
            </a:r>
            <a:r>
              <a:rPr lang="en-US" sz="2800" b="0" dirty="0" smtClean="0">
                <a:cs typeface="B Nazanin" pitchFamily="2" charset="-78"/>
              </a:rPr>
              <a:t>.</a:t>
            </a:r>
          </a:p>
          <a:p>
            <a:pPr algn="r" rtl="1"/>
            <a:endParaRPr lang="en-US" sz="2800" b="0" dirty="0" smtClean="0">
              <a:cs typeface="B Nazanin" pitchFamily="2" charset="-78"/>
            </a:endParaRPr>
          </a:p>
          <a:p>
            <a:pPr algn="r" rtl="1"/>
            <a:r>
              <a:rPr lang="ar-SA" sz="2800" b="0" dirty="0" smtClean="0">
                <a:cs typeface="B Nazanin" pitchFamily="2" charset="-78"/>
              </a:rPr>
              <a:t>ترشحات غده بزاقی بناگوشی شامل آنزیم پتیالین است که نشاسته را تجزیه می کند</a:t>
            </a:r>
            <a:r>
              <a:rPr lang="en-US" sz="2800" b="0" dirty="0" smtClean="0">
                <a:cs typeface="B Nazanin" pitchFamily="2" charset="-78"/>
              </a:rPr>
              <a:t>.</a:t>
            </a:r>
          </a:p>
          <a:p>
            <a:pPr algn="r" rtl="1"/>
            <a:endParaRPr lang="en-US" sz="2800" b="0" dirty="0">
              <a:cs typeface="B Nazanin"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pic>
        <p:nvPicPr>
          <p:cNvPr id="6" name="آعاز.m4a">
            <a:hlinkClick r:id="" action="ppaction://media"/>
          </p:cNvPr>
          <p:cNvPicPr>
            <a:picLocks noRot="1" noChangeAspect="1"/>
          </p:cNvPicPr>
          <p:nvPr>
            <a:audioFile r:link="rId1"/>
          </p:nvPr>
        </p:nvPicPr>
        <p:blipFill>
          <a:blip r:embed="rId3" cstate="print"/>
          <a:stretch>
            <a:fillRect/>
          </a:stretch>
        </p:blipFill>
        <p:spPr>
          <a:xfrm>
            <a:off x="533400" y="38100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nextCondLst>
                <p:cond evt="onClick" delay="0">
                  <p:tgtEl>
                    <p:spTgt spid="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1855</TotalTime>
  <Words>604</Words>
  <Application>Microsoft Office PowerPoint</Application>
  <PresentationFormat>On-screen Show (4:3)</PresentationFormat>
  <Paragraphs>55</Paragraphs>
  <Slides>14</Slides>
  <Notes>0</Notes>
  <HiddenSlides>0</HiddenSlides>
  <MMClips>12</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Apex</vt:lpstr>
      <vt:lpstr>بسم الله الرحمن الرحیم</vt:lpstr>
      <vt:lpstr>گروه متفرقه:</vt:lpstr>
      <vt:lpstr>انواع مواد غذايي گروه متفرقه</vt:lpstr>
      <vt:lpstr>چند توصيه:</vt:lpstr>
      <vt:lpstr>Slide 5</vt:lpstr>
      <vt:lpstr>اصل تعادل و تنوع</vt:lpstr>
      <vt:lpstr>دستگاه گوارش انسان</vt:lpstr>
      <vt:lpstr>دستگاه گوارش انسان</vt:lpstr>
      <vt:lpstr>فرآیند گوارش از کدام قسمت دستگاه گوارش انسان آغاز می شود؟ </vt:lpstr>
      <vt:lpstr>نقش مری در دستگاه گوارش انسان: </vt:lpstr>
      <vt:lpstr>نقش معده در دستگاه گوارش انسان: </vt:lpstr>
      <vt:lpstr>نقش روده کوچک در دستگاه گوارش انسان: </vt:lpstr>
      <vt:lpstr>پانکراس و کبد</vt:lpstr>
      <vt:lpstr>جذب مواد غذایی</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babaee</dc:creator>
  <cp:lastModifiedBy>babaee</cp:lastModifiedBy>
  <cp:revision>105</cp:revision>
  <dcterms:created xsi:type="dcterms:W3CDTF">2006-08-16T00:00:00Z</dcterms:created>
  <dcterms:modified xsi:type="dcterms:W3CDTF">2020-04-13T09:46:43Z</dcterms:modified>
</cp:coreProperties>
</file>