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3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7A431-AE06-41B4-B3A8-64CF550FF85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6A374-862B-4ED0-BA64-530CA3B3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75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 eaLnBrk="1" hangingPunct="1">
              <a:spcBef>
                <a:spcPct val="0"/>
              </a:spcBef>
            </a:pPr>
            <a:fld id="{DC31C9B0-7982-43F4-9E74-C0168E03BA3E}" type="slidenum">
              <a:rPr lang="fa-IR" altLang="en-US" b="0"/>
              <a:pPr rtl="0" eaLnBrk="1" hangingPunct="1">
                <a:spcBef>
                  <a:spcPct val="0"/>
                </a:spcBef>
              </a:pPr>
              <a:t>1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411149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3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91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98" y="292032"/>
            <a:ext cx="10971805" cy="1383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0098" y="1904559"/>
            <a:ext cx="10971805" cy="1980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98" y="4037665"/>
            <a:ext cx="10971805" cy="1982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BF72D-B2B3-449F-AD6C-0EEA5EAF3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13772"/>
      </p:ext>
    </p:extLst>
  </p:cSld>
  <p:clrMapOvr>
    <a:masterClrMapping/>
  </p:clrMapOvr>
  <p:transition spd="slow">
    <p:wheel spokes="2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98" y="292032"/>
            <a:ext cx="10971805" cy="1383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0097" y="1904559"/>
            <a:ext cx="5389520" cy="1980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0097" y="4037665"/>
            <a:ext cx="5389520" cy="1982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190397" y="1904559"/>
            <a:ext cx="5391506" cy="4115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78471-F5D8-4DAA-B454-E3C02BA53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48571"/>
      </p:ext>
    </p:extLst>
  </p:cSld>
  <p:clrMapOvr>
    <a:masterClrMapping/>
  </p:clrMapOvr>
  <p:transition spd="slow">
    <p:wheel spokes="2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98" y="292032"/>
            <a:ext cx="10971805" cy="1383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0097" y="1904559"/>
            <a:ext cx="5389520" cy="4115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0397" y="1904559"/>
            <a:ext cx="5391506" cy="4115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2C1B3-C3E3-44CD-91A4-E353E0C32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04265"/>
      </p:ext>
    </p:extLst>
  </p:cSld>
  <p:clrMapOvr>
    <a:masterClrMapping/>
  </p:clrMapOvr>
  <p:transition spd="slow">
    <p:wheel spokes="2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98" y="292032"/>
            <a:ext cx="10971805" cy="1383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0097" y="1904559"/>
            <a:ext cx="5389520" cy="1980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0097" y="4037665"/>
            <a:ext cx="5389520" cy="1982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0397" y="1904559"/>
            <a:ext cx="5391506" cy="4115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BAB8A-2A63-4DC5-AC84-98824A232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20879"/>
      </p:ext>
    </p:extLst>
  </p:cSld>
  <p:clrMapOvr>
    <a:masterClrMapping/>
  </p:clrMapOvr>
  <p:transition spd="slow">
    <p:wheel spokes="2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98" y="292032"/>
            <a:ext cx="10971805" cy="1383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0097" y="1904559"/>
            <a:ext cx="5389520" cy="411543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0397" y="1904559"/>
            <a:ext cx="5391506" cy="4115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0AA5E-4D17-4C51-A12F-60248B216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96338"/>
      </p:ext>
    </p:extLst>
  </p:cSld>
  <p:clrMapOvr>
    <a:masterClrMapping/>
  </p:clrMapOvr>
  <p:transition spd="slow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2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3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4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8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9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0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4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7DFB5-1A1D-4DD7-8D0C-9D31A42398B2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18AD-C36B-4B65-A30B-A3A0564B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0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03389" y="0"/>
            <a:ext cx="7696200" cy="1143000"/>
          </a:xfrm>
        </p:spPr>
        <p:txBody>
          <a:bodyPr vert="horz" lIns="45720" tIns="0" rIns="45720" bIns="0" rtlCol="0" anchor="b">
            <a:normAutofit/>
          </a:bodyPr>
          <a:lstStyle/>
          <a:p>
            <a:pPr algn="ctr">
              <a:defRPr/>
            </a:pPr>
            <a:r>
              <a:rPr lang="fa-IR" sz="4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حرکت </a:t>
            </a:r>
            <a:r>
              <a:rPr lang="fa-IR" sz="4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شناسی جلسه </a:t>
            </a:r>
            <a:r>
              <a:rPr lang="fa-IR" sz="4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چهارم</a:t>
            </a:r>
            <a:endParaRPr lang="en-US" sz="4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79650" y="1557338"/>
            <a:ext cx="7696200" cy="215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 algn="ctr">
              <a:buNone/>
            </a:pPr>
            <a:r>
              <a:rPr lang="en-US" altLang="en-US" sz="8900">
                <a:solidFill>
                  <a:srgbClr val="FF6600"/>
                </a:solidFill>
              </a:rPr>
              <a:t>kinesiology</a:t>
            </a:r>
          </a:p>
        </p:txBody>
      </p:sp>
      <p:pic>
        <p:nvPicPr>
          <p:cNvPr id="15364" name="Picture 7" descr="animated_muscles_in_Gai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3284538"/>
            <a:ext cx="8785225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1545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B236E007-4949-4490-B11C-D458B77FF1BD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10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5199" y="0"/>
            <a:ext cx="8762559" cy="1383980"/>
          </a:xfrm>
        </p:spPr>
        <p:txBody>
          <a:bodyPr/>
          <a:lstStyle/>
          <a:p>
            <a:pPr algn="r">
              <a:tabLst>
                <a:tab pos="1887160" algn="l"/>
              </a:tabLst>
              <a:defRPr/>
            </a:pPr>
            <a:r>
              <a:rPr lang="fa-IR" sz="3999" b="1"/>
              <a:t>         </a:t>
            </a:r>
            <a:r>
              <a:rPr lang="ar-SA" altLang="en-US" sz="3999" b="1"/>
              <a:t>حركات بازو</a:t>
            </a:r>
            <a:br>
              <a:rPr lang="ar-SA" altLang="en-US" sz="3999" b="1"/>
            </a:br>
            <a:r>
              <a:rPr lang="fa-IR" sz="3999" b="1"/>
              <a:t>	</a:t>
            </a:r>
            <a:endParaRPr lang="en-US" altLang="en-US" sz="3999" b="1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27130" y="914188"/>
            <a:ext cx="6246954" cy="5561313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ar-SA" altLang="en-US" sz="2000" b="1">
                <a:solidFill>
                  <a:srgbClr val="FF3300"/>
                </a:solidFill>
              </a:rPr>
              <a:t>فلكشن (خم</a:t>
            </a:r>
            <a:r>
              <a:rPr lang="en-US" sz="2000" b="1">
                <a:solidFill>
                  <a:srgbClr val="FF3300"/>
                </a:solidFill>
              </a:rPr>
              <a:t>‎</a:t>
            </a:r>
            <a:r>
              <a:rPr lang="ar-SA" altLang="en-US" sz="2000" b="1">
                <a:solidFill>
                  <a:srgbClr val="FF3300"/>
                </a:solidFill>
              </a:rPr>
              <a:t>شدن)</a:t>
            </a:r>
          </a:p>
          <a:p>
            <a:pPr algn="r" rtl="1" eaLnBrk="1" hangingPunct="1">
              <a:buFontTx/>
              <a:buNone/>
              <a:defRPr/>
            </a:pPr>
            <a:r>
              <a:rPr lang="fa-IR" sz="2000" b="1"/>
              <a:t>            </a:t>
            </a:r>
            <a:r>
              <a:rPr lang="ar-SA" altLang="en-US" sz="2000" b="1"/>
              <a:t>حركت دست به جلو و بالا را خم</a:t>
            </a:r>
            <a:r>
              <a:rPr lang="en-US" sz="2000" b="1"/>
              <a:t>‎</a:t>
            </a:r>
            <a:r>
              <a:rPr lang="ar-SA" altLang="en-US" sz="2000" b="1"/>
              <a:t>شدن (فلكشن) گويند. چنانچه دامنة اين حركت از 180 بيشتر شود، حركت را فرا خم</a:t>
            </a:r>
            <a:r>
              <a:rPr lang="en-US" sz="2000" b="1"/>
              <a:t>‎</a:t>
            </a:r>
            <a:r>
              <a:rPr lang="ar-SA" altLang="en-US" sz="2000" b="1"/>
              <a:t>شدن (هايپرفلكشن) مي‌گويند. </a:t>
            </a:r>
            <a:endParaRPr lang="fa-IR" sz="2000" b="1"/>
          </a:p>
          <a:p>
            <a:pPr algn="r" rtl="1" eaLnBrk="1" hangingPunct="1">
              <a:defRPr/>
            </a:pPr>
            <a:r>
              <a:rPr lang="ar-SA" altLang="en-US" sz="2000" b="1">
                <a:solidFill>
                  <a:srgbClr val="FF0000"/>
                </a:solidFill>
              </a:rPr>
              <a:t>اكستنشن (بازشدن)</a:t>
            </a:r>
          </a:p>
          <a:p>
            <a:pPr algn="r" rtl="1" eaLnBrk="1" hangingPunct="1">
              <a:buFontTx/>
              <a:buNone/>
              <a:defRPr/>
            </a:pPr>
            <a:r>
              <a:rPr lang="fa-IR" sz="2000" b="1">
                <a:solidFill>
                  <a:srgbClr val="FF3300"/>
                </a:solidFill>
              </a:rPr>
              <a:t>           </a:t>
            </a:r>
            <a:r>
              <a:rPr lang="fa-IR" sz="2000" b="1"/>
              <a:t> </a:t>
            </a:r>
            <a:r>
              <a:rPr lang="ar-SA" altLang="en-US" sz="2000" b="1"/>
              <a:t>برگشت دست از حالت بازشدن (فلكشن) تا رسيدن به وضعيت مطالعه است. ادامة حركت را هايپراكستشن مي‌گويند</a:t>
            </a:r>
            <a:r>
              <a:rPr lang="ar-SA" altLang="en-US" sz="2000" b="1">
                <a:solidFill>
                  <a:srgbClr val="FF3300"/>
                </a:solidFill>
              </a:rPr>
              <a:t> آبداكشن (دورشدن)</a:t>
            </a:r>
          </a:p>
          <a:p>
            <a:pPr algn="r" rtl="1" eaLnBrk="1" hangingPunct="1">
              <a:buFontTx/>
              <a:buNone/>
              <a:defRPr/>
            </a:pPr>
            <a:r>
              <a:rPr lang="fa-IR" sz="2000" b="1"/>
              <a:t>            </a:t>
            </a:r>
            <a:r>
              <a:rPr lang="ar-SA" altLang="en-US" sz="2000" b="1"/>
              <a:t>دورشدن دست از خط مياني بدن </a:t>
            </a:r>
            <a:r>
              <a:rPr lang="fa-IR" sz="2000" b="1"/>
              <a:t>.</a:t>
            </a:r>
            <a:r>
              <a:rPr lang="ar-SA" altLang="en-US" sz="2000" b="1"/>
              <a:t>چنانچه دورشدن بازو از 180 فراتر رود به فرا دورشدن (هايپر آبداكشن) موسوم است.</a:t>
            </a:r>
          </a:p>
          <a:p>
            <a:pPr algn="r" rtl="1" eaLnBrk="1" hangingPunct="1">
              <a:defRPr/>
            </a:pPr>
            <a:r>
              <a:rPr lang="ar-SA" altLang="en-US" sz="2000" b="1">
                <a:solidFill>
                  <a:srgbClr val="FF3300"/>
                </a:solidFill>
              </a:rPr>
              <a:t>آداكشن (نزديك شدن)</a:t>
            </a:r>
          </a:p>
          <a:p>
            <a:pPr algn="r" rtl="1" eaLnBrk="1" hangingPunct="1">
              <a:buFontTx/>
              <a:buNone/>
              <a:defRPr/>
            </a:pPr>
            <a:r>
              <a:rPr lang="fa-IR" sz="2000" b="1"/>
              <a:t>            </a:t>
            </a:r>
            <a:r>
              <a:rPr lang="ar-SA" altLang="en-US" sz="2000" b="1"/>
              <a:t>برگشت از حركت آبداكشن تا رسيدن به وضعيت مطالعه. چنانچه اين حركت در جهت حركت قبلي ادامه يابد تا از وضعيت مطالعه عبور كند، حركت را فرانزديك</a:t>
            </a:r>
            <a:r>
              <a:rPr lang="en-US" sz="2000" b="1"/>
              <a:t>‎</a:t>
            </a:r>
            <a:r>
              <a:rPr lang="ar-SA" altLang="en-US" sz="2000" b="1"/>
              <a:t>شدن (هايپرآداكشن) مي‌گويند.</a:t>
            </a:r>
          </a:p>
          <a:p>
            <a:pPr algn="r" rtl="1" eaLnBrk="1" hangingPunct="1">
              <a:defRPr/>
            </a:pPr>
            <a:endParaRPr lang="fa-IR" sz="2000" b="1"/>
          </a:p>
        </p:txBody>
      </p:sp>
      <p:sp>
        <p:nvSpPr>
          <p:cNvPr id="23962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1151289" y="6858000"/>
            <a:ext cx="76182" cy="3809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en-US" sz="2500"/>
          </a:p>
        </p:txBody>
      </p:sp>
      <p:pic>
        <p:nvPicPr>
          <p:cNvPr id="62470" name="Picture 5" descr="scan002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6930" y="838006"/>
            <a:ext cx="2269600" cy="4418577"/>
          </a:xfr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34562337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/>
      <p:bldP spid="2396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80C2156E-354C-4FF3-AB87-C4BBEECBA59C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11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27471" y="292032"/>
            <a:ext cx="76182" cy="46979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88954" y="304729"/>
            <a:ext cx="5288326" cy="6246954"/>
          </a:xfrm>
        </p:spPr>
        <p:txBody>
          <a:bodyPr>
            <a:normAutofit lnSpcReduction="10000"/>
          </a:bodyPr>
          <a:lstStyle/>
          <a:p>
            <a:pPr algn="r" rtl="1" eaLnBrk="1" hangingPunct="1">
              <a:lnSpc>
                <a:spcPct val="60000"/>
              </a:lnSpc>
              <a:defRPr/>
            </a:pPr>
            <a:r>
              <a:rPr lang="ar-SA" altLang="en-US" sz="2400" b="1">
                <a:solidFill>
                  <a:srgbClr val="FF3300"/>
                </a:solidFill>
              </a:rPr>
              <a:t>آداكشن افقي (نزديك شدن)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400" b="1"/>
              <a:t>            </a:t>
            </a:r>
            <a:r>
              <a:rPr lang="ar-SA" altLang="en-US" sz="2400" b="1"/>
              <a:t>حركت دست از حالت افقي و در كنار بدن به حالت افقي در جلوي بدن است. اين حركت </a:t>
            </a:r>
            <a:r>
              <a:rPr lang="fa-IR" sz="2400" b="1"/>
              <a:t>رافلکشن افقی نیز می گویند.</a:t>
            </a:r>
            <a:endParaRPr lang="ar-SA" altLang="en-US" sz="2400" b="1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 b="1">
                <a:solidFill>
                  <a:srgbClr val="FF3300"/>
                </a:solidFill>
              </a:rPr>
              <a:t>آبداكشن افقي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400" b="1"/>
              <a:t>            </a:t>
            </a:r>
            <a:r>
              <a:rPr lang="ar-SA" altLang="en-US" sz="2400" b="1"/>
              <a:t>برعكس حركت فوق بدين معني كه دست از حالت فلكشن افقي به كنار بدن حركت مي‌كند. </a:t>
            </a:r>
            <a:endParaRPr lang="fa-IR" sz="2400" b="1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 b="1">
                <a:solidFill>
                  <a:srgbClr val="FF3300"/>
                </a:solidFill>
              </a:rPr>
              <a:t>چرخش داخلي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400" b="1"/>
              <a:t>            </a:t>
            </a:r>
            <a:r>
              <a:rPr lang="ar-SA" altLang="en-US" sz="2400" b="1"/>
              <a:t>چرخش استخوان بازو حول محور عمودي به صورتي كه سطح قدامي بازو بطرف داخل بدن متمايل گردد</a:t>
            </a:r>
            <a:r>
              <a:rPr lang="fa-IR" sz="2400" b="1"/>
              <a:t>.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 b="1">
                <a:solidFill>
                  <a:srgbClr val="FF3300"/>
                </a:solidFill>
              </a:rPr>
              <a:t>چرخش خارجي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400" b="1"/>
              <a:t>            </a:t>
            </a:r>
            <a:r>
              <a:rPr lang="ar-SA" altLang="en-US" sz="2400" b="1"/>
              <a:t>چرخش استخوان بازو حول محور عمودي به صورتي كه سطح قدامي بازو بطرف خارج متمايل گردد</a:t>
            </a:r>
            <a:r>
              <a:rPr lang="fa-IR" sz="2400" b="1"/>
              <a:t>.</a:t>
            </a:r>
            <a:endParaRPr lang="ar-SA" altLang="en-US" sz="2400" b="1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 b="1">
                <a:solidFill>
                  <a:srgbClr val="FF3300"/>
                </a:solidFill>
              </a:rPr>
              <a:t>حركت دوراني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400" b="1"/>
              <a:t>            </a:t>
            </a:r>
            <a:r>
              <a:rPr lang="ar-SA" altLang="en-US" sz="2400" b="1"/>
              <a:t>حركتي است مركب از حركات خم</a:t>
            </a:r>
            <a:r>
              <a:rPr lang="en-US" sz="2400" b="1"/>
              <a:t>‎</a:t>
            </a:r>
            <a:r>
              <a:rPr lang="ar-SA" altLang="en-US" sz="2400" b="1"/>
              <a:t>شدن، دورشدن، بازشدن، فرا بازشدن و نزديك شدن. 	</a:t>
            </a:r>
            <a:endParaRPr lang="en-US" altLang="en-US" sz="2400" b="1"/>
          </a:p>
          <a:p>
            <a:pPr eaLnBrk="1" hangingPunct="1">
              <a:defRPr/>
            </a:pPr>
            <a:endParaRPr lang="en-US" sz="2400"/>
          </a:p>
        </p:txBody>
      </p:sp>
      <p:pic>
        <p:nvPicPr>
          <p:cNvPr id="63493" name="Picture 4" descr="scan002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4566" y="2285471"/>
            <a:ext cx="2544174" cy="4115435"/>
          </a:xfrm>
          <a:ln>
            <a:solidFill>
              <a:srgbClr val="FF0000"/>
            </a:solidFill>
          </a:ln>
        </p:spPr>
      </p:pic>
      <p:pic>
        <p:nvPicPr>
          <p:cNvPr id="63494" name="Picture 5" descr="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930" y="228547"/>
            <a:ext cx="2133106" cy="17394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213073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43694384-D3D4-4E37-A305-158074739C6B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12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05199" y="549148"/>
            <a:ext cx="8762559" cy="114432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ar-SA" altLang="en-US" sz="3999" b="1">
                <a:cs typeface="Zar" pitchFamily="2" charset="-78"/>
              </a:rPr>
              <a:t>عضلات تاكنندة بازو</a:t>
            </a:r>
            <a:br>
              <a:rPr lang="ar-SA" altLang="en-US" sz="3999" b="1">
                <a:cs typeface="Zar" pitchFamily="2" charset="-78"/>
              </a:rPr>
            </a:br>
            <a:endParaRPr lang="en-US" altLang="en-US" sz="3999" b="1">
              <a:cs typeface="Zar" pitchFamily="2" charset="-78"/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6619" y="1269706"/>
            <a:ext cx="8762560" cy="4524916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fa-IR" sz="2400" b="1"/>
              <a:t> </a:t>
            </a:r>
            <a:r>
              <a:rPr lang="ar-SA" altLang="en-US" sz="2400" b="1"/>
              <a:t>فلكشن</a:t>
            </a:r>
            <a:endParaRPr lang="fa-IR" sz="2400" b="1"/>
          </a:p>
          <a:p>
            <a:pPr algn="r" rtl="1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ar-SA" altLang="en-US" sz="2400"/>
          </a:p>
          <a:p>
            <a:pPr algn="r" rtl="1" eaLnBrk="1" hangingPunct="1">
              <a:lnSpc>
                <a:spcPct val="130000"/>
              </a:lnSpc>
              <a:defRPr/>
            </a:pPr>
            <a:r>
              <a:rPr lang="ar-SA" altLang="en-US" sz="2400" b="1"/>
              <a:t>حركت تاشدن بازو در نتيجة انقباض عضلات سينه‌اي بزرگ (بخش ترقوه‌اي) عضلة دو سر بازويي (سر كوتاه) و غرابي بازويي انجام مي‌شود. عضلات ديگري شامل بخش قدامي دلتوئيد و تحت كتفي به صورت كمكي و ضعيف در انجام اين حركت مؤثر است.</a:t>
            </a:r>
            <a:endParaRPr lang="en-US" altLang="en-US" sz="2400" b="1"/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2278153" y="4148765"/>
            <a:ext cx="8137229" cy="179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7" rIns="91415" bIns="45707">
            <a:spAutoFit/>
          </a:bodyPr>
          <a:lstStyle>
            <a:lvl1pPr defTabSz="1465263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3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defTabSz="1465263">
              <a:spcBef>
                <a:spcPct val="20000"/>
              </a:spcBef>
              <a:buFont typeface="Tahoma" panose="020B0604030504040204" pitchFamily="34" charset="0"/>
              <a:buChar char="–"/>
              <a:defRPr sz="29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1465263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5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1465263">
              <a:spcBef>
                <a:spcPct val="20000"/>
              </a:spcBef>
              <a:buFont typeface="Tahoma" panose="020B0604030504040204" pitchFamily="34" charset="0"/>
              <a:buChar char="–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1465263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1465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1465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1465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1465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v"/>
            </a:pPr>
            <a:r>
              <a:rPr lang="ar-SA" altLang="en-US" sz="2400" b="1">
                <a:latin typeface="Arial" panose="020B0604020202020204" pitchFamily="34" charset="0"/>
              </a:rPr>
              <a:t>هايپرفلكشن</a:t>
            </a:r>
            <a:endParaRPr lang="fa-IR" altLang="en-US" sz="2400" b="1">
              <a:latin typeface="Arial" panose="020B0604020202020204" pitchFamily="34" charset="0"/>
            </a:endParaRPr>
          </a:p>
          <a:p>
            <a:pPr algn="r" rtl="1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fa-IR" altLang="en-US" sz="2000">
                <a:latin typeface="Arial" panose="020B0604020202020204" pitchFamily="34" charset="0"/>
              </a:rPr>
              <a:t>    </a:t>
            </a:r>
            <a:r>
              <a:rPr lang="ar-SA" altLang="en-US" sz="2400">
                <a:latin typeface="Arial" panose="020B0604020202020204" pitchFamily="34" charset="0"/>
              </a:rPr>
              <a:t>عضلات عمل</a:t>
            </a:r>
            <a:r>
              <a:rPr lang="en-US" altLang="en-US" sz="2400">
                <a:latin typeface="Arial" panose="020B0604020202020204" pitchFamily="34" charset="0"/>
              </a:rPr>
              <a:t>‎</a:t>
            </a:r>
            <a:r>
              <a:rPr lang="ar-SA" altLang="en-US" sz="2400">
                <a:latin typeface="Arial" panose="020B0604020202020204" pitchFamily="34" charset="0"/>
              </a:rPr>
              <a:t>كننده در حركت‌ هايپرفلكشن همان عضلاتي‌اند كه در حركت </a:t>
            </a:r>
            <a:r>
              <a:rPr lang="fa-IR" altLang="en-US" sz="2400">
                <a:latin typeface="Arial" panose="020B0604020202020204" pitchFamily="34" charset="0"/>
              </a:rPr>
              <a:t> </a:t>
            </a:r>
            <a:r>
              <a:rPr lang="ar-SA" altLang="en-US" sz="2400">
                <a:latin typeface="Arial" panose="020B0604020202020204" pitchFamily="34" charset="0"/>
              </a:rPr>
              <a:t>فلكشن شركت دارند. از آنجا كه اين حركت همراه با چرخش خارجي بازو است، </a:t>
            </a:r>
            <a:r>
              <a:rPr lang="fa-IR" altLang="en-US" sz="2400">
                <a:latin typeface="Arial" panose="020B0604020202020204" pitchFamily="34" charset="0"/>
              </a:rPr>
              <a:t>  </a:t>
            </a:r>
            <a:r>
              <a:rPr lang="ar-SA" altLang="en-US" sz="2400">
                <a:latin typeface="Arial" panose="020B0604020202020204" pitchFamily="34" charset="0"/>
              </a:rPr>
              <a:t>در نتيجه عضلات </a:t>
            </a:r>
            <a:r>
              <a:rPr lang="ar-SA" altLang="en-US" sz="2400" b="1">
                <a:latin typeface="Arial" panose="020B0604020202020204" pitchFamily="34" charset="0"/>
              </a:rPr>
              <a:t>تحت خاري و گرد كوچك</a:t>
            </a:r>
            <a:r>
              <a:rPr lang="ar-SA" altLang="en-US" sz="2400">
                <a:latin typeface="Arial" panose="020B0604020202020204" pitchFamily="34" charset="0"/>
              </a:rPr>
              <a:t> نيز به فعاليت وا داشته مي</a:t>
            </a:r>
            <a:r>
              <a:rPr lang="en-US" altLang="en-US" sz="2400">
                <a:latin typeface="Arial" panose="020B0604020202020204" pitchFamily="34" charset="0"/>
              </a:rPr>
              <a:t>‎</a:t>
            </a:r>
            <a:r>
              <a:rPr lang="ar-SA" altLang="en-US" sz="2400">
                <a:latin typeface="Arial" panose="020B0604020202020204" pitchFamily="34" charset="0"/>
              </a:rPr>
              <a:t>شوند.</a:t>
            </a:r>
            <a:r>
              <a:rPr lang="fa-IR" altLang="en-US" sz="2400">
                <a:latin typeface="Arial" panose="020B0604020202020204" pitchFamily="34" charset="0"/>
              </a:rPr>
              <a:t>  </a:t>
            </a:r>
            <a:endParaRPr lang="ar-SA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37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4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241667" grpId="0" build="p"/>
      <p:bldP spid="2416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80222B31-F7CA-42DF-99C3-1018549C1217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13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265136" y="228547"/>
            <a:ext cx="5561313" cy="6629453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799" b="1">
                <a:cs typeface="Zar" pitchFamily="2" charset="-78"/>
              </a:rPr>
              <a:t>عضلة سينه‌اي بزرگ</a:t>
            </a:r>
            <a:endParaRPr lang="fa-IR" sz="2799" b="1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/>
              <a:t>در بخش قدامي و فوقاني تنه قرار دارد، بزرگترين عضل</a:t>
            </a:r>
            <a:r>
              <a:rPr lang="fa-IR" sz="2400"/>
              <a:t>ه</a:t>
            </a:r>
            <a:r>
              <a:rPr lang="ar-SA" altLang="en-US" sz="2400"/>
              <a:t> ناحية سينه و پركارترين عضل</a:t>
            </a:r>
            <a:r>
              <a:rPr lang="fa-IR" sz="2400"/>
              <a:t>ه</a:t>
            </a:r>
            <a:r>
              <a:rPr lang="ar-SA" altLang="en-US" sz="2400"/>
              <a:t> در انجام حركات بازو مي‌باشد. </a:t>
            </a:r>
            <a:endParaRPr lang="fa-IR" sz="2400"/>
          </a:p>
          <a:p>
            <a:pPr algn="r" rtl="1" eaLnBrk="1" hangingPunct="1">
              <a:lnSpc>
                <a:spcPct val="130000"/>
              </a:lnSpc>
              <a:defRPr/>
            </a:pPr>
            <a:r>
              <a:rPr lang="ar-SA" altLang="en-US" sz="2400"/>
              <a:t>اين عضله شامل سه قسمت است</a:t>
            </a:r>
            <a:r>
              <a:rPr lang="fa-IR" sz="2400"/>
              <a:t>:</a:t>
            </a:r>
          </a:p>
          <a:p>
            <a:pPr algn="r" rtl="1" eaLnBrk="1" hangingPunct="1">
              <a:lnSpc>
                <a:spcPct val="130000"/>
              </a:lnSpc>
              <a:defRPr/>
            </a:pPr>
            <a:r>
              <a:rPr lang="fa-IR" sz="2400"/>
              <a:t>سرثابت</a:t>
            </a:r>
            <a:r>
              <a:rPr lang="ar-SA" altLang="en-US" sz="2400"/>
              <a:t> قسمت اول</a:t>
            </a:r>
            <a:r>
              <a:rPr lang="fa-IR" sz="2400"/>
              <a:t>،</a:t>
            </a:r>
            <a:r>
              <a:rPr lang="ar-SA" altLang="en-US" sz="2400"/>
              <a:t> </a:t>
            </a:r>
            <a:r>
              <a:rPr lang="fa-IR" sz="2400"/>
              <a:t>3/1</a:t>
            </a:r>
            <a:r>
              <a:rPr lang="ar-SA" altLang="en-US" sz="2400"/>
              <a:t> داخلي استخوان ترقوه و قسمت دوم </a:t>
            </a:r>
            <a:r>
              <a:rPr lang="fa-IR" sz="2400"/>
              <a:t>،</a:t>
            </a:r>
            <a:r>
              <a:rPr lang="ar-SA" altLang="en-US" sz="2400"/>
              <a:t>استخوان جناغ و قسمت سوم غضروف دنده‌ها</a:t>
            </a:r>
            <a:r>
              <a:rPr lang="fa-IR" sz="2400"/>
              <a:t> و</a:t>
            </a:r>
            <a:r>
              <a:rPr lang="ar-SA" altLang="en-US" sz="2400"/>
              <a:t>سر متحرك </a:t>
            </a:r>
            <a:r>
              <a:rPr lang="fa-IR" sz="2400"/>
              <a:t>آن</a:t>
            </a:r>
            <a:r>
              <a:rPr lang="ar-SA" altLang="en-US" sz="2400"/>
              <a:t> سطح خارجي و فوقاني بازو.</a:t>
            </a:r>
            <a:endParaRPr lang="fa-IR" sz="2400"/>
          </a:p>
          <a:p>
            <a:pPr algn="r" rtl="1" eaLnBrk="1" hangingPunct="1">
              <a:lnSpc>
                <a:spcPct val="130000"/>
              </a:lnSpc>
              <a:defRPr/>
            </a:pPr>
            <a:r>
              <a:rPr lang="fa-IR" sz="2400"/>
              <a:t>عملکرد:</a:t>
            </a:r>
            <a:r>
              <a:rPr lang="ar-SA" altLang="en-US" sz="2400"/>
              <a:t> قسمتهاي فوقاني اين عضله بيشتر در انجام حركات خم</a:t>
            </a:r>
            <a:r>
              <a:rPr lang="en-US" sz="2400"/>
              <a:t>‎</a:t>
            </a:r>
            <a:r>
              <a:rPr lang="ar-SA" altLang="en-US" sz="2400"/>
              <a:t>شدن،  خم</a:t>
            </a:r>
            <a:r>
              <a:rPr lang="en-US" sz="2400"/>
              <a:t>‎</a:t>
            </a:r>
            <a:r>
              <a:rPr lang="ar-SA" altLang="en-US" sz="2400"/>
              <a:t>شدن افقي، چرخش داخلي و آبداكشن شركت دارد. قسمتهاي پاييني عضله در حركات اكستنشن و آداكشن عمل مي‌كند.</a:t>
            </a:r>
            <a:endParaRPr lang="ar-SA" altLang="en-US" sz="2400" b="1"/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endParaRPr lang="en-US" altLang="en-US" sz="2400"/>
          </a:p>
        </p:txBody>
      </p:sp>
      <p:grpSp>
        <p:nvGrpSpPr>
          <p:cNvPr id="65540" name="Group 3"/>
          <p:cNvGrpSpPr>
            <a:grpSpLocks/>
          </p:cNvGrpSpPr>
          <p:nvPr/>
        </p:nvGrpSpPr>
        <p:grpSpPr bwMode="auto">
          <a:xfrm>
            <a:off x="1608383" y="228547"/>
            <a:ext cx="3732936" cy="6256477"/>
            <a:chOff x="144" y="240"/>
            <a:chExt cx="2352" cy="3942"/>
          </a:xfrm>
        </p:grpSpPr>
        <p:pic>
          <p:nvPicPr>
            <p:cNvPr id="65541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40"/>
              <a:ext cx="1104" cy="90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5542" name="Group 5"/>
            <p:cNvGrpSpPr>
              <a:grpSpLocks/>
            </p:cNvGrpSpPr>
            <p:nvPr/>
          </p:nvGrpSpPr>
          <p:grpSpPr bwMode="auto">
            <a:xfrm>
              <a:off x="144" y="1248"/>
              <a:ext cx="2352" cy="2934"/>
              <a:chOff x="192" y="1248"/>
              <a:chExt cx="2352" cy="2934"/>
            </a:xfrm>
          </p:grpSpPr>
          <p:pic>
            <p:nvPicPr>
              <p:cNvPr id="65543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1248"/>
                <a:ext cx="1403" cy="168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5544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3072"/>
                <a:ext cx="1698" cy="111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5545" name="AutoShape 8"/>
              <p:cNvSpPr>
                <a:spLocks noChangeArrowheads="1"/>
              </p:cNvSpPr>
              <p:nvPr/>
            </p:nvSpPr>
            <p:spPr bwMode="auto">
              <a:xfrm>
                <a:off x="2304" y="1920"/>
                <a:ext cx="240" cy="192"/>
              </a:xfrm>
              <a:prstGeom prst="leftArrow">
                <a:avLst>
                  <a:gd name="adj1" fmla="val 50000"/>
                  <a:gd name="adj2" fmla="val 3125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120000"/>
                  <a:buChar char="•"/>
                  <a:defRPr sz="33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Tahoma" panose="020B0604030504040204" pitchFamily="34" charset="0"/>
                  <a:buChar char="–"/>
                  <a:defRPr sz="29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120000"/>
                  <a:buChar char="•"/>
                  <a:defRPr sz="25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Tahoma" panose="020B0604030504040204" pitchFamily="34" charset="0"/>
                  <a:buChar char="–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cs typeface="Zar" pitchFamily="2" charset="-78"/>
                </a:endParaRPr>
              </a:p>
            </p:txBody>
          </p:sp>
          <p:sp>
            <p:nvSpPr>
              <p:cNvPr id="65546" name="AutoShape 9"/>
              <p:cNvSpPr>
                <a:spLocks noChangeArrowheads="1"/>
              </p:cNvSpPr>
              <p:nvPr/>
            </p:nvSpPr>
            <p:spPr bwMode="auto">
              <a:xfrm>
                <a:off x="960" y="3072"/>
                <a:ext cx="144" cy="288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120000"/>
                  <a:buChar char="•"/>
                  <a:defRPr sz="33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Tahoma" panose="020B0604030504040204" pitchFamily="34" charset="0"/>
                  <a:buChar char="–"/>
                  <a:defRPr sz="29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120000"/>
                  <a:buChar char="•"/>
                  <a:defRPr sz="25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Tahoma" panose="020B0604030504040204" pitchFamily="34" charset="0"/>
                  <a:buChar char="–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cs typeface="Zar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70702170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2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2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2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2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2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B0AB7D1F-38CF-415D-8932-884D47E79212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14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493684" y="838006"/>
            <a:ext cx="4983596" cy="5288326"/>
          </a:xfrm>
        </p:spPr>
        <p:txBody>
          <a:bodyPr/>
          <a:lstStyle/>
          <a:p>
            <a:pPr algn="r" rtl="1">
              <a:lnSpc>
                <a:spcPct val="80000"/>
              </a:lnSpc>
              <a:tabLst>
                <a:tab pos="2147458" algn="l"/>
              </a:tabLst>
              <a:defRPr/>
            </a:pPr>
            <a:r>
              <a:rPr lang="ar-SA" altLang="en-US" sz="2400" b="1">
                <a:cs typeface="Zar" pitchFamily="2" charset="-78"/>
              </a:rPr>
              <a:t>عضلة دو سر بازويي</a:t>
            </a:r>
            <a:endParaRPr lang="fa-IR" sz="2400" b="1">
              <a:cs typeface="Zar" pitchFamily="2" charset="-78"/>
            </a:endParaRPr>
          </a:p>
          <a:p>
            <a:pPr algn="r" rtl="1">
              <a:lnSpc>
                <a:spcPct val="80000"/>
              </a:lnSpc>
              <a:buNone/>
              <a:tabLst>
                <a:tab pos="2147458" algn="l"/>
              </a:tabLst>
              <a:defRPr/>
            </a:pPr>
            <a:endParaRPr lang="en-US" sz="2400" b="1">
              <a:cs typeface="Zar" pitchFamily="2" charset="-78"/>
            </a:endParaRPr>
          </a:p>
          <a:p>
            <a:pPr algn="r" rtl="1">
              <a:lnSpc>
                <a:spcPct val="80000"/>
              </a:lnSpc>
              <a:tabLst>
                <a:tab pos="2147458" algn="l"/>
              </a:tabLst>
              <a:defRPr/>
            </a:pPr>
            <a:r>
              <a:rPr lang="fa-IR" sz="2400"/>
              <a:t>در</a:t>
            </a:r>
            <a:r>
              <a:rPr lang="ar-SA" altLang="en-US" sz="2400"/>
              <a:t>حركات دو مفصل بازو و آرنج دخالت دارد. داراي دو سر ثابت است </a:t>
            </a:r>
            <a:endParaRPr lang="fa-IR" sz="2400"/>
          </a:p>
          <a:p>
            <a:pPr algn="r" rtl="1">
              <a:lnSpc>
                <a:spcPct val="80000"/>
              </a:lnSpc>
              <a:tabLst>
                <a:tab pos="2147458" algn="l"/>
              </a:tabLst>
              <a:defRPr/>
            </a:pPr>
            <a:r>
              <a:rPr lang="fa-IR" sz="2400"/>
              <a:t>سرثابت</a:t>
            </a:r>
            <a:r>
              <a:rPr lang="ar-SA" altLang="en-US" sz="2400"/>
              <a:t> (سربلند) </a:t>
            </a:r>
            <a:r>
              <a:rPr lang="fa-IR" sz="2400"/>
              <a:t>:</a:t>
            </a:r>
            <a:r>
              <a:rPr lang="ar-SA" altLang="en-US" sz="2400"/>
              <a:t> لبة سطح مفصلي حفرة دوري و</a:t>
            </a:r>
            <a:endParaRPr lang="fa-IR" sz="2400"/>
          </a:p>
          <a:p>
            <a:pPr algn="r" rtl="1">
              <a:lnSpc>
                <a:spcPct val="80000"/>
              </a:lnSpc>
              <a:tabLst>
                <a:tab pos="2147458" algn="l"/>
              </a:tabLst>
              <a:defRPr/>
            </a:pPr>
            <a:r>
              <a:rPr lang="ar-SA" altLang="en-US" sz="2400"/>
              <a:t> </a:t>
            </a:r>
            <a:r>
              <a:rPr lang="fa-IR" sz="2400"/>
              <a:t>سرثابت</a:t>
            </a:r>
            <a:r>
              <a:rPr lang="ar-SA" altLang="en-US" sz="2400"/>
              <a:t> (سر كوتاه) </a:t>
            </a:r>
            <a:r>
              <a:rPr lang="fa-IR" sz="2400"/>
              <a:t>:</a:t>
            </a:r>
            <a:r>
              <a:rPr lang="ar-SA" altLang="en-US" sz="2400"/>
              <a:t> زايده غرابي </a:t>
            </a:r>
            <a:endParaRPr lang="fa-IR" sz="2400"/>
          </a:p>
          <a:p>
            <a:pPr algn="r" rtl="1">
              <a:lnSpc>
                <a:spcPct val="80000"/>
              </a:lnSpc>
              <a:tabLst>
                <a:tab pos="2147458" algn="l"/>
              </a:tabLst>
              <a:defRPr/>
            </a:pPr>
            <a:r>
              <a:rPr lang="ar-SA" altLang="en-US" sz="2400"/>
              <a:t>سر متحرك </a:t>
            </a:r>
            <a:r>
              <a:rPr lang="fa-IR" sz="2400"/>
              <a:t>:</a:t>
            </a:r>
            <a:r>
              <a:rPr lang="ar-SA" altLang="en-US" sz="2400"/>
              <a:t> برجستگي زند زبرين عملكرد سر كوتاه عضله، حركات خم</a:t>
            </a:r>
            <a:r>
              <a:rPr lang="en-US" sz="2400"/>
              <a:t>‎</a:t>
            </a:r>
            <a:r>
              <a:rPr lang="ar-SA" altLang="en-US" sz="2400"/>
              <a:t>شدن، نزديك شدن و چرخش داخلي است و سر بلند عضله در حركات دورشدن و چرخش خارجي دخالت دارد. اين عضله باعث حركات خم</a:t>
            </a:r>
            <a:r>
              <a:rPr lang="en-US" sz="2400"/>
              <a:t>‎</a:t>
            </a:r>
            <a:r>
              <a:rPr lang="ar-SA" altLang="en-US" sz="2400"/>
              <a:t>شدن و گردش به بيرون ساعد نيز مي‌گردد.</a:t>
            </a:r>
          </a:p>
          <a:p>
            <a:pPr algn="r" rtl="1">
              <a:lnSpc>
                <a:spcPct val="80000"/>
              </a:lnSpc>
              <a:tabLst>
                <a:tab pos="2147458" algn="l"/>
              </a:tabLst>
              <a:defRPr/>
            </a:pPr>
            <a:endParaRPr lang="en-US" altLang="en-US" sz="2400"/>
          </a:p>
        </p:txBody>
      </p:sp>
      <p:grpSp>
        <p:nvGrpSpPr>
          <p:cNvPr id="66564" name="Group 3"/>
          <p:cNvGrpSpPr>
            <a:grpSpLocks/>
          </p:cNvGrpSpPr>
          <p:nvPr/>
        </p:nvGrpSpPr>
        <p:grpSpPr bwMode="auto">
          <a:xfrm>
            <a:off x="1836931" y="1218918"/>
            <a:ext cx="3566287" cy="4115435"/>
            <a:chOff x="432" y="816"/>
            <a:chExt cx="2247" cy="2593"/>
          </a:xfrm>
        </p:grpSpPr>
        <p:pic>
          <p:nvPicPr>
            <p:cNvPr id="6656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816"/>
              <a:ext cx="2247" cy="2593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566" name="AutoShape 5"/>
            <p:cNvSpPr>
              <a:spLocks noChangeArrowheads="1"/>
            </p:cNvSpPr>
            <p:nvPr/>
          </p:nvSpPr>
          <p:spPr bwMode="auto">
            <a:xfrm>
              <a:off x="720" y="105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3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9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5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cs typeface="Zar" pitchFamily="2" charset="-78"/>
              </a:endParaRPr>
            </a:p>
          </p:txBody>
        </p:sp>
        <p:sp>
          <p:nvSpPr>
            <p:cNvPr id="66567" name="AutoShape 6"/>
            <p:cNvSpPr>
              <a:spLocks noChangeArrowheads="1"/>
            </p:cNvSpPr>
            <p:nvPr/>
          </p:nvSpPr>
          <p:spPr bwMode="auto">
            <a:xfrm>
              <a:off x="576" y="2832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3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9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5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cs typeface="Zar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4148708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43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243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243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243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243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9B3D681D-95AF-46D5-8378-3E4FCCA46B18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15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736516" y="764998"/>
            <a:ext cx="4885194" cy="5216905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400" b="1">
                <a:solidFill>
                  <a:srgbClr val="FF0000"/>
                </a:solidFill>
                <a:cs typeface="Zar" pitchFamily="2" charset="-78"/>
              </a:rPr>
              <a:t>عضلة غرابي</a:t>
            </a:r>
            <a:endParaRPr lang="fa-IR" sz="2400" b="1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ar-SA" altLang="en-US" sz="2000" b="1"/>
          </a:p>
          <a:p>
            <a:pPr algn="r" rtl="1" eaLnBrk="1" hangingPunct="1">
              <a:defRPr/>
            </a:pPr>
            <a:r>
              <a:rPr lang="ar-SA" altLang="en-US" sz="2000" b="1"/>
              <a:t>اين عضله در بخش فوقاني و داخلي بازو قرار دارد.</a:t>
            </a:r>
            <a:endParaRPr lang="fa-IR" sz="2000" b="1"/>
          </a:p>
          <a:p>
            <a:pPr algn="r" rtl="1" eaLnBrk="1" hangingPunct="1">
              <a:defRPr/>
            </a:pPr>
            <a:r>
              <a:rPr lang="fa-IR" sz="2000" b="1"/>
              <a:t>سرثابت:</a:t>
            </a:r>
            <a:r>
              <a:rPr lang="ar-SA" altLang="en-US" sz="2000" b="1"/>
              <a:t> زايدة غرابي استخوان كتف </a:t>
            </a:r>
            <a:endParaRPr lang="fa-IR" sz="2000" b="1"/>
          </a:p>
          <a:p>
            <a:pPr algn="r" rtl="1" eaLnBrk="1" hangingPunct="1">
              <a:defRPr/>
            </a:pPr>
            <a:r>
              <a:rPr lang="ar-SA" altLang="en-US" sz="2000" b="1"/>
              <a:t> سر متحرك </a:t>
            </a:r>
            <a:r>
              <a:rPr lang="fa-IR" sz="2000" b="1"/>
              <a:t>:</a:t>
            </a:r>
            <a:r>
              <a:rPr lang="ar-SA" altLang="en-US" sz="2000" b="1"/>
              <a:t> سطح داخلي و مياني استخوان بازو </a:t>
            </a:r>
            <a:endParaRPr lang="fa-IR" sz="2000" b="1"/>
          </a:p>
          <a:p>
            <a:pPr algn="r" rtl="1" eaLnBrk="1" hangingPunct="1">
              <a:defRPr/>
            </a:pPr>
            <a:r>
              <a:rPr lang="fa-IR" sz="2000" b="1"/>
              <a:t>عملکرد:</a:t>
            </a:r>
            <a:r>
              <a:rPr lang="ar-SA" altLang="en-US" sz="2000" b="1"/>
              <a:t>خم</a:t>
            </a:r>
            <a:r>
              <a:rPr lang="en-US" sz="2000" b="1"/>
              <a:t>‎</a:t>
            </a:r>
            <a:r>
              <a:rPr lang="ar-SA" altLang="en-US" sz="2000" b="1"/>
              <a:t>شدن و خم</a:t>
            </a:r>
            <a:r>
              <a:rPr lang="en-US" sz="2000" b="1"/>
              <a:t>‎</a:t>
            </a:r>
            <a:r>
              <a:rPr lang="ar-SA" altLang="en-US" sz="2000" b="1"/>
              <a:t>شدن افقي بازو، چرخش داخلي </a:t>
            </a:r>
            <a:endParaRPr lang="fa-IR" sz="2000" b="1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fa-IR" sz="2000" b="1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fa-IR" sz="2000" b="1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400" b="1">
                <a:solidFill>
                  <a:srgbClr val="FF0000"/>
                </a:solidFill>
                <a:cs typeface="Zar" pitchFamily="2" charset="-78"/>
              </a:rPr>
              <a:t>عضلة دلتوئيد</a:t>
            </a:r>
            <a:endParaRPr lang="en-US" altLang="en-US" sz="2400" b="1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ar-SA" altLang="en-US" sz="2000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000" b="1"/>
              <a:t>اين عضله در گروه عضلات دوركننده (آبداكتور) بازو توضيح داده خواهد شد</a:t>
            </a:r>
            <a:endParaRPr lang="en-US" altLang="en-US" sz="2000" b="1"/>
          </a:p>
        </p:txBody>
      </p:sp>
      <p:pic>
        <p:nvPicPr>
          <p:cNvPr id="67588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17842" y="761824"/>
            <a:ext cx="2331498" cy="4115435"/>
          </a:xfr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251035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4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4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4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4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4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4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44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4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4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44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447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447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447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447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7261FA58-3A76-485E-911D-C178C77BEC44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2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5199" y="0"/>
            <a:ext cx="8762559" cy="138398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en-US" sz="3199" b="1"/>
              <a:t>عضلات دوركننده كتف</a:t>
            </a:r>
            <a:endParaRPr lang="en-US" altLang="en-US" sz="3199" b="1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05199" y="1053856"/>
            <a:ext cx="8762559" cy="2301342"/>
          </a:xfrm>
        </p:spPr>
        <p:txBody>
          <a:bodyPr>
            <a:noAutofit/>
          </a:bodyPr>
          <a:lstStyle/>
          <a:p>
            <a:pPr algn="r" rtl="1" eaLnBrk="1" hangingPunct="1">
              <a:lnSpc>
                <a:spcPct val="80000"/>
              </a:lnSpc>
              <a:defRPr/>
            </a:pPr>
            <a:endParaRPr lang="ar-SA" altLang="en-US" sz="1800" b="1" dirty="0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1800" b="1" dirty="0"/>
              <a:t>       </a:t>
            </a:r>
            <a:r>
              <a:rPr lang="ar-SA" altLang="en-US" sz="1800" b="1" dirty="0"/>
              <a:t>دو عضلة دندانه‌اي قدامي و سينه‌اي كوچك باعث دورشدن كتف از ستون فقرات مي‌شوند.</a:t>
            </a:r>
            <a:endParaRPr lang="fa-IR" sz="1800" b="1" dirty="0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1800" b="1" dirty="0"/>
              <a:t>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ar-SA" altLang="en-US" sz="2400" b="1" dirty="0">
                <a:solidFill>
                  <a:srgbClr val="FF0000"/>
                </a:solidFill>
              </a:rPr>
              <a:t>عضلة دندانه‌اي بزرگ</a:t>
            </a:r>
            <a:r>
              <a:rPr lang="ar-SA" altLang="en-US" sz="1800" b="1" dirty="0"/>
              <a:t>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1800" b="1" dirty="0"/>
              <a:t> </a:t>
            </a:r>
            <a:r>
              <a:rPr lang="ar-SA" altLang="en-US" sz="1800" b="1" dirty="0"/>
              <a:t>در زير استخوان كتف قرار دارد، نقش بسيار مهمي را در </a:t>
            </a:r>
            <a:endParaRPr lang="en-US" altLang="en-US" sz="1800" b="1" dirty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ar-SA" altLang="en-US" sz="1800" b="1" dirty="0"/>
              <a:t>ثابت</a:t>
            </a:r>
            <a:r>
              <a:rPr lang="en-US" sz="1800" b="1" dirty="0"/>
              <a:t>‎</a:t>
            </a:r>
            <a:r>
              <a:rPr lang="ar-SA" altLang="en-US" sz="1800" b="1" dirty="0"/>
              <a:t>كردن كتف عهده</a:t>
            </a:r>
            <a:r>
              <a:rPr lang="en-US" sz="1800" b="1" dirty="0"/>
              <a:t>‎</a:t>
            </a:r>
            <a:r>
              <a:rPr lang="ar-SA" altLang="en-US" sz="1800" b="1" dirty="0"/>
              <a:t>دار است.</a:t>
            </a:r>
            <a:endParaRPr lang="fa-IR" sz="1800" b="1" dirty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ar-SA" altLang="en-US" sz="1800" b="1" dirty="0"/>
              <a:t> </a:t>
            </a:r>
            <a:r>
              <a:rPr lang="fa-IR" sz="1800" b="1" dirty="0"/>
              <a:t>سرثابت:</a:t>
            </a:r>
            <a:r>
              <a:rPr lang="ar-SA" altLang="en-US" sz="1800" b="1" dirty="0"/>
              <a:t> سطح تمامي دنده‌ها </a:t>
            </a:r>
            <a:endParaRPr lang="fa-IR" sz="1800" b="1" dirty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ar-SA" altLang="en-US" sz="1800" b="1" dirty="0"/>
              <a:t> سر متحرك </a:t>
            </a:r>
            <a:r>
              <a:rPr lang="fa-IR" sz="1800" b="1" dirty="0"/>
              <a:t>:</a:t>
            </a:r>
            <a:r>
              <a:rPr lang="ar-SA" altLang="en-US" sz="1800" b="1" dirty="0"/>
              <a:t> لبة داخلي سطح قدامي استخوان كتف، </a:t>
            </a:r>
            <a:endParaRPr lang="en-US" altLang="en-US" sz="1800" b="1" dirty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ar-SA" altLang="en-US" sz="1800" b="1" dirty="0"/>
              <a:t>بين زاوية فوقاني و تحتاني مفصل</a:t>
            </a:r>
            <a:endParaRPr lang="fa-IR" sz="1800" b="1" dirty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1800" b="1" dirty="0"/>
              <a:t>عملکرد:</a:t>
            </a:r>
            <a:r>
              <a:rPr lang="ar-SA" altLang="en-US" sz="1800" b="1" dirty="0"/>
              <a:t>دوركردن كتف از خط مياني بدن، چرخش بالايي كتف</a:t>
            </a:r>
            <a:endParaRPr lang="fa-IR" sz="1800" b="1" dirty="0"/>
          </a:p>
          <a:p>
            <a:pPr algn="r" rtl="1" eaLnBrk="1" hangingPunct="1">
              <a:lnSpc>
                <a:spcPct val="90000"/>
              </a:lnSpc>
              <a:buFontTx/>
              <a:buNone/>
              <a:defRPr/>
            </a:pPr>
            <a:endParaRPr lang="en-US" sz="1800" b="1" dirty="0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en-US" sz="1800" b="1" dirty="0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en-US" sz="1800" b="1" dirty="0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400" b="1" dirty="0">
                <a:solidFill>
                  <a:srgbClr val="FF0000"/>
                </a:solidFill>
              </a:rPr>
              <a:t>عضله سینه ای کوچک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/>
              <a:t>در بخش عضلات پایین کشنده کتف توضیح داده خواهد</a:t>
            </a:r>
            <a:r>
              <a:rPr lang="en-US" sz="1800" b="1" dirty="0"/>
              <a:t> </a:t>
            </a:r>
            <a:r>
              <a:rPr lang="fa-IR" sz="1800" b="1" dirty="0"/>
              <a:t>شد.</a:t>
            </a:r>
            <a:endParaRPr lang="ar-SA" altLang="en-US" sz="1800" b="1" dirty="0"/>
          </a:p>
        </p:txBody>
      </p:sp>
      <p:pic>
        <p:nvPicPr>
          <p:cNvPr id="5325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1659" y="1904559"/>
            <a:ext cx="1676012" cy="2441010"/>
          </a:xfrm>
          <a:ln>
            <a:solidFill>
              <a:srgbClr val="FF0000"/>
            </a:solidFill>
          </a:ln>
        </p:spPr>
      </p:pic>
      <p:grpSp>
        <p:nvGrpSpPr>
          <p:cNvPr id="53254" name="Group 5"/>
          <p:cNvGrpSpPr>
            <a:grpSpLocks/>
          </p:cNvGrpSpPr>
          <p:nvPr/>
        </p:nvGrpSpPr>
        <p:grpSpPr bwMode="auto">
          <a:xfrm>
            <a:off x="1913112" y="2971112"/>
            <a:ext cx="3047295" cy="3478995"/>
            <a:chOff x="432" y="1872"/>
            <a:chExt cx="1920" cy="2192"/>
          </a:xfrm>
        </p:grpSpPr>
        <p:pic>
          <p:nvPicPr>
            <p:cNvPr id="53255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976"/>
              <a:ext cx="1450" cy="108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256" name="AutoShape 7"/>
            <p:cNvSpPr>
              <a:spLocks noChangeArrowheads="1"/>
            </p:cNvSpPr>
            <p:nvPr/>
          </p:nvSpPr>
          <p:spPr bwMode="auto">
            <a:xfrm>
              <a:off x="1776" y="1872"/>
              <a:ext cx="576" cy="288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3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9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5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cs typeface="Zar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7212295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0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2" grpId="0"/>
      <p:bldP spid="2304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1E995923-B16B-47DF-8AD3-8206F5254B2B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3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altLang="en-US" sz="3199" b="1">
                <a:cs typeface="Zar" pitchFamily="2" charset="-78"/>
              </a:rPr>
              <a:t>كشندة كتف</a:t>
            </a:r>
            <a:r>
              <a:rPr lang="en-US" sz="3199" b="1">
                <a:cs typeface="Zar" pitchFamily="2" charset="-78"/>
              </a:rPr>
              <a:t> ‎ </a:t>
            </a:r>
            <a:r>
              <a:rPr lang="ar-SA" altLang="en-US" sz="3199" b="1">
                <a:cs typeface="Zar" pitchFamily="2" charset="-78"/>
              </a:rPr>
              <a:t>عضلات پايين</a:t>
            </a:r>
            <a:r>
              <a:rPr lang="en-US" sz="3199" b="1">
                <a:cs typeface="Zar" pitchFamily="2" charset="-78"/>
              </a:rPr>
              <a:t> </a:t>
            </a:r>
            <a:r>
              <a:rPr lang="ar-SA" altLang="en-US" sz="3199" b="1">
                <a:cs typeface="Zar" pitchFamily="2" charset="-78"/>
              </a:rPr>
              <a:t/>
            </a:r>
            <a:br>
              <a:rPr lang="ar-SA" altLang="en-US" sz="3199" b="1">
                <a:cs typeface="Zar" pitchFamily="2" charset="-78"/>
              </a:rPr>
            </a:br>
            <a:endParaRPr lang="en-US" altLang="en-US" sz="3199" b="1">
              <a:cs typeface="Zar" pitchFamily="2" charset="-78"/>
            </a:endParaRPr>
          </a:p>
        </p:txBody>
      </p:sp>
      <p:pic>
        <p:nvPicPr>
          <p:cNvPr id="54276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722" y="1904559"/>
            <a:ext cx="1569674" cy="1987090"/>
          </a:xfrm>
          <a:ln>
            <a:solidFill>
              <a:srgbClr val="FF0000"/>
            </a:solidFill>
          </a:ln>
        </p:spPr>
      </p:pic>
      <p:sp>
        <p:nvSpPr>
          <p:cNvPr id="231428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3893854" y="1236377"/>
            <a:ext cx="6583426" cy="5001054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000" b="1"/>
              <a:t>پايين كشيدن كتف با سه عضلة </a:t>
            </a:r>
            <a:r>
              <a:rPr lang="ar-SA" altLang="en-US" sz="2000" b="1">
                <a:solidFill>
                  <a:srgbClr val="FF0066"/>
                </a:solidFill>
              </a:rPr>
              <a:t>سينه‌اي كوچك، قسمت چهارم عضلة ذوزنقه‌اي و عضلة تحت ترقوه‌اي</a:t>
            </a:r>
            <a:r>
              <a:rPr lang="ar-SA" altLang="en-US" sz="2000" b="1"/>
              <a:t> انجام مي‌شود.</a:t>
            </a:r>
            <a:endParaRPr lang="fa-IR" sz="2000" b="1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ar-SA" altLang="en-US" sz="2000" b="1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799" b="1">
                <a:solidFill>
                  <a:srgbClr val="FF0066"/>
                </a:solidFill>
              </a:rPr>
              <a:t>عضلة سينه‌اي كوچك</a:t>
            </a:r>
          </a:p>
          <a:p>
            <a:pPr algn="r" rtl="1" eaLnBrk="1" hangingPunct="1">
              <a:lnSpc>
                <a:spcPct val="120000"/>
              </a:lnSpc>
              <a:defRPr/>
            </a:pPr>
            <a:r>
              <a:rPr lang="ar-SA" altLang="en-US" sz="2400" b="1"/>
              <a:t>از عضلات عمقي بدن است </a:t>
            </a:r>
            <a:r>
              <a:rPr lang="fa-IR" sz="2400" b="1"/>
              <a:t>،</a:t>
            </a:r>
            <a:r>
              <a:rPr lang="ar-SA" altLang="en-US" sz="2400" b="1"/>
              <a:t> در قسمت قدامي سينه قرار دارد.</a:t>
            </a:r>
            <a:endParaRPr lang="fa-IR" sz="2400" b="1"/>
          </a:p>
          <a:p>
            <a:pPr algn="r" rtl="1" eaLnBrk="1" hangingPunct="1">
              <a:lnSpc>
                <a:spcPct val="120000"/>
              </a:lnSpc>
              <a:defRPr/>
            </a:pPr>
            <a:r>
              <a:rPr lang="ar-SA" altLang="en-US" sz="2400" b="1"/>
              <a:t> </a:t>
            </a:r>
            <a:r>
              <a:rPr lang="fa-IR" sz="2400" b="1"/>
              <a:t>سرثابت:</a:t>
            </a:r>
            <a:r>
              <a:rPr lang="ar-SA" altLang="en-US" sz="2400" b="1"/>
              <a:t> دنده‌هاي سوم، چهارم و پنجم</a:t>
            </a:r>
            <a:endParaRPr lang="fa-IR" sz="2400" b="1"/>
          </a:p>
          <a:p>
            <a:pPr algn="r" rtl="1" eaLnBrk="1" hangingPunct="1">
              <a:lnSpc>
                <a:spcPct val="120000"/>
              </a:lnSpc>
              <a:defRPr/>
            </a:pPr>
            <a:r>
              <a:rPr lang="ar-SA" altLang="en-US" sz="2400" b="1"/>
              <a:t> </a:t>
            </a:r>
            <a:r>
              <a:rPr lang="fa-IR" sz="2400" b="1"/>
              <a:t>سرمتحرک:</a:t>
            </a:r>
            <a:r>
              <a:rPr lang="ar-SA" altLang="en-US" sz="2400" b="1"/>
              <a:t> كنارة داخلي و سطح فوقاني زايدة غرابي </a:t>
            </a:r>
            <a:endParaRPr lang="fa-IR" sz="2400" b="1"/>
          </a:p>
          <a:p>
            <a:pPr algn="r" rtl="1" eaLnBrk="1" hangingPunct="1">
              <a:lnSpc>
                <a:spcPct val="120000"/>
              </a:lnSpc>
              <a:defRPr/>
            </a:pPr>
            <a:r>
              <a:rPr lang="fa-IR" sz="2400" b="1"/>
              <a:t>عملکرد:</a:t>
            </a:r>
            <a:r>
              <a:rPr lang="ar-SA" altLang="en-US" sz="2400" b="1"/>
              <a:t> كشش پاييني كتف </a:t>
            </a:r>
            <a:r>
              <a:rPr lang="fa-IR" sz="2400" b="1"/>
              <a:t>،</a:t>
            </a:r>
            <a:r>
              <a:rPr lang="ar-SA" altLang="en-US" sz="2400" b="1"/>
              <a:t>دوركردن اين استخوان از خط مياني بدن و چرخش آن به طرف پايين </a:t>
            </a:r>
            <a:r>
              <a:rPr lang="fa-IR" sz="2400" b="1"/>
              <a:t>نقش</a:t>
            </a:r>
            <a:r>
              <a:rPr lang="ar-SA" altLang="en-US" sz="2400" b="1"/>
              <a:t> دارد.</a:t>
            </a:r>
            <a:endParaRPr lang="fa-IR" sz="2400" b="1"/>
          </a:p>
          <a:p>
            <a:pPr algn="r" rtl="1" eaLnBrk="1" hangingPunct="1">
              <a:lnSpc>
                <a:spcPct val="120000"/>
              </a:lnSpc>
              <a:buFontTx/>
              <a:buNone/>
              <a:defRPr/>
            </a:pPr>
            <a:endParaRPr lang="ar-SA" altLang="en-US" sz="2400" b="1"/>
          </a:p>
        </p:txBody>
      </p:sp>
      <p:pic>
        <p:nvPicPr>
          <p:cNvPr id="54278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722" y="4640775"/>
            <a:ext cx="2560044" cy="1682361"/>
          </a:xfrm>
          <a:ln>
            <a:solidFill>
              <a:srgbClr val="FF0000"/>
            </a:solidFill>
          </a:ln>
        </p:spPr>
      </p:pic>
      <p:sp>
        <p:nvSpPr>
          <p:cNvPr id="54279" name="AutoShape 6"/>
          <p:cNvSpPr>
            <a:spLocks noChangeArrowheads="1"/>
          </p:cNvSpPr>
          <p:nvPr/>
        </p:nvSpPr>
        <p:spPr bwMode="auto">
          <a:xfrm>
            <a:off x="1608383" y="2590200"/>
            <a:ext cx="380912" cy="228547"/>
          </a:xfrm>
          <a:prstGeom prst="notched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3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9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5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10548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3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800" decel="100000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charRg st="352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  <p:bldP spid="2314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15DE3263-15AB-45F4-85E7-AAACA710F3EB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4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3055848" y="304729"/>
            <a:ext cx="7161142" cy="138398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ar-SA" altLang="en-US" sz="5499" b="1">
                <a:solidFill>
                  <a:srgbClr val="CC3300"/>
                </a:solidFill>
              </a:rPr>
              <a:t>عضلة تحت ترقوه‌اي</a:t>
            </a:r>
            <a:br>
              <a:rPr lang="ar-SA" altLang="en-US" sz="5499" b="1">
                <a:solidFill>
                  <a:srgbClr val="CC3300"/>
                </a:solidFill>
              </a:rPr>
            </a:br>
            <a:endParaRPr lang="en-US" sz="5499" b="1">
              <a:solidFill>
                <a:srgbClr val="CC3300"/>
              </a:solidFill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55848" y="1676012"/>
            <a:ext cx="7192885" cy="2361653"/>
          </a:xfrm>
        </p:spPr>
        <p:txBody>
          <a:bodyPr>
            <a:normAutofit fontScale="92500" lnSpcReduction="10000"/>
          </a:bodyPr>
          <a:lstStyle/>
          <a:p>
            <a:pPr algn="r" rtl="1" eaLnBrk="1" hangingPunct="1">
              <a:lnSpc>
                <a:spcPct val="140000"/>
              </a:lnSpc>
              <a:defRPr/>
            </a:pPr>
            <a:r>
              <a:rPr lang="ar-SA" altLang="en-US" sz="2000" b="1"/>
              <a:t>از عضلات بخش قدامي سينه است كه در زير ترقوه قرار دارد. </a:t>
            </a:r>
            <a:endParaRPr lang="fa-IR" sz="2000" b="1"/>
          </a:p>
          <a:p>
            <a:pPr algn="r" rtl="1" eaLnBrk="1" hangingPunct="1">
              <a:lnSpc>
                <a:spcPct val="140000"/>
              </a:lnSpc>
              <a:defRPr/>
            </a:pPr>
            <a:r>
              <a:rPr lang="fa-IR" sz="2000" b="1"/>
              <a:t>سرثابت:</a:t>
            </a:r>
            <a:r>
              <a:rPr lang="ar-SA" altLang="en-US" sz="2000" b="1"/>
              <a:t> سطح فوقاني غضروف اولين دنده </a:t>
            </a:r>
            <a:endParaRPr lang="fa-IR" sz="2000" b="1"/>
          </a:p>
          <a:p>
            <a:pPr algn="r" rtl="1" eaLnBrk="1" hangingPunct="1">
              <a:lnSpc>
                <a:spcPct val="140000"/>
              </a:lnSpc>
              <a:defRPr/>
            </a:pPr>
            <a:r>
              <a:rPr lang="fa-IR" sz="2000" b="1"/>
              <a:t>سرمتحرک:</a:t>
            </a:r>
            <a:r>
              <a:rPr lang="ar-SA" altLang="en-US" sz="2000" b="1"/>
              <a:t> ناودان زير ترقوه </a:t>
            </a:r>
            <a:endParaRPr lang="fa-IR" sz="2000" b="1"/>
          </a:p>
          <a:p>
            <a:pPr algn="r" rtl="1" eaLnBrk="1" hangingPunct="1">
              <a:lnSpc>
                <a:spcPct val="140000"/>
              </a:lnSpc>
              <a:defRPr/>
            </a:pPr>
            <a:r>
              <a:rPr lang="fa-IR" sz="2000" b="1"/>
              <a:t>عملکرد:</a:t>
            </a:r>
            <a:r>
              <a:rPr lang="ar-SA" altLang="en-US" sz="2000" b="1"/>
              <a:t> پايين كشيدن كتف، ثابت</a:t>
            </a:r>
            <a:r>
              <a:rPr lang="en-US" sz="2000" b="1"/>
              <a:t>‎</a:t>
            </a:r>
            <a:r>
              <a:rPr lang="ar-SA" altLang="en-US" sz="2000" b="1"/>
              <a:t>كردن اين استخوان (مفصل ترقوه جناغي) و در بالا كشيدن دندة اول نيز مؤثر است.</a:t>
            </a:r>
          </a:p>
          <a:p>
            <a:pPr eaLnBrk="1" hangingPunct="1">
              <a:lnSpc>
                <a:spcPct val="140000"/>
              </a:lnSpc>
              <a:defRPr/>
            </a:pPr>
            <a:endParaRPr lang="en-US" sz="2000"/>
          </a:p>
        </p:txBody>
      </p:sp>
      <p:pic>
        <p:nvPicPr>
          <p:cNvPr id="55301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3483" y="4418577"/>
            <a:ext cx="5561313" cy="1980741"/>
          </a:xfr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536015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16082B00-E4B1-457E-935D-F6891CD36F46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5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altLang="en-US" sz="3199" b="1"/>
              <a:t>كشندة كتف</a:t>
            </a:r>
            <a:r>
              <a:rPr lang="en-US" sz="3199" b="1"/>
              <a:t> ‎ </a:t>
            </a:r>
            <a:r>
              <a:rPr lang="ar-SA" altLang="en-US" sz="3199" b="1"/>
              <a:t>عضلات بالا</a:t>
            </a:r>
            <a:r>
              <a:rPr lang="en-US" sz="3199" b="1"/>
              <a:t> </a:t>
            </a:r>
            <a:r>
              <a:rPr lang="ar-SA" altLang="en-US" sz="3199" b="1"/>
              <a:t/>
            </a:r>
            <a:br>
              <a:rPr lang="ar-SA" altLang="en-US" sz="3199" b="1"/>
            </a:br>
            <a:endParaRPr lang="en-US" altLang="en-US" sz="3199" b="1"/>
          </a:p>
        </p:txBody>
      </p:sp>
      <p:pic>
        <p:nvPicPr>
          <p:cNvPr id="56324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722" y="1904559"/>
            <a:ext cx="3171091" cy="3428206"/>
          </a:xfrm>
          <a:ln>
            <a:solidFill>
              <a:srgbClr val="FF0000"/>
            </a:solidFill>
          </a:ln>
        </p:spPr>
      </p:pic>
      <p:sp>
        <p:nvSpPr>
          <p:cNvPr id="2334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12772" y="1066553"/>
            <a:ext cx="5637495" cy="5348637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ar-SA" altLang="en-US" sz="2000" b="1"/>
              <a:t>كشش بالايي كتف به كمك عضلات </a:t>
            </a:r>
            <a:r>
              <a:rPr lang="ar-SA" altLang="en-US" sz="2000" b="1">
                <a:solidFill>
                  <a:srgbClr val="FF3300"/>
                </a:solidFill>
              </a:rPr>
              <a:t>گوشه‌اي، متوازي‌الاضلاع و ذوزنقه (بخش اول و دوم</a:t>
            </a:r>
            <a:r>
              <a:rPr lang="ar-SA" altLang="en-US" sz="2000" b="1"/>
              <a:t>) انجام مي‌گيرد. </a:t>
            </a:r>
            <a:endParaRPr lang="fa-IR" sz="2000" b="1"/>
          </a:p>
          <a:p>
            <a:pPr algn="r" rtl="1" eaLnBrk="1" hangingPunct="1">
              <a:buFontTx/>
              <a:buNone/>
              <a:defRPr/>
            </a:pPr>
            <a:endParaRPr lang="fa-IR" sz="2000" b="1"/>
          </a:p>
          <a:p>
            <a:pPr algn="r" rtl="1" eaLnBrk="1" hangingPunct="1">
              <a:defRPr/>
            </a:pPr>
            <a:r>
              <a:rPr lang="ar-SA" altLang="en-US" sz="2000" b="1">
                <a:solidFill>
                  <a:srgbClr val="FF3300"/>
                </a:solidFill>
              </a:rPr>
              <a:t>عضلة گوشه‌اي</a:t>
            </a:r>
          </a:p>
          <a:p>
            <a:pPr algn="r" rtl="1" eaLnBrk="1" hangingPunct="1">
              <a:defRPr/>
            </a:pPr>
            <a:r>
              <a:rPr lang="ar-SA" altLang="en-US" sz="2000" b="1"/>
              <a:t>در گوشه فوقاني كتف قرار دارد، مهمترين عضله در كشش بالايي كتف به حساب مي‌آيد.</a:t>
            </a:r>
            <a:endParaRPr lang="fa-IR" sz="2000" b="1"/>
          </a:p>
          <a:p>
            <a:pPr algn="r" rtl="1" eaLnBrk="1" hangingPunct="1">
              <a:defRPr/>
            </a:pPr>
            <a:r>
              <a:rPr lang="ar-SA" altLang="en-US" sz="2000" b="1"/>
              <a:t> </a:t>
            </a:r>
            <a:r>
              <a:rPr lang="fa-IR" sz="2000" b="1"/>
              <a:t>سرثابت:</a:t>
            </a:r>
            <a:r>
              <a:rPr lang="ar-SA" altLang="en-US" sz="2000" b="1"/>
              <a:t> زايدة عرضي چهار مهرة اول گردني </a:t>
            </a:r>
            <a:endParaRPr lang="fa-IR" sz="2000" b="1"/>
          </a:p>
          <a:p>
            <a:pPr algn="r" rtl="1" eaLnBrk="1" hangingPunct="1">
              <a:defRPr/>
            </a:pPr>
            <a:r>
              <a:rPr lang="ar-SA" altLang="en-US" sz="2000" b="1"/>
              <a:t> سر </a:t>
            </a:r>
            <a:r>
              <a:rPr lang="fa-IR" sz="2000" b="1"/>
              <a:t>متحرک:</a:t>
            </a:r>
            <a:r>
              <a:rPr lang="ar-SA" altLang="en-US" sz="2000" b="1"/>
              <a:t> لبة داخلي استخوان كتف بين زاوية بالايي و پاية خار كتف </a:t>
            </a:r>
            <a:endParaRPr lang="fa-IR" sz="2000" b="1"/>
          </a:p>
          <a:p>
            <a:pPr algn="r" rtl="1" eaLnBrk="1" hangingPunct="1">
              <a:defRPr/>
            </a:pPr>
            <a:r>
              <a:rPr lang="fa-IR" sz="2000" b="1"/>
              <a:t>عملکرد:</a:t>
            </a:r>
            <a:r>
              <a:rPr lang="ar-SA" altLang="en-US" sz="2000" b="1"/>
              <a:t>بالا كشيدن كتف، نزديك كردن و چرخش پاييني </a:t>
            </a:r>
            <a:r>
              <a:rPr lang="fa-IR" sz="2000" b="1"/>
              <a:t>کتف</a:t>
            </a:r>
            <a:r>
              <a:rPr lang="ar-SA" altLang="en-US" sz="2000" b="1"/>
              <a:t>. همچنين، اگر كتف ثابت باشد، انقباض يك طرفه عضله باعث حركت خم</a:t>
            </a:r>
            <a:r>
              <a:rPr lang="en-US" sz="2000" b="1"/>
              <a:t>‎</a:t>
            </a:r>
            <a:r>
              <a:rPr lang="ar-SA" altLang="en-US" sz="2000" b="1"/>
              <a:t>شدن جانبي گردن نيز مي‌گردد.</a:t>
            </a:r>
            <a:endParaRPr lang="fa-IR" sz="2000" b="1"/>
          </a:p>
          <a:p>
            <a:pPr algn="r" rtl="1" eaLnBrk="1" hangingPunct="1">
              <a:buFontTx/>
              <a:buNone/>
              <a:defRPr/>
            </a:pPr>
            <a:endParaRPr lang="ar-SA" altLang="en-US" sz="2000" b="1"/>
          </a:p>
          <a:p>
            <a:pPr algn="r" rtl="1" eaLnBrk="1" hangingPunct="1">
              <a:buClr>
                <a:schemeClr val="tx1"/>
              </a:buClr>
              <a:buFont typeface="Arial" charset="0"/>
              <a:buChar char="*"/>
              <a:defRPr/>
            </a:pPr>
            <a:r>
              <a:rPr lang="fa-IR" sz="2000" b="1">
                <a:solidFill>
                  <a:srgbClr val="FF3300"/>
                </a:solidFill>
              </a:rPr>
              <a:t>عضلات </a:t>
            </a:r>
            <a:r>
              <a:rPr lang="ar-SA" altLang="en-US" sz="2000" b="1">
                <a:solidFill>
                  <a:srgbClr val="FF3300"/>
                </a:solidFill>
              </a:rPr>
              <a:t>متوازي‌الاضلاع و ذوزنقه (بخش اول و دوم)</a:t>
            </a:r>
            <a:r>
              <a:rPr lang="fa-IR" sz="2000" b="1">
                <a:solidFill>
                  <a:srgbClr val="FF3300"/>
                </a:solidFill>
              </a:rPr>
              <a:t>قبلاً توضیح داده شده اند.</a:t>
            </a:r>
            <a:endParaRPr lang="en-US" altLang="en-US" sz="2000" b="1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159841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  <p:bldP spid="23347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9E72089F-0177-4011-BF4F-D8A99D6011EA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6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6619" y="477728"/>
            <a:ext cx="8762560" cy="1144322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en-US" sz="3599" b="1"/>
              <a:t>عضلات مؤثر در چرخش بالايي كتف</a:t>
            </a:r>
            <a:br>
              <a:rPr lang="ar-SA" altLang="en-US" sz="3599" b="1"/>
            </a:br>
            <a:endParaRPr lang="en-US" altLang="en-US" sz="3599" b="1"/>
          </a:p>
        </p:txBody>
      </p:sp>
      <p:pic>
        <p:nvPicPr>
          <p:cNvPr id="57348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6930" y="1218918"/>
            <a:ext cx="3855146" cy="4724894"/>
          </a:xfrm>
          <a:solidFill>
            <a:srgbClr val="FFFF00"/>
          </a:solidFill>
          <a:ln>
            <a:solidFill>
              <a:srgbClr val="FF0000"/>
            </a:solidFill>
          </a:ln>
        </p:spPr>
      </p:pic>
      <p:sp>
        <p:nvSpPr>
          <p:cNvPr id="57349" name="AutoShape 4"/>
          <p:cNvSpPr>
            <a:spLocks noChangeArrowheads="1"/>
          </p:cNvSpPr>
          <p:nvPr/>
        </p:nvSpPr>
        <p:spPr bwMode="auto">
          <a:xfrm rot="-1410804">
            <a:off x="3436759" y="2894930"/>
            <a:ext cx="533277" cy="228547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3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9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5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cs typeface="Zar" pitchFamily="2" charset="-78"/>
            </a:endParaRPr>
          </a:p>
        </p:txBody>
      </p:sp>
      <p:sp>
        <p:nvSpPr>
          <p:cNvPr id="57350" name="AutoShape 5"/>
          <p:cNvSpPr>
            <a:spLocks noChangeArrowheads="1"/>
          </p:cNvSpPr>
          <p:nvPr/>
        </p:nvSpPr>
        <p:spPr bwMode="auto">
          <a:xfrm rot="2658359">
            <a:off x="3817671" y="4113847"/>
            <a:ext cx="761824" cy="3809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3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9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5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cs typeface="Zar" pitchFamily="2" charset="-78"/>
            </a:endParaRPr>
          </a:p>
        </p:txBody>
      </p:sp>
      <p:sp>
        <p:nvSpPr>
          <p:cNvPr id="57351" name="AutoShape 6"/>
          <p:cNvSpPr>
            <a:spLocks noChangeArrowheads="1"/>
          </p:cNvSpPr>
          <p:nvPr/>
        </p:nvSpPr>
        <p:spPr bwMode="auto">
          <a:xfrm rot="-882452">
            <a:off x="2860631" y="4909001"/>
            <a:ext cx="457094" cy="228547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3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9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5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cs typeface="Zar" pitchFamily="2" charset="-78"/>
            </a:endParaRPr>
          </a:p>
        </p:txBody>
      </p:sp>
      <p:sp>
        <p:nvSpPr>
          <p:cNvPr id="23450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5722231" y="1904559"/>
            <a:ext cx="4755049" cy="4266212"/>
          </a:xfrm>
        </p:spPr>
        <p:txBody>
          <a:bodyPr/>
          <a:lstStyle/>
          <a:p>
            <a:pPr algn="r" rtl="1" eaLnBrk="1" hangingPunct="1">
              <a:lnSpc>
                <a:spcPct val="160000"/>
              </a:lnSpc>
              <a:buFontTx/>
              <a:buNone/>
              <a:defRPr/>
            </a:pPr>
            <a:r>
              <a:rPr lang="ar-SA" altLang="en-US" sz="2799" b="1"/>
              <a:t>چرخش بالايي كتف به كمك عضلات </a:t>
            </a:r>
            <a:endParaRPr lang="en-US" altLang="en-US" sz="2799" b="1"/>
          </a:p>
          <a:p>
            <a:pPr algn="r" rtl="1" eaLnBrk="1" hangingPunct="1">
              <a:lnSpc>
                <a:spcPct val="160000"/>
              </a:lnSpc>
              <a:buFontTx/>
              <a:buNone/>
              <a:defRPr/>
            </a:pPr>
            <a:r>
              <a:rPr lang="ar-SA" altLang="en-US" sz="2799" b="1"/>
              <a:t>ذوزنقه‌اي بخش </a:t>
            </a:r>
            <a:r>
              <a:rPr lang="fa-IR" sz="2799" b="1"/>
              <a:t>4</a:t>
            </a:r>
            <a:r>
              <a:rPr lang="ar-SA" altLang="en-US" sz="2799" b="1"/>
              <a:t> و2 و دندانه‌اي قدامي انجام مي‌گيرد. </a:t>
            </a:r>
            <a:endParaRPr lang="en-US" altLang="en-US" sz="2799" b="1"/>
          </a:p>
        </p:txBody>
      </p:sp>
    </p:spTree>
    <p:extLst>
      <p:ext uri="{BB962C8B-B14F-4D97-AF65-F5344CB8AC3E}">
        <p14:creationId xmlns:p14="http://schemas.microsoft.com/office/powerpoint/2010/main" val="112835307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  <p:bldP spid="2345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6628C6B3-A614-4382-BF82-C3FB970BE071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7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8041" y="549148"/>
            <a:ext cx="8762559" cy="1144323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en-US" sz="3599" b="1"/>
              <a:t>عضلات مؤثر در چرخش پاييني كتف</a:t>
            </a:r>
            <a:br>
              <a:rPr lang="ar-SA" altLang="en-US" sz="3599" b="1"/>
            </a:br>
            <a:endParaRPr lang="en-US" altLang="en-US" sz="3599" b="1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14721" y="1904559"/>
            <a:ext cx="8762559" cy="198709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ar-SA" altLang="en-US" sz="2400"/>
              <a:t>چرخش پاييني كتف را </a:t>
            </a:r>
            <a:r>
              <a:rPr lang="ar-SA" altLang="en-US" sz="2400">
                <a:solidFill>
                  <a:srgbClr val="FF0000"/>
                </a:solidFill>
              </a:rPr>
              <a:t>عضلات متوازي</a:t>
            </a:r>
            <a:r>
              <a:rPr lang="en-US" sz="2400">
                <a:solidFill>
                  <a:srgbClr val="FF0000"/>
                </a:solidFill>
              </a:rPr>
              <a:t>‎</a:t>
            </a:r>
            <a:r>
              <a:rPr lang="ar-SA" altLang="en-US" sz="2400">
                <a:solidFill>
                  <a:srgbClr val="FF0000"/>
                </a:solidFill>
              </a:rPr>
              <a:t>الاضلاع</a:t>
            </a:r>
            <a:r>
              <a:rPr lang="ar-SA" altLang="en-US" sz="2400"/>
              <a:t>، </a:t>
            </a:r>
            <a:r>
              <a:rPr lang="ar-SA" altLang="en-US" sz="2400">
                <a:solidFill>
                  <a:srgbClr val="FF0000"/>
                </a:solidFill>
              </a:rPr>
              <a:t>گوشه‌اي و سينه‌اي كوچك</a:t>
            </a:r>
            <a:r>
              <a:rPr lang="ar-SA" altLang="en-US" sz="2400"/>
              <a:t> انجام مي‌دهند. </a:t>
            </a:r>
            <a:endParaRPr lang="en-US" altLang="en-US" sz="2400"/>
          </a:p>
        </p:txBody>
      </p:sp>
      <p:pic>
        <p:nvPicPr>
          <p:cNvPr id="5837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0748" y="2666383"/>
            <a:ext cx="1563326" cy="1980741"/>
          </a:xfr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043" y="3428206"/>
            <a:ext cx="1761717" cy="220928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5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796" y="4570942"/>
            <a:ext cx="1771240" cy="204422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711453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tmFilter="0,0; .5, 1; 1, 1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2AF9DA4F-8DC1-49F3-B2B8-F4025EA14B49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8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76619" y="477727"/>
            <a:ext cx="8762560" cy="138398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en-US" sz="3599" b="1">
                <a:cs typeface="Zar" pitchFamily="2" charset="-78"/>
              </a:rPr>
              <a:t>بلندشدن زاوية تحتاني كتف</a:t>
            </a:r>
            <a:r>
              <a:rPr lang="ar-SA" altLang="en-US" sz="3599">
                <a:cs typeface="Zar" pitchFamily="2" charset="-78"/>
              </a:rPr>
              <a:t/>
            </a:r>
            <a:br>
              <a:rPr lang="ar-SA" altLang="en-US" sz="3599">
                <a:cs typeface="Zar" pitchFamily="2" charset="-78"/>
              </a:rPr>
            </a:br>
            <a:endParaRPr lang="en-US" altLang="en-US" sz="3599">
              <a:cs typeface="Zar" pitchFamily="2" charset="-78"/>
            </a:endParaRP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08042" y="1988677"/>
            <a:ext cx="5669238" cy="4869323"/>
          </a:xfrm>
        </p:spPr>
        <p:txBody>
          <a:bodyPr/>
          <a:lstStyle/>
          <a:p>
            <a:pPr algn="r" rtl="1" eaLnBrk="1" hangingPunct="1">
              <a:lnSpc>
                <a:spcPct val="110000"/>
              </a:lnSpc>
              <a:defRPr/>
            </a:pPr>
            <a:r>
              <a:rPr lang="ar-SA" altLang="en-US" sz="2799"/>
              <a:t>بلندشدن زاوية تحتاني كتف به صورت غيرفعال انجام مي‌گيرد. بدين معني كه اين  حركت با انقباض عضله يا عضلات خاصي به</a:t>
            </a:r>
            <a:r>
              <a:rPr lang="en-US" sz="2799"/>
              <a:t>‎</a:t>
            </a:r>
            <a:r>
              <a:rPr lang="ar-SA" altLang="en-US" sz="2799"/>
              <a:t>وجود نمي‌آيد. با حركت بازو به طرف عقب و فشاري كه سر استخوان به حفرة دوري وارد مي‌آورد، اين حركت در كتف ايجاد مي‌‌شود. عضله سينه‌اي كوچك به طور بسيار ضعيف در بلندشدن زاوية تحتاني كتف مؤثر است.</a:t>
            </a:r>
            <a:endParaRPr lang="ar-SA" altLang="en-US" sz="2799" b="1"/>
          </a:p>
          <a:p>
            <a:pPr algn="r" rtl="1" eaLnBrk="1" hangingPunct="1">
              <a:lnSpc>
                <a:spcPct val="80000"/>
              </a:lnSpc>
              <a:defRPr/>
            </a:pPr>
            <a:endParaRPr lang="ar-SA" altLang="en-US" sz="2799" b="1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799"/>
          </a:p>
        </p:txBody>
      </p:sp>
      <p:pic>
        <p:nvPicPr>
          <p:cNvPr id="59397" name="Picture 4" descr="scan001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6930" y="1904559"/>
            <a:ext cx="2050575" cy="3504389"/>
          </a:xfrm>
          <a:ln>
            <a:solidFill>
              <a:srgbClr val="FF0000"/>
            </a:solidFill>
          </a:ln>
        </p:spPr>
      </p:pic>
      <p:sp>
        <p:nvSpPr>
          <p:cNvPr id="59398" name="AutoShape 5"/>
          <p:cNvSpPr>
            <a:spLocks noChangeArrowheads="1"/>
          </p:cNvSpPr>
          <p:nvPr/>
        </p:nvSpPr>
        <p:spPr bwMode="auto">
          <a:xfrm rot="1145844">
            <a:off x="2598753" y="3961483"/>
            <a:ext cx="380912" cy="609459"/>
          </a:xfrm>
          <a:prstGeom prst="upArrow">
            <a:avLst>
              <a:gd name="adj1" fmla="val 50000"/>
              <a:gd name="adj2" fmla="val 4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3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9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5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rgbClr val="FF0000"/>
              </a:solidFill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5711961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/>
      <p:bldP spid="2365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A719F341-18E4-461F-B9DC-1F1D7A58A006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9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0747" y="304729"/>
            <a:ext cx="8762560" cy="1144323"/>
          </a:xfrm>
        </p:spPr>
        <p:txBody>
          <a:bodyPr>
            <a:normAutofit fontScale="90000"/>
          </a:bodyPr>
          <a:lstStyle/>
          <a:p>
            <a:pPr algn="ctr" rtl="1">
              <a:tabLst>
                <a:tab pos="1972868" algn="l"/>
              </a:tabLst>
              <a:defRPr/>
            </a:pPr>
            <a:r>
              <a:rPr lang="en-US" altLang="en-US" sz="3999" b="1"/>
              <a:t>      </a:t>
            </a:r>
            <a:r>
              <a:rPr lang="ar-SA" altLang="en-US" sz="3999" b="1"/>
              <a:t>بازو</a:t>
            </a:r>
            <a:r>
              <a:rPr lang="fa-IR" sz="3999" b="1"/>
              <a:t>		</a:t>
            </a:r>
            <a:r>
              <a:rPr lang="ar-SA" altLang="en-US" sz="3999" b="1"/>
              <a:t/>
            </a:r>
            <a:br>
              <a:rPr lang="ar-SA" altLang="en-US" sz="3999" b="1"/>
            </a:br>
            <a:r>
              <a:rPr lang="fa-IR" sz="3999" b="1"/>
              <a:t> </a:t>
            </a:r>
            <a:endParaRPr lang="en-US" altLang="en-US" sz="3999" b="1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721" y="1218917"/>
            <a:ext cx="8762559" cy="4801077"/>
          </a:xfrm>
        </p:spPr>
        <p:txBody>
          <a:bodyPr>
            <a:normAutofit fontScale="92500" lnSpcReduction="10000"/>
          </a:bodyPr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 b="1"/>
              <a:t>هدف كلي: </a:t>
            </a:r>
            <a:r>
              <a:rPr lang="ar-SA" altLang="en-US" sz="2400"/>
              <a:t>شناخت انواع حركات مفصل بازو و عضلات عمل</a:t>
            </a:r>
            <a:r>
              <a:rPr lang="en-US" sz="2400"/>
              <a:t>‎</a:t>
            </a:r>
            <a:r>
              <a:rPr lang="ar-SA" altLang="en-US" sz="2400"/>
              <a:t>كننده در هر يك از حركات.</a:t>
            </a:r>
            <a:endParaRPr lang="ar-SA" altLang="en-US" sz="2400" b="1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ar-SA" altLang="en-US" sz="240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/>
              <a:t>مفصل بازو يكي از مفاصل كروي بدن است </a:t>
            </a:r>
            <a:r>
              <a:rPr lang="fa-IR" sz="2400"/>
              <a:t>.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/>
              <a:t>حركات اين عضو حول سه محور حركتي سهمي، عرضي و عمودي به شرح زير است</a:t>
            </a:r>
            <a:r>
              <a:rPr lang="fa-IR" sz="2400"/>
              <a:t>: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400"/>
              <a:t>دورشدن و فرا دورشدن (هايپرآبداكشن)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–"/>
              <a:defRPr/>
            </a:pPr>
            <a:r>
              <a:rPr lang="ar-SA" altLang="en-US" sz="2400"/>
              <a:t>نزديك شدن و فرا نزديك شدن (هايپرآداكشن)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–"/>
              <a:defRPr/>
            </a:pPr>
            <a:r>
              <a:rPr lang="ar-SA" altLang="en-US" sz="2400"/>
              <a:t>خم</a:t>
            </a:r>
            <a:r>
              <a:rPr lang="en-US" sz="2400"/>
              <a:t>‎</a:t>
            </a:r>
            <a:r>
              <a:rPr lang="ar-SA" altLang="en-US" sz="2400"/>
              <a:t>شدن و فرا خم</a:t>
            </a:r>
            <a:r>
              <a:rPr lang="en-US" sz="2400"/>
              <a:t>‎</a:t>
            </a:r>
            <a:r>
              <a:rPr lang="ar-SA" altLang="en-US" sz="2400"/>
              <a:t>شدن (هايپر فلكشن)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–"/>
              <a:defRPr/>
            </a:pPr>
            <a:r>
              <a:rPr lang="ar-SA" altLang="en-US" sz="2400"/>
              <a:t>بازشدن و فرا بازشدن (هايپر اكستنشن)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–"/>
              <a:defRPr/>
            </a:pPr>
            <a:r>
              <a:rPr lang="ar-SA" altLang="en-US" sz="2400"/>
              <a:t>نزديك شدن افقي (خم</a:t>
            </a:r>
            <a:r>
              <a:rPr lang="en-US" sz="2400"/>
              <a:t>‎</a:t>
            </a:r>
            <a:r>
              <a:rPr lang="ar-SA" altLang="en-US" sz="2400"/>
              <a:t>شدن افقي)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–"/>
              <a:defRPr/>
            </a:pPr>
            <a:r>
              <a:rPr lang="ar-SA" altLang="en-US" sz="2400"/>
              <a:t>دورشدن افقي (بازشدن افقي)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–"/>
              <a:defRPr/>
            </a:pPr>
            <a:r>
              <a:rPr lang="ar-SA" altLang="en-US" sz="2400"/>
              <a:t>چرخش داخلي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–"/>
              <a:defRPr/>
            </a:pPr>
            <a:r>
              <a:rPr lang="ar-SA" altLang="en-US" sz="2400"/>
              <a:t>چرخش خارجي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–"/>
              <a:defRPr/>
            </a:pPr>
            <a:r>
              <a:rPr lang="ar-SA" altLang="en-US" sz="2400"/>
              <a:t>حركات دوراني</a:t>
            </a:r>
            <a:endParaRPr lang="ar-SA" altLang="en-US" sz="2400" b="1"/>
          </a:p>
          <a:p>
            <a:pPr algn="r" rtl="1" eaLnBrk="1" hangingPunct="1">
              <a:lnSpc>
                <a:spcPct val="80000"/>
              </a:lnSpc>
              <a:defRPr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67629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8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8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238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38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38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238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38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8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238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/>
      <p:bldP spid="23859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1186</Words>
  <Application>Microsoft Office PowerPoint</Application>
  <PresentationFormat>Widescreen</PresentationFormat>
  <Paragraphs>123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Tahoma</vt:lpstr>
      <vt:lpstr>Times New Roman</vt:lpstr>
      <vt:lpstr>Wingdings</vt:lpstr>
      <vt:lpstr>Zar</vt:lpstr>
      <vt:lpstr>Office Theme</vt:lpstr>
      <vt:lpstr>حرکت شناسی جلسه چهارم</vt:lpstr>
      <vt:lpstr>عضلات دوركننده كتف</vt:lpstr>
      <vt:lpstr>كشندة كتف ‎ عضلات پايين  </vt:lpstr>
      <vt:lpstr>عضلة تحت ترقوه‌اي </vt:lpstr>
      <vt:lpstr>كشندة كتف ‎ عضلات بالا  </vt:lpstr>
      <vt:lpstr>عضلات مؤثر در چرخش بالايي كتف </vt:lpstr>
      <vt:lpstr>عضلات مؤثر در چرخش پاييني كتف </vt:lpstr>
      <vt:lpstr>بلندشدن زاوية تحتاني كتف </vt:lpstr>
      <vt:lpstr>      بازو    </vt:lpstr>
      <vt:lpstr>         حركات بازو  </vt:lpstr>
      <vt:lpstr>PowerPoint Presentation</vt:lpstr>
      <vt:lpstr>عضلات تاكنندة بازو </vt:lpstr>
      <vt:lpstr>PowerPoint Presentation</vt:lpstr>
      <vt:lpstr>PowerPoint Presentation</vt:lpstr>
      <vt:lpstr>PowerPoint Presentation</vt:lpstr>
    </vt:vector>
  </TitlesOfParts>
  <Company>OliveSoft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عضلات دوركننده كتف</dc:title>
  <dc:creator>OliveSoft</dc:creator>
  <cp:lastModifiedBy>OliveSoft</cp:lastModifiedBy>
  <cp:revision>4</cp:revision>
  <dcterms:created xsi:type="dcterms:W3CDTF">2020-04-08T08:09:44Z</dcterms:created>
  <dcterms:modified xsi:type="dcterms:W3CDTF">2020-04-08T08:27:11Z</dcterms:modified>
</cp:coreProperties>
</file>