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 id="2147483852" r:id="rId2"/>
    <p:sldMasterId id="2147483876" r:id="rId3"/>
    <p:sldMasterId id="2147483893" r:id="rId4"/>
  </p:sldMasterIdLst>
  <p:notesMasterIdLst>
    <p:notesMasterId r:id="rId24"/>
  </p:notesMasterIdLst>
  <p:handoutMasterIdLst>
    <p:handoutMasterId r:id="rId25"/>
  </p:handoutMasterIdLst>
  <p:sldIdLst>
    <p:sldId id="285" r:id="rId5"/>
    <p:sldId id="286" r:id="rId6"/>
    <p:sldId id="256" r:id="rId7"/>
    <p:sldId id="287" r:id="rId8"/>
    <p:sldId id="263" r:id="rId9"/>
    <p:sldId id="267" r:id="rId10"/>
    <p:sldId id="289" r:id="rId11"/>
    <p:sldId id="272" r:id="rId12"/>
    <p:sldId id="274" r:id="rId13"/>
    <p:sldId id="297" r:id="rId14"/>
    <p:sldId id="308" r:id="rId15"/>
    <p:sldId id="290" r:id="rId16"/>
    <p:sldId id="275" r:id="rId17"/>
    <p:sldId id="276" r:id="rId18"/>
    <p:sldId id="292" r:id="rId19"/>
    <p:sldId id="293" r:id="rId20"/>
    <p:sldId id="299" r:id="rId21"/>
    <p:sldId id="301"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728" autoAdjust="0"/>
  </p:normalViewPr>
  <p:slideViewPr>
    <p:cSldViewPr>
      <p:cViewPr varScale="1">
        <p:scale>
          <a:sx n="74" d="100"/>
          <a:sy n="74" d="100"/>
        </p:scale>
        <p:origin x="-1290"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6" d="100"/>
          <a:sy n="56" d="100"/>
        </p:scale>
        <p:origin x="-18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33388C2-D433-46C2-9BBD-79EEEAEF23C3}" type="datetimeFigureOut">
              <a:rPr lang="fa-IR" smtClean="0"/>
              <a:t>08/08/1441</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DC162F65-D0FE-4594-A53C-06CB4EEF515C}" type="slidenum">
              <a:rPr lang="fa-IR" smtClean="0"/>
              <a:t>‹#›</a:t>
            </a:fld>
            <a:endParaRPr lang="fa-IR"/>
          </a:p>
        </p:txBody>
      </p:sp>
    </p:spTree>
    <p:extLst>
      <p:ext uri="{BB962C8B-B14F-4D97-AF65-F5344CB8AC3E}">
        <p14:creationId xmlns:p14="http://schemas.microsoft.com/office/powerpoint/2010/main" val="226689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2124ACC-7AE8-4C56-A6D7-AAB9B23421B3}" type="datetimeFigureOut">
              <a:rPr lang="fa-IR" smtClean="0"/>
              <a:t>08/08/1441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73CD9A3-C22E-418D-B477-F56D4B22F121}" type="slidenum">
              <a:rPr lang="fa-IR" smtClean="0"/>
              <a:t>‹#›</a:t>
            </a:fld>
            <a:endParaRPr lang="fa-IR"/>
          </a:p>
        </p:txBody>
      </p:sp>
    </p:spTree>
    <p:extLst>
      <p:ext uri="{BB962C8B-B14F-4D97-AF65-F5344CB8AC3E}">
        <p14:creationId xmlns:p14="http://schemas.microsoft.com/office/powerpoint/2010/main" val="27882408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473CD9A3-C22E-418D-B477-F56D4B22F121}" type="slidenum">
              <a:rPr lang="fa-IR" smtClean="0"/>
              <a:t>3</a:t>
            </a:fld>
            <a:endParaRPr lang="fa-IR"/>
          </a:p>
        </p:txBody>
      </p:sp>
    </p:spTree>
    <p:extLst>
      <p:ext uri="{BB962C8B-B14F-4D97-AF65-F5344CB8AC3E}">
        <p14:creationId xmlns:p14="http://schemas.microsoft.com/office/powerpoint/2010/main" val="161217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4/1/2020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D0065BE-0657-4A47-90AD-C21C55E16B19}"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728685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78418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7D2193-4505-4A75-99BB-880C6989A757}"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071940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60136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AF7543A-E259-478F-9E0D-57BA40E442B7}"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FF388C">
                  <a:lumMod val="60000"/>
                  <a:lumOff val="40000"/>
                </a:srgbClr>
              </a:solidFill>
            </a:endParaRPr>
          </a:p>
        </p:txBody>
      </p:sp>
      <p:sp>
        <p:nvSpPr>
          <p:cNvPr id="9" name="Slide Number Placeholder 8"/>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341552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FF388C">
                  <a:lumMod val="60000"/>
                  <a:lumOff val="40000"/>
                </a:srgbClr>
              </a:solidFill>
            </a:endParaRPr>
          </a:p>
        </p:txBody>
      </p:sp>
      <p:sp>
        <p:nvSpPr>
          <p:cNvPr id="5" name="Slide Number Placeholder 4"/>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18845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B7499E-3031-413E-B01E-B94970708CAA}"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4095888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dirty="0">
              <a:solidFill>
                <a:srgbClr val="FF388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556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2379332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3774926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172EEB-1769-4776-AD69-E7C1260563EB}"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160660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520472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367573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368002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2322814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8" name="Footer Placeholder 7"/>
          <p:cNvSpPr>
            <a:spLocks noGrp="1"/>
          </p:cNvSpPr>
          <p:nvPr>
            <p:ph type="ftr" sz="quarter" idx="11"/>
          </p:nvPr>
        </p:nvSpPr>
        <p:spPr/>
        <p:txBody>
          <a:bodyPr/>
          <a:lstStyle/>
          <a:p>
            <a:endParaRPr lang="en-GB">
              <a:solidFill>
                <a:srgbClr val="49345F"/>
              </a:solidFill>
            </a:endParaRPr>
          </a:p>
        </p:txBody>
      </p:sp>
      <p:sp>
        <p:nvSpPr>
          <p:cNvPr id="9" name="Slide Number Placeholder 8"/>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557944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4" name="Footer Placeholder 3"/>
          <p:cNvSpPr>
            <a:spLocks noGrp="1"/>
          </p:cNvSpPr>
          <p:nvPr>
            <p:ph type="ftr" sz="quarter" idx="11"/>
          </p:nvPr>
        </p:nvSpPr>
        <p:spPr/>
        <p:txBody>
          <a:bodyPr/>
          <a:lstStyle/>
          <a:p>
            <a:endParaRPr lang="en-GB">
              <a:solidFill>
                <a:srgbClr val="49345F"/>
              </a:solidFill>
            </a:endParaRPr>
          </a:p>
        </p:txBody>
      </p:sp>
      <p:sp>
        <p:nvSpPr>
          <p:cNvPr id="5" name="Slide Number Placeholder 4"/>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58592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3" name="Footer Placeholder 2"/>
          <p:cNvSpPr>
            <a:spLocks noGrp="1"/>
          </p:cNvSpPr>
          <p:nvPr>
            <p:ph type="ftr" sz="quarter" idx="11"/>
          </p:nvPr>
        </p:nvSpPr>
        <p:spPr/>
        <p:txBody>
          <a:bodyPr/>
          <a:lstStyle/>
          <a:p>
            <a:endParaRPr lang="en-GB">
              <a:solidFill>
                <a:srgbClr val="49345F"/>
              </a:solidFill>
            </a:endParaRPr>
          </a:p>
        </p:txBody>
      </p:sp>
      <p:sp>
        <p:nvSpPr>
          <p:cNvPr id="4" name="Slide Number Placeholder 3"/>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2"/>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48239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34240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203130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65945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70647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199762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845394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922761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971978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1085609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8932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512452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936499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2458309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8" name="Footer Placeholder 7"/>
          <p:cNvSpPr>
            <a:spLocks noGrp="1"/>
          </p:cNvSpPr>
          <p:nvPr>
            <p:ph type="ftr" sz="quarter" idx="11"/>
          </p:nvPr>
        </p:nvSpPr>
        <p:spPr/>
        <p:txBody>
          <a:bodyPr/>
          <a:lstStyle/>
          <a:p>
            <a:endParaRPr lang="en-GB">
              <a:solidFill>
                <a:srgbClr val="49345F"/>
              </a:solidFill>
            </a:endParaRPr>
          </a:p>
        </p:txBody>
      </p:sp>
      <p:sp>
        <p:nvSpPr>
          <p:cNvPr id="9" name="Slide Number Placeholder 8"/>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4245323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4" name="Footer Placeholder 3"/>
          <p:cNvSpPr>
            <a:spLocks noGrp="1"/>
          </p:cNvSpPr>
          <p:nvPr>
            <p:ph type="ftr" sz="quarter" idx="11"/>
          </p:nvPr>
        </p:nvSpPr>
        <p:spPr/>
        <p:txBody>
          <a:bodyPr/>
          <a:lstStyle/>
          <a:p>
            <a:endParaRPr lang="en-GB">
              <a:solidFill>
                <a:srgbClr val="49345F"/>
              </a:solidFill>
            </a:endParaRPr>
          </a:p>
        </p:txBody>
      </p:sp>
      <p:sp>
        <p:nvSpPr>
          <p:cNvPr id="5" name="Slide Number Placeholder 4"/>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30174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3" name="Footer Placeholder 2"/>
          <p:cNvSpPr>
            <a:spLocks noGrp="1"/>
          </p:cNvSpPr>
          <p:nvPr>
            <p:ph type="ftr" sz="quarter" idx="11"/>
          </p:nvPr>
        </p:nvSpPr>
        <p:spPr/>
        <p:txBody>
          <a:bodyPr/>
          <a:lstStyle/>
          <a:p>
            <a:endParaRPr lang="en-GB">
              <a:solidFill>
                <a:srgbClr val="49345F"/>
              </a:solidFill>
            </a:endParaRPr>
          </a:p>
        </p:txBody>
      </p:sp>
      <p:sp>
        <p:nvSpPr>
          <p:cNvPr id="4" name="Slide Number Placeholder 3"/>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2"/>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957076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64748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930706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844476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11805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95685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4290334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774214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15633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5979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4/1/2020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4/1/2020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2B1B13E-D5AF-485E-81A1-82A140076526}" type="datetime4">
              <a:rPr lang="en-US" smtClean="0">
                <a:solidFill>
                  <a:srgbClr val="FF388C">
                    <a:lumMod val="60000"/>
                    <a:lumOff val="40000"/>
                  </a:srgbClr>
                </a:solidFill>
              </a:rPr>
              <a:pPr/>
              <a:t>April 1, 2020</a:t>
            </a:fld>
            <a:endParaRPr lang="en-US" dirty="0">
              <a:solidFill>
                <a:srgbClr val="FF388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FF388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754ED01-E2A0-4C1E-8E21-014B99041579}" type="slidenum">
              <a:rPr lang="en-US" smtClean="0">
                <a:solidFill>
                  <a:srgbClr val="FF388C">
                    <a:lumMod val="60000"/>
                    <a:lumOff val="40000"/>
                  </a:srgbClr>
                </a:solidFill>
              </a:rPr>
              <a:pPr/>
              <a:t>‹#›</a:t>
            </a:fld>
            <a:endParaRPr lang="en-US" dirty="0">
              <a:solidFill>
                <a:srgbClr val="FF388C">
                  <a:lumMod val="60000"/>
                  <a:lumOff val="40000"/>
                </a:srgbClr>
              </a:solidFill>
            </a:endParaRPr>
          </a:p>
        </p:txBody>
      </p:sp>
    </p:spTree>
    <p:extLst>
      <p:ext uri="{BB962C8B-B14F-4D97-AF65-F5344CB8AC3E}">
        <p14:creationId xmlns:p14="http://schemas.microsoft.com/office/powerpoint/2010/main" val="12405440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en-GB">
              <a:solidFill>
                <a:srgbClr val="49345F"/>
              </a:solidFill>
            </a:endParaRPr>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06002264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en-GB">
              <a:solidFill>
                <a:srgbClr val="49345F"/>
              </a:solidFill>
            </a:endParaRPr>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409062065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slide" Target="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424097"/>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11626" name="Picture 5" descr="BESM7"/>
          <p:cNvPicPr>
            <a:picLocks noChangeAspect="1" noChangeArrowheads="1"/>
          </p:cNvPicPr>
          <p:nvPr/>
        </p:nvPicPr>
        <p:blipFill>
          <a:blip r:embed="rId3">
            <a:grayscl/>
            <a:biLevel thresh="50000"/>
          </a:blip>
          <a:srcRect/>
          <a:stretch>
            <a:fillRect/>
          </a:stretch>
        </p:blipFill>
        <p:spPr bwMode="auto">
          <a:xfrm>
            <a:off x="1295400" y="1066800"/>
            <a:ext cx="6248400" cy="5081588"/>
          </a:xfrm>
          <a:prstGeom prst="rect">
            <a:avLst/>
          </a:prstGeom>
          <a:noFill/>
          <a:ln w="57150" cmpd="thickThin">
            <a:noFill/>
            <a:miter lim="800000"/>
            <a:headEnd/>
            <a:tailEnd/>
          </a:ln>
        </p:spPr>
      </p:pic>
    </p:spTree>
    <p:extLst>
      <p:ext uri="{BB962C8B-B14F-4D97-AF65-F5344CB8AC3E}">
        <p14:creationId xmlns:p14="http://schemas.microsoft.com/office/powerpoint/2010/main" val="3524936830"/>
      </p:ext>
    </p:ext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9600" y="1192917"/>
            <a:ext cx="6705600" cy="4293483"/>
          </a:xfrm>
          <a:prstGeom prst="rect">
            <a:avLst/>
          </a:prstGeom>
        </p:spPr>
        <p:txBody>
          <a:bodyPr wrap="square">
            <a:spAutoFit/>
          </a:bodyPr>
          <a:lstStyle/>
          <a:p>
            <a:pPr algn="just" rtl="1"/>
            <a:r>
              <a:rPr lang="fa-IR" b="1" dirty="0"/>
              <a:t>برآورد سرمایه در گردش موردنیاز</a:t>
            </a:r>
            <a:endParaRPr lang="en-US" dirty="0"/>
          </a:p>
          <a:p>
            <a:pPr algn="just" rtl="1"/>
            <a:r>
              <a:rPr lang="fa-IR" sz="1500" dirty="0"/>
              <a:t>الزامات سرمایه در گردش به عوامل مختلفی بستگی دارد، که در قسمت های قبلی بحث شده است. در این بخش به الزامات سرمایه در گردش واحد تجاری اشاره می­شود. برخی از روش های معمول برآورد سرمایه در گردش به ترتیب زیر ارائه می­شود</a:t>
            </a:r>
            <a:r>
              <a:rPr lang="fa-IR" sz="1500" dirty="0" smtClean="0"/>
              <a:t>:</a:t>
            </a:r>
          </a:p>
          <a:p>
            <a:pPr algn="just" rtl="1"/>
            <a:endParaRPr lang="en-US" sz="1500" dirty="0"/>
          </a:p>
          <a:p>
            <a:pPr lvl="0" algn="just" rtl="1"/>
            <a:r>
              <a:rPr lang="fa-IR" sz="1500" b="1" dirty="0" smtClean="0"/>
              <a:t>1) برآورد </a:t>
            </a:r>
            <a:r>
              <a:rPr lang="fa-IR" sz="1500" b="1" dirty="0"/>
              <a:t>مولفه های روش سرمایه در گردش </a:t>
            </a:r>
            <a:endParaRPr lang="en-US" sz="1500" dirty="0"/>
          </a:p>
          <a:p>
            <a:pPr algn="just" rtl="1"/>
            <a:r>
              <a:rPr lang="fa-IR" sz="1500" dirty="0"/>
              <a:t>سرمایه در گردش شامل منابع مختلف دارایی­های جاری و بدهی­های جاری است. بنابراین باید دارایی های جاری مورد نیاز برای پاسخگویی به تعهدات کوتاه مدت برآورد شود. مدیر مالی در ابتدا دارایی ها و سرمایه در گردش مورد نیاز را برای دوره خاص برآورد می کند</a:t>
            </a:r>
            <a:r>
              <a:rPr lang="fa-IR" sz="1500" dirty="0" smtClean="0"/>
              <a:t>.</a:t>
            </a:r>
          </a:p>
          <a:p>
            <a:pPr algn="just" rtl="1"/>
            <a:endParaRPr lang="en-US" sz="1500" dirty="0"/>
          </a:p>
          <a:p>
            <a:pPr lvl="0" algn="just" rtl="1"/>
            <a:r>
              <a:rPr lang="fa-IR" sz="1500" b="1" dirty="0" smtClean="0"/>
              <a:t>2) درصدی </a:t>
            </a:r>
            <a:r>
              <a:rPr lang="fa-IR" sz="1500" b="1" dirty="0"/>
              <a:t>از روش فروش </a:t>
            </a:r>
            <a:endParaRPr lang="en-US" sz="1500" dirty="0"/>
          </a:p>
          <a:p>
            <a:pPr algn="just" rtl="1"/>
            <a:r>
              <a:rPr lang="fa-IR" sz="1500" dirty="0"/>
              <a:t>معمولاً بر اساس تجربه گذشته می­توان بین فروش و سرمایه در گردش مورد نیاز، نسبتی را تعیین نمود. این روش ساده و سنتی به منظور برآورد نیازهای سرمایه در گردش است. در این روش، ابتدا باید نسبت فروش به سرمایه در گردش را پیدا کرده و بر اساس آن به برآورد نیازهای سرمایه در گردش پرداخت. این روش نیز به بیان رابطه بین فروش و سرمایه در گردش می پردازد.</a:t>
            </a:r>
            <a:endParaRPr lang="en-US" sz="1500" dirty="0"/>
          </a:p>
        </p:txBody>
      </p:sp>
    </p:spTree>
    <p:extLst>
      <p:ext uri="{BB962C8B-B14F-4D97-AF65-F5344CB8AC3E}">
        <p14:creationId xmlns:p14="http://schemas.microsoft.com/office/powerpoint/2010/main" val="42431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2624" y="3810000"/>
            <a:ext cx="6553200" cy="2062103"/>
          </a:xfrm>
          <a:prstGeom prst="rect">
            <a:avLst/>
          </a:prstGeom>
        </p:spPr>
        <p:txBody>
          <a:bodyPr wrap="square">
            <a:spAutoFit/>
          </a:bodyPr>
          <a:lstStyle/>
          <a:p>
            <a:pPr algn="just" rtl="1"/>
            <a:r>
              <a:rPr lang="fa-IR" sz="1600" dirty="0"/>
              <a:t>هر بخش از چرخه عملیاتی را می توان با فرمول‏های زیر محاسبه کرد:</a:t>
            </a:r>
            <a:endParaRPr lang="en-US" sz="1600" dirty="0"/>
          </a:p>
          <a:p>
            <a:pPr algn="just" rtl="1"/>
            <a:r>
              <a:rPr lang="en-US" sz="1600" dirty="0"/>
              <a:t>R</a:t>
            </a:r>
            <a:r>
              <a:rPr lang="fa-IR" sz="1600" dirty="0"/>
              <a:t>: میانگین انبار مواد اولیه تقسیم بر میانگین مصرف روزانه مواد اولیه </a:t>
            </a:r>
            <a:endParaRPr lang="en-US" sz="1600" dirty="0"/>
          </a:p>
          <a:p>
            <a:pPr algn="just" rtl="1"/>
            <a:r>
              <a:rPr lang="en-US" sz="1600" dirty="0"/>
              <a:t>W</a:t>
            </a:r>
            <a:r>
              <a:rPr lang="fa-IR" sz="1600" dirty="0"/>
              <a:t>: میانگین موجودی کالای در جریان ساخت تقسیم بر میانگین هزینه تولید روزانه</a:t>
            </a:r>
            <a:endParaRPr lang="en-US" sz="1600" dirty="0"/>
          </a:p>
          <a:p>
            <a:pPr algn="just" rtl="1"/>
            <a:r>
              <a:rPr lang="en-US" sz="1600" dirty="0"/>
              <a:t>F</a:t>
            </a:r>
            <a:r>
              <a:rPr lang="fa-IR" sz="1600" dirty="0"/>
              <a:t>: میانگین موجودی کالاهای ساخته شده تقسیم بر میانگین بهای کالاهای فروش رفته روزانه</a:t>
            </a:r>
            <a:endParaRPr lang="en-US" sz="1600" dirty="0"/>
          </a:p>
          <a:p>
            <a:pPr algn="just" rtl="1"/>
            <a:r>
              <a:rPr lang="en-US" sz="1600" dirty="0"/>
              <a:t>D</a:t>
            </a:r>
            <a:r>
              <a:rPr lang="fa-IR" sz="1600" dirty="0"/>
              <a:t>: میانگین دیون دفتری تقسیم بر میانگین فروش های اعتباری روزانه </a:t>
            </a:r>
            <a:endParaRPr lang="en-US" sz="1600" dirty="0"/>
          </a:p>
          <a:p>
            <a:pPr algn="just" rtl="1"/>
            <a:r>
              <a:rPr lang="en-US" sz="1600" dirty="0"/>
              <a:t>C</a:t>
            </a:r>
            <a:r>
              <a:rPr lang="fa-IR" sz="1600" dirty="0"/>
              <a:t>: میانگین اعتبارات تجاری تقسیم بر میانگین خرید اعتباری روزانه </a:t>
            </a:r>
            <a:endParaRPr lang="en-US" sz="1600" dirty="0"/>
          </a:p>
        </p:txBody>
      </p:sp>
      <p:sp>
        <p:nvSpPr>
          <p:cNvPr id="11" name="Rectangle 10"/>
          <p:cNvSpPr/>
          <p:nvPr/>
        </p:nvSpPr>
        <p:spPr>
          <a:xfrm>
            <a:off x="685800" y="609600"/>
            <a:ext cx="6553200" cy="2862322"/>
          </a:xfrm>
          <a:prstGeom prst="rect">
            <a:avLst/>
          </a:prstGeom>
        </p:spPr>
        <p:txBody>
          <a:bodyPr wrap="square">
            <a:spAutoFit/>
          </a:bodyPr>
          <a:lstStyle/>
          <a:p>
            <a:pPr lvl="0" algn="just" rtl="1"/>
            <a:r>
              <a:rPr lang="fa-IR" sz="1500" b="1" dirty="0" smtClean="0"/>
              <a:t>3) چرخه </a:t>
            </a:r>
            <a:r>
              <a:rPr lang="fa-IR" sz="1500" b="1" dirty="0"/>
              <a:t>عملیاتی</a:t>
            </a:r>
            <a:endParaRPr lang="en-US" sz="1500" dirty="0"/>
          </a:p>
          <a:p>
            <a:pPr algn="just" rtl="1"/>
            <a:r>
              <a:rPr lang="fa-IR" sz="1500" dirty="0"/>
              <a:t>سرمایه در گردش مورد نیاز به چرخه عملیاتی واحد تجاری بستگی دارد. چرخه عملیاتی باتحصیل مواد اولیه شروع و با مجموعه ای از مطالبات خاتمه میابد.</a:t>
            </a:r>
            <a:endParaRPr lang="en-US" sz="1500" dirty="0"/>
          </a:p>
          <a:p>
            <a:pPr algn="just" rtl="1"/>
            <a:r>
              <a:rPr lang="fa-IR" sz="1500" dirty="0"/>
              <a:t>چرخه عملیاتی شامل مراحل زیر مهم است: </a:t>
            </a:r>
            <a:endParaRPr lang="en-US" sz="1500" dirty="0"/>
          </a:p>
          <a:p>
            <a:pPr algn="just" rtl="1"/>
            <a:r>
              <a:rPr lang="fa-IR" sz="1500" dirty="0"/>
              <a:t>1- مواد اولیه و مرحله ذخیره سازی (</a:t>
            </a:r>
            <a:r>
              <a:rPr lang="en-US" sz="1500" dirty="0"/>
              <a:t>R</a:t>
            </a:r>
            <a:r>
              <a:rPr lang="fa-IR" sz="1500" dirty="0"/>
              <a:t>) </a:t>
            </a:r>
            <a:endParaRPr lang="en-US" sz="1500" dirty="0"/>
          </a:p>
          <a:p>
            <a:pPr algn="just" rtl="1"/>
            <a:r>
              <a:rPr lang="fa-IR" sz="1500" dirty="0"/>
              <a:t>2- مرحله کار در فرآیند (</a:t>
            </a:r>
            <a:r>
              <a:rPr lang="en-US" sz="1500" dirty="0"/>
              <a:t>W</a:t>
            </a:r>
            <a:r>
              <a:rPr lang="fa-IR" sz="1500" dirty="0"/>
              <a:t>) </a:t>
            </a:r>
            <a:endParaRPr lang="en-US" sz="1500" dirty="0"/>
          </a:p>
          <a:p>
            <a:pPr algn="just" rtl="1"/>
            <a:r>
              <a:rPr lang="fa-IR" sz="1500" dirty="0"/>
              <a:t>3- مرحله محصولات در دست اجرا (</a:t>
            </a:r>
            <a:r>
              <a:rPr lang="en-US" sz="1500" dirty="0"/>
              <a:t>F</a:t>
            </a:r>
            <a:r>
              <a:rPr lang="fa-IR" sz="1500" dirty="0"/>
              <a:t>) </a:t>
            </a:r>
            <a:endParaRPr lang="en-US" sz="1500" dirty="0"/>
          </a:p>
          <a:p>
            <a:pPr algn="just" rtl="1"/>
            <a:r>
              <a:rPr lang="fa-IR" sz="1500" dirty="0"/>
              <a:t>4- مرحله ایجاد مطالبات (</a:t>
            </a:r>
            <a:r>
              <a:rPr lang="en-US" sz="1500" dirty="0"/>
              <a:t>D</a:t>
            </a:r>
            <a:r>
              <a:rPr lang="fa-IR" sz="1500" dirty="0"/>
              <a:t>) </a:t>
            </a:r>
            <a:endParaRPr lang="en-US" sz="1500" dirty="0"/>
          </a:p>
          <a:p>
            <a:pPr lvl="0" algn="just" rtl="1"/>
            <a:r>
              <a:rPr lang="ar-SA" sz="1500" dirty="0"/>
              <a:t>مرحله دوره پرداخت اعتبار دهندگان (</a:t>
            </a:r>
            <a:r>
              <a:rPr lang="en-US" sz="1500" dirty="0"/>
              <a:t>C</a:t>
            </a:r>
            <a:r>
              <a:rPr lang="ar-SA" sz="1500" dirty="0"/>
              <a:t>)</a:t>
            </a:r>
            <a:endParaRPr lang="en-US" sz="1500" dirty="0"/>
          </a:p>
          <a:p>
            <a:pPr algn="just" rtl="1"/>
            <a:r>
              <a:rPr lang="fa-IR" sz="1500" dirty="0"/>
              <a:t>  </a:t>
            </a:r>
            <a:endParaRPr lang="en-US" sz="1500" dirty="0"/>
          </a:p>
          <a:p>
            <a:pPr algn="just" rtl="1"/>
            <a:r>
              <a:rPr lang="fa-IR" sz="1500" dirty="0"/>
              <a:t> </a:t>
            </a:r>
            <a:endParaRPr lang="en-US" sz="1500" dirty="0"/>
          </a:p>
          <a:p>
            <a:pPr rtl="1"/>
            <a:r>
              <a:rPr lang="en-US" sz="1500" b="1" dirty="0"/>
              <a:t>O = R + W + F + D–C</a:t>
            </a:r>
            <a:endParaRPr lang="en-US" sz="1500" dirty="0"/>
          </a:p>
        </p:txBody>
      </p:sp>
    </p:spTree>
    <p:extLst>
      <p:ext uri="{BB962C8B-B14F-4D97-AF65-F5344CB8AC3E}">
        <p14:creationId xmlns:p14="http://schemas.microsoft.com/office/powerpoint/2010/main" val="213823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678" y="685800"/>
            <a:ext cx="6705600" cy="4801314"/>
          </a:xfrm>
          <a:prstGeom prst="rect">
            <a:avLst/>
          </a:prstGeom>
        </p:spPr>
        <p:txBody>
          <a:bodyPr wrap="square">
            <a:spAutoFit/>
          </a:bodyPr>
          <a:lstStyle/>
          <a:p>
            <a:pPr algn="just" rtl="1"/>
            <a:r>
              <a:rPr lang="fa-IR" b="1" u="sng" dirty="0"/>
              <a:t>مثال:</a:t>
            </a:r>
            <a:r>
              <a:rPr lang="fa-IR" b="1" dirty="0"/>
              <a:t> </a:t>
            </a:r>
            <a:endParaRPr lang="fa-IR" b="1" dirty="0" smtClean="0"/>
          </a:p>
          <a:p>
            <a:pPr algn="just" rtl="1"/>
            <a:endParaRPr lang="fa-IR" sz="1600" b="1" dirty="0"/>
          </a:p>
          <a:p>
            <a:pPr algn="just" rtl="1"/>
            <a:r>
              <a:rPr lang="fa-IR" sz="1600" dirty="0" smtClean="0"/>
              <a:t>اطلاعات </a:t>
            </a:r>
            <a:r>
              <a:rPr lang="fa-IR" sz="1600" dirty="0"/>
              <a:t>زیر از دفاتر یک شرکت تولیدی استخراج شده است. مطلوبست محاسبه چرخه عملیات شرکت.</a:t>
            </a:r>
            <a:endParaRPr lang="en-US" sz="1600" dirty="0"/>
          </a:p>
          <a:p>
            <a:pPr algn="just" rtl="1"/>
            <a:r>
              <a:rPr lang="fa-IR" sz="1600" dirty="0"/>
              <a:t>دوره </a:t>
            </a:r>
            <a:r>
              <a:rPr lang="fa-IR" sz="1600" dirty="0" smtClean="0"/>
              <a:t>پوشش		365 </a:t>
            </a:r>
            <a:r>
              <a:rPr lang="fa-IR" sz="1600" dirty="0"/>
              <a:t>روز</a:t>
            </a:r>
            <a:endParaRPr lang="en-US" sz="1600" dirty="0"/>
          </a:p>
          <a:p>
            <a:pPr algn="just" rtl="1"/>
            <a:r>
              <a:rPr lang="fa-IR" sz="1600" dirty="0"/>
              <a:t>میانگین مدت اعتبار مجاز اعطایی فروشندگان  		16 روز</a:t>
            </a:r>
            <a:endParaRPr lang="en-US" sz="1600" dirty="0"/>
          </a:p>
          <a:p>
            <a:pPr algn="just" rtl="1"/>
            <a:r>
              <a:rPr lang="fa-IR" sz="1600" dirty="0"/>
              <a:t>میانگین ریالی اعتبار خرید      </a:t>
            </a:r>
            <a:r>
              <a:rPr lang="fa-IR" sz="1600" dirty="0" smtClean="0"/>
              <a:t>         </a:t>
            </a:r>
            <a:r>
              <a:rPr lang="fa-IR" sz="1600" dirty="0"/>
              <a:t>14.500 ریال</a:t>
            </a:r>
            <a:endParaRPr lang="en-US" sz="1600" dirty="0"/>
          </a:p>
          <a:p>
            <a:pPr algn="just" rtl="1"/>
            <a:r>
              <a:rPr lang="fa-IR" sz="1600" dirty="0"/>
              <a:t>میانگین کل بدهکاران      		48.000 ریال</a:t>
            </a:r>
            <a:endParaRPr lang="en-US" sz="1600" dirty="0"/>
          </a:p>
          <a:p>
            <a:pPr algn="just" rtl="1"/>
            <a:r>
              <a:rPr lang="fa-IR" sz="1600" dirty="0"/>
              <a:t>مصرف مواد اولیه		</a:t>
            </a:r>
            <a:r>
              <a:rPr lang="fa-IR" sz="1600" dirty="0" smtClean="0"/>
              <a:t>440.000 </a:t>
            </a:r>
            <a:r>
              <a:rPr lang="fa-IR" sz="1600" dirty="0"/>
              <a:t>ریال</a:t>
            </a:r>
            <a:endParaRPr lang="en-US" sz="1600" dirty="0"/>
          </a:p>
          <a:p>
            <a:pPr algn="just" rtl="1"/>
            <a:r>
              <a:rPr lang="fa-IR" sz="1600" dirty="0"/>
              <a:t>کل هزینه تولید		</a:t>
            </a:r>
            <a:r>
              <a:rPr lang="fa-IR" sz="1600" dirty="0" smtClean="0"/>
              <a:t>1.000.000 </a:t>
            </a:r>
            <a:r>
              <a:rPr lang="fa-IR" sz="1600" dirty="0"/>
              <a:t>ریال</a:t>
            </a:r>
            <a:endParaRPr lang="en-US" sz="1600" dirty="0"/>
          </a:p>
          <a:p>
            <a:pPr algn="just" rtl="1"/>
            <a:r>
              <a:rPr lang="fa-IR" sz="1600" dirty="0"/>
              <a:t>جمع بهای تمام شده و هزینه­های عملیاتی فروش    </a:t>
            </a:r>
            <a:r>
              <a:rPr lang="fa-IR" sz="1600" dirty="0" smtClean="0"/>
              <a:t>1.050.000 </a:t>
            </a:r>
            <a:r>
              <a:rPr lang="fa-IR" sz="1600" dirty="0"/>
              <a:t>ریال	</a:t>
            </a:r>
            <a:endParaRPr lang="en-US" sz="1600" dirty="0"/>
          </a:p>
          <a:p>
            <a:pPr algn="just" rtl="1"/>
            <a:r>
              <a:rPr lang="fa-IR" sz="1600" dirty="0"/>
              <a:t>فروش سال 		</a:t>
            </a:r>
            <a:r>
              <a:rPr lang="fa-IR" sz="1600" dirty="0" smtClean="0"/>
              <a:t>1.600.000 </a:t>
            </a:r>
            <a:r>
              <a:rPr lang="fa-IR" sz="1600" dirty="0"/>
              <a:t>ریال</a:t>
            </a:r>
            <a:endParaRPr lang="en-US" sz="1600" dirty="0"/>
          </a:p>
          <a:p>
            <a:pPr algn="just" rtl="1"/>
            <a:r>
              <a:rPr lang="fa-IR" sz="1600" dirty="0"/>
              <a:t>موجودی کالای انبار:</a:t>
            </a:r>
            <a:endParaRPr lang="en-US" sz="1600" dirty="0"/>
          </a:p>
          <a:p>
            <a:pPr algn="just" rtl="1"/>
            <a:r>
              <a:rPr lang="fa-IR" sz="1600" dirty="0"/>
              <a:t>مواد اولیه									32.000	 ریال	</a:t>
            </a:r>
            <a:endParaRPr lang="en-US" sz="1600" dirty="0"/>
          </a:p>
          <a:p>
            <a:pPr algn="just" rtl="1"/>
            <a:r>
              <a:rPr lang="fa-IR" sz="1600" dirty="0"/>
              <a:t>کار در جریان ساخت								35.000 ریال</a:t>
            </a:r>
            <a:endParaRPr lang="en-US" sz="1600" dirty="0"/>
          </a:p>
          <a:p>
            <a:pPr algn="just" rtl="1"/>
            <a:r>
              <a:rPr lang="fa-IR" sz="1600" dirty="0"/>
              <a:t>کالای ساخته شده								26.000 ریال</a:t>
            </a:r>
            <a:endParaRPr lang="en-US" sz="1600" dirty="0"/>
          </a:p>
        </p:txBody>
      </p:sp>
      <p:pic>
        <p:nvPicPr>
          <p:cNvPr id="15" name="Picture 3" descr="C:\Documents and Settings\Computer Javad\Desktop\surreyrealtor-app-icon1.png">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33" b="-9033"/>
          <a:stretch/>
        </p:blipFill>
        <p:spPr bwMode="auto">
          <a:xfrm>
            <a:off x="609600" y="6041050"/>
            <a:ext cx="486441" cy="58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3942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Rectangle 10"/>
              <p:cNvSpPr/>
              <p:nvPr/>
            </p:nvSpPr>
            <p:spPr>
              <a:xfrm>
                <a:off x="592301" y="398117"/>
                <a:ext cx="6629400" cy="5987088"/>
              </a:xfrm>
              <a:prstGeom prst="rect">
                <a:avLst/>
              </a:prstGeom>
            </p:spPr>
            <p:txBody>
              <a:bodyPr wrap="square">
                <a:spAutoFit/>
              </a:bodyPr>
              <a:lstStyle/>
              <a:p>
                <a:pPr algn="just" rtl="1"/>
                <a:r>
                  <a:rPr lang="fa-IR" sz="1300" b="1" dirty="0"/>
                  <a:t>پاسخ:</a:t>
                </a:r>
                <a:endParaRPr lang="en-US" sz="1300" dirty="0"/>
              </a:p>
              <a:p>
                <a:pPr lvl="0" algn="just" rtl="1"/>
                <a:r>
                  <a:rPr lang="fa-IR" sz="1300" dirty="0"/>
                  <a:t>مواد اولیه نگه داری شده در انبار:</a:t>
                </a:r>
                <a:endParaRPr lang="en-US" sz="1300" dirty="0"/>
              </a:p>
              <a:p>
                <a:pPr algn="just"/>
                <a14:m>
                  <m:oMathPara xmlns:m="http://schemas.openxmlformats.org/officeDocument/2006/math">
                    <m:oMathParaPr>
                      <m:jc m:val="centerGroup"/>
                    </m:oMathParaPr>
                    <m:oMath xmlns:m="http://schemas.openxmlformats.org/officeDocument/2006/math">
                      <m:f>
                        <m:fPr>
                          <m:ctrlPr>
                            <a:rPr lang="en-US" sz="1300" i="1"/>
                          </m:ctrlPr>
                        </m:fPr>
                        <m:num>
                          <m:r>
                            <a:rPr lang="fa-IR" sz="1300"/>
                            <m:t>اولیه</m:t>
                          </m:r>
                          <m:r>
                            <a:rPr lang="fa-IR" sz="1300"/>
                            <m:t> </m:t>
                          </m:r>
                          <m:r>
                            <a:rPr lang="fa-IR" sz="1300"/>
                            <m:t>مواد</m:t>
                          </m:r>
                          <m:r>
                            <a:rPr lang="fa-IR" sz="1300"/>
                            <m:t> </m:t>
                          </m:r>
                          <m:r>
                            <a:rPr lang="fa-IR" sz="1300"/>
                            <m:t>انبار</m:t>
                          </m:r>
                          <m:r>
                            <a:rPr lang="fa-IR" sz="1300"/>
                            <m:t> </m:t>
                          </m:r>
                          <m:r>
                            <a:rPr lang="fa-IR" sz="1300"/>
                            <m:t>موجودی</m:t>
                          </m:r>
                          <m:r>
                            <a:rPr lang="fa-IR" sz="1300"/>
                            <m:t> </m:t>
                          </m:r>
                          <m:r>
                            <a:rPr lang="fa-IR" sz="1300"/>
                            <m:t>میانگین</m:t>
                          </m:r>
                        </m:num>
                        <m:den>
                          <m:r>
                            <a:rPr lang="fa-IR" sz="1300"/>
                            <m:t>روزانه</m:t>
                          </m:r>
                          <m:r>
                            <a:rPr lang="fa-IR" sz="1300"/>
                            <m:t> </m:t>
                          </m:r>
                          <m:r>
                            <a:rPr lang="fa-IR" sz="1300"/>
                            <m:t>مصرف</m:t>
                          </m:r>
                          <m:r>
                            <a:rPr lang="fa-IR" sz="1300"/>
                            <m:t> </m:t>
                          </m:r>
                          <m:r>
                            <a:rPr lang="fa-IR" sz="1300"/>
                            <m:t>متوسط</m:t>
                          </m:r>
                        </m:den>
                      </m:f>
                      <m:r>
                        <a:rPr lang="en-US" sz="1300" i="1"/>
                        <m:t>=</m:t>
                      </m:r>
                      <m:f>
                        <m:fPr>
                          <m:ctrlPr>
                            <a:rPr lang="en-US" sz="1300" i="1"/>
                          </m:ctrlPr>
                        </m:fPr>
                        <m:num>
                          <m:r>
                            <a:rPr lang="en-US" sz="1300" i="1"/>
                            <m:t>32</m:t>
                          </m:r>
                          <m:r>
                            <a:rPr lang="en-US" sz="1300" i="1"/>
                            <m:t>.</m:t>
                          </m:r>
                          <m:r>
                            <a:rPr lang="en-US" sz="1300" i="1"/>
                            <m:t>000</m:t>
                          </m:r>
                        </m:num>
                        <m:den>
                          <m:r>
                            <a:rPr lang="en-US" sz="1300" i="1"/>
                            <m:t>440</m:t>
                          </m:r>
                          <m:r>
                            <a:rPr lang="en-US" sz="1300" i="1"/>
                            <m:t>.</m:t>
                          </m:r>
                          <m:r>
                            <a:rPr lang="en-US" sz="1300" i="1"/>
                            <m:t>000</m:t>
                          </m:r>
                          <m:r>
                            <a:rPr lang="en-US" sz="1300" i="1"/>
                            <m:t>÷</m:t>
                          </m:r>
                          <m:r>
                            <a:rPr lang="en-US" sz="1300" i="1"/>
                            <m:t>365</m:t>
                          </m:r>
                        </m:den>
                      </m:f>
                      <m:r>
                        <a:rPr lang="en-US" sz="1300" i="1"/>
                        <m:t>=</m:t>
                      </m:r>
                      <m:r>
                        <a:rPr lang="en-US" sz="1300" i="1"/>
                        <m:t>27</m:t>
                      </m:r>
                      <m:r>
                        <a:rPr lang="en-US" sz="1300" i="1"/>
                        <m:t> </m:t>
                      </m:r>
                      <m:r>
                        <a:rPr lang="fa-IR" sz="1300"/>
                        <m:t>روز</m:t>
                      </m:r>
                    </m:oMath>
                  </m:oMathPara>
                </a14:m>
                <a:endParaRPr lang="en-US" sz="1300" dirty="0"/>
              </a:p>
              <a:p>
                <a:pPr algn="just" rtl="1"/>
                <a:r>
                  <a:rPr lang="ar-SA" sz="1300" dirty="0"/>
                  <a:t>                            </a:t>
                </a:r>
                <a:r>
                  <a:rPr lang="ar-SA" sz="1300" dirty="0" smtClean="0"/>
                  <a:t>  </a:t>
                </a:r>
                <a:r>
                  <a:rPr lang="ar-SA" sz="1300" dirty="0"/>
                  <a:t>کسر می­شود: میانگین مدت اعتبار             </a:t>
                </a:r>
                <a:r>
                  <a:rPr lang="ar-SA" sz="1300" u="sng" dirty="0"/>
                  <a:t>(روز16 )</a:t>
                </a:r>
                <a:r>
                  <a:rPr lang="ar-SA" sz="1300" dirty="0"/>
                  <a:t>                     </a:t>
                </a:r>
                <a:endParaRPr lang="en-US" sz="1300" dirty="0"/>
              </a:p>
              <a:p>
                <a:pPr algn="just" rtl="1"/>
                <a:r>
                  <a:rPr lang="fa-IR" sz="1300" dirty="0"/>
                  <a:t>                                      چرخه مواد                    </a:t>
                </a:r>
                <a:r>
                  <a:rPr lang="fa-IR" sz="1300" u="dbl" dirty="0"/>
                  <a:t>روز 11</a:t>
                </a:r>
                <a:endParaRPr lang="en-US" sz="1300" dirty="0"/>
              </a:p>
              <a:p>
                <a:pPr lvl="0" algn="just" rtl="1"/>
                <a:endParaRPr lang="fa-IR" sz="1300" dirty="0" smtClean="0"/>
              </a:p>
              <a:p>
                <a:pPr lvl="0" algn="just" rtl="1"/>
                <a:r>
                  <a:rPr lang="fa-IR" sz="1300" dirty="0" smtClean="0"/>
                  <a:t>کار </a:t>
                </a:r>
                <a:r>
                  <a:rPr lang="fa-IR" sz="1300" dirty="0"/>
                  <a:t>در جریان ساخت: </a:t>
                </a:r>
                <a:endParaRPr lang="en-US" sz="1300" dirty="0">
                  <a:effectLst/>
                </a:endParaRPr>
              </a:p>
              <a:p>
                <a:pPr algn="just"/>
                <a14:m>
                  <m:oMathPara xmlns:m="http://schemas.openxmlformats.org/officeDocument/2006/math">
                    <m:oMathParaPr>
                      <m:jc m:val="centerGroup"/>
                    </m:oMathParaPr>
                    <m:oMath xmlns:m="http://schemas.openxmlformats.org/officeDocument/2006/math">
                      <m:f>
                        <m:fPr>
                          <m:ctrlPr>
                            <a:rPr lang="en-US" sz="1300" i="1"/>
                          </m:ctrlPr>
                        </m:fPr>
                        <m:num>
                          <m:r>
                            <a:rPr lang="fa-IR" sz="1300"/>
                            <m:t>شده</m:t>
                          </m:r>
                          <m:r>
                            <a:rPr lang="fa-IR" sz="1300"/>
                            <m:t> </m:t>
                          </m:r>
                          <m:r>
                            <a:rPr lang="fa-IR" sz="1300"/>
                            <m:t>نگهداری</m:t>
                          </m:r>
                          <m:r>
                            <a:rPr lang="fa-IR" sz="1300"/>
                            <m:t> </m:t>
                          </m:r>
                          <m:r>
                            <a:rPr lang="fa-IR" sz="1300"/>
                            <m:t>ساخت</m:t>
                          </m:r>
                          <m:r>
                            <a:rPr lang="fa-IR" sz="1300"/>
                            <m:t> </m:t>
                          </m:r>
                          <m:r>
                            <a:rPr lang="fa-IR" sz="1300"/>
                            <m:t>جریان</m:t>
                          </m:r>
                          <m:r>
                            <a:rPr lang="fa-IR" sz="1300"/>
                            <m:t> </m:t>
                          </m:r>
                          <m:r>
                            <a:rPr lang="fa-IR" sz="1300"/>
                            <m:t>در</m:t>
                          </m:r>
                          <m:r>
                            <a:rPr lang="fa-IR" sz="1300"/>
                            <m:t> </m:t>
                          </m:r>
                          <m:r>
                            <a:rPr lang="fa-IR" sz="1300"/>
                            <m:t>کار</m:t>
                          </m:r>
                          <m:r>
                            <a:rPr lang="fa-IR" sz="1300"/>
                            <m:t> </m:t>
                          </m:r>
                          <m:r>
                            <a:rPr lang="fa-IR" sz="1300"/>
                            <m:t>میانگین</m:t>
                          </m:r>
                          <m:r>
                            <a:rPr lang="fa-IR" sz="1300"/>
                            <m:t> </m:t>
                          </m:r>
                        </m:num>
                        <m:den>
                          <m:r>
                            <a:rPr lang="fa-IR" sz="1300"/>
                            <m:t>تولید</m:t>
                          </m:r>
                          <m:r>
                            <a:rPr lang="fa-IR" sz="1300"/>
                            <m:t> </m:t>
                          </m:r>
                          <m:r>
                            <a:rPr lang="fa-IR" sz="1300"/>
                            <m:t>روزانه</m:t>
                          </m:r>
                          <m:r>
                            <a:rPr lang="fa-IR" sz="1300"/>
                            <m:t> </m:t>
                          </m:r>
                          <m:r>
                            <a:rPr lang="fa-IR" sz="1300"/>
                            <m:t>شده</m:t>
                          </m:r>
                          <m:r>
                            <a:rPr lang="fa-IR" sz="1300"/>
                            <m:t> </m:t>
                          </m:r>
                          <m:r>
                            <a:rPr lang="fa-IR" sz="1300"/>
                            <m:t>تمام</m:t>
                          </m:r>
                          <m:r>
                            <a:rPr lang="fa-IR" sz="1300"/>
                            <m:t> </m:t>
                          </m:r>
                          <m:r>
                            <a:rPr lang="fa-IR" sz="1300"/>
                            <m:t>بهای</m:t>
                          </m:r>
                          <m:r>
                            <a:rPr lang="fa-IR" sz="1300"/>
                            <m:t> </m:t>
                          </m:r>
                          <m:r>
                            <a:rPr lang="fa-IR" sz="1300"/>
                            <m:t>متوسط</m:t>
                          </m:r>
                        </m:den>
                      </m:f>
                      <m:r>
                        <a:rPr lang="en-US" sz="1300" i="1"/>
                        <m:t>=</m:t>
                      </m:r>
                      <m:f>
                        <m:fPr>
                          <m:ctrlPr>
                            <a:rPr lang="en-US" sz="1300" i="1"/>
                          </m:ctrlPr>
                        </m:fPr>
                        <m:num>
                          <m:r>
                            <a:rPr lang="en-US" sz="1300" i="1"/>
                            <m:t>35</m:t>
                          </m:r>
                          <m:r>
                            <a:rPr lang="en-US" sz="1300" i="1"/>
                            <m:t>.</m:t>
                          </m:r>
                          <m:r>
                            <a:rPr lang="en-US" sz="1300" i="1"/>
                            <m:t>000</m:t>
                          </m:r>
                        </m:num>
                        <m:den>
                          <m:r>
                            <a:rPr lang="en-US" sz="1300" i="1"/>
                            <m:t>1000</m:t>
                          </m:r>
                          <m:r>
                            <a:rPr lang="en-US" sz="1300" i="1"/>
                            <m:t>.</m:t>
                          </m:r>
                          <m:r>
                            <a:rPr lang="en-US" sz="1300" i="1"/>
                            <m:t>000</m:t>
                          </m:r>
                          <m:r>
                            <a:rPr lang="en-US" sz="1300" i="1"/>
                            <m:t>÷</m:t>
                          </m:r>
                          <m:r>
                            <a:rPr lang="en-US" sz="1300" i="1"/>
                            <m:t>365</m:t>
                          </m:r>
                        </m:den>
                      </m:f>
                      <m:r>
                        <a:rPr lang="en-US" sz="1300" i="1"/>
                        <m:t>=</m:t>
                      </m:r>
                      <m:r>
                        <a:rPr lang="en-US" sz="1300" i="1"/>
                        <m:t>13</m:t>
                      </m:r>
                      <m:r>
                        <a:rPr lang="en-US" sz="1300" i="1"/>
                        <m:t> </m:t>
                      </m:r>
                      <m:r>
                        <a:rPr lang="fa-IR" sz="1300"/>
                        <m:t>روز</m:t>
                      </m:r>
                    </m:oMath>
                  </m:oMathPara>
                </a14:m>
                <a:endParaRPr lang="en-US" sz="1300" dirty="0"/>
              </a:p>
              <a:p>
                <a:pPr lvl="0" algn="just" rtl="1"/>
                <a:endParaRPr lang="fa-IR" sz="1300" dirty="0" smtClean="0"/>
              </a:p>
              <a:p>
                <a:pPr lvl="0" algn="just" rtl="1"/>
                <a:r>
                  <a:rPr lang="fa-IR" sz="1300" dirty="0" smtClean="0"/>
                  <a:t>کالای </a:t>
                </a:r>
                <a:r>
                  <a:rPr lang="fa-IR" sz="1300" dirty="0"/>
                  <a:t>ساخته شده نگه­داری شده در انبار: </a:t>
                </a:r>
                <a:endParaRPr lang="en-US" sz="1300" dirty="0">
                  <a:effectLst/>
                </a:endParaRPr>
              </a:p>
              <a:p>
                <a:pPr algn="just"/>
                <a14:m>
                  <m:oMathPara xmlns:m="http://schemas.openxmlformats.org/officeDocument/2006/math">
                    <m:oMathParaPr>
                      <m:jc m:val="centerGroup"/>
                    </m:oMathParaPr>
                    <m:oMath xmlns:m="http://schemas.openxmlformats.org/officeDocument/2006/math">
                      <m:f>
                        <m:fPr>
                          <m:ctrlPr>
                            <a:rPr lang="en-US" sz="1300" i="1"/>
                          </m:ctrlPr>
                        </m:fPr>
                        <m:num>
                          <m:r>
                            <a:rPr lang="fa-IR" sz="1300"/>
                            <m:t>انبار</m:t>
                          </m:r>
                          <m:r>
                            <a:rPr lang="fa-IR" sz="1300"/>
                            <m:t> </m:t>
                          </m:r>
                          <m:r>
                            <a:rPr lang="fa-IR" sz="1300"/>
                            <m:t>شده</m:t>
                          </m:r>
                          <m:r>
                            <a:rPr lang="fa-IR" sz="1300"/>
                            <m:t> </m:t>
                          </m:r>
                          <m:r>
                            <a:rPr lang="fa-IR" sz="1300"/>
                            <m:t>ساخته</m:t>
                          </m:r>
                          <m:r>
                            <a:rPr lang="fa-IR" sz="1300"/>
                            <m:t> </m:t>
                          </m:r>
                          <m:r>
                            <a:rPr lang="fa-IR" sz="1300"/>
                            <m:t>کالای</m:t>
                          </m:r>
                          <m:r>
                            <a:rPr lang="fa-IR" sz="1300"/>
                            <m:t> </m:t>
                          </m:r>
                          <m:r>
                            <a:rPr lang="fa-IR" sz="1300"/>
                            <m:t>میانگین</m:t>
                          </m:r>
                          <m:r>
                            <a:rPr lang="fa-IR" sz="1300"/>
                            <m:t>  </m:t>
                          </m:r>
                        </m:num>
                        <m:den>
                          <m:r>
                            <a:rPr lang="fa-IR" sz="1300"/>
                            <m:t>روزانه</m:t>
                          </m:r>
                          <m:r>
                            <a:rPr lang="fa-IR" sz="1300"/>
                            <m:t> </m:t>
                          </m:r>
                          <m:r>
                            <a:rPr lang="fa-IR" sz="1300"/>
                            <m:t>رفته</m:t>
                          </m:r>
                          <m:r>
                            <a:rPr lang="fa-IR" sz="1300"/>
                            <m:t> </m:t>
                          </m:r>
                          <m:r>
                            <a:rPr lang="fa-IR" sz="1300"/>
                            <m:t>فروش</m:t>
                          </m:r>
                          <m:r>
                            <a:rPr lang="fa-IR" sz="1300"/>
                            <m:t> </m:t>
                          </m:r>
                          <m:r>
                            <a:rPr lang="fa-IR" sz="1300"/>
                            <m:t>کالای</m:t>
                          </m:r>
                          <m:r>
                            <a:rPr lang="fa-IR" sz="1300"/>
                            <m:t> </m:t>
                          </m:r>
                          <m:r>
                            <a:rPr lang="fa-IR" sz="1300"/>
                            <m:t>شده</m:t>
                          </m:r>
                          <m:r>
                            <a:rPr lang="fa-IR" sz="1300"/>
                            <m:t> </m:t>
                          </m:r>
                          <m:r>
                            <a:rPr lang="fa-IR" sz="1300"/>
                            <m:t>تمام</m:t>
                          </m:r>
                          <m:r>
                            <a:rPr lang="fa-IR" sz="1300"/>
                            <m:t> </m:t>
                          </m:r>
                          <m:r>
                            <a:rPr lang="fa-IR" sz="1300"/>
                            <m:t>بهای</m:t>
                          </m:r>
                          <m:r>
                            <a:rPr lang="fa-IR" sz="1300"/>
                            <m:t> </m:t>
                          </m:r>
                          <m:r>
                            <a:rPr lang="fa-IR" sz="1300"/>
                            <m:t>متوسط</m:t>
                          </m:r>
                        </m:den>
                      </m:f>
                      <m:r>
                        <a:rPr lang="en-US" sz="1300" i="1"/>
                        <m:t>=</m:t>
                      </m:r>
                      <m:f>
                        <m:fPr>
                          <m:ctrlPr>
                            <a:rPr lang="en-US" sz="1300" i="1"/>
                          </m:ctrlPr>
                        </m:fPr>
                        <m:num>
                          <m:r>
                            <a:rPr lang="en-US" sz="1300" i="1"/>
                            <m:t>26</m:t>
                          </m:r>
                          <m:r>
                            <a:rPr lang="en-US" sz="1300" i="1"/>
                            <m:t>.</m:t>
                          </m:r>
                          <m:r>
                            <a:rPr lang="en-US" sz="1300" i="1"/>
                            <m:t>000</m:t>
                          </m:r>
                        </m:num>
                        <m:den>
                          <m:r>
                            <a:rPr lang="en-US" sz="1300" i="1"/>
                            <m:t>1050</m:t>
                          </m:r>
                          <m:r>
                            <a:rPr lang="en-US" sz="1300" i="1"/>
                            <m:t>.</m:t>
                          </m:r>
                          <m:r>
                            <a:rPr lang="en-US" sz="1300" i="1"/>
                            <m:t>000</m:t>
                          </m:r>
                          <m:r>
                            <a:rPr lang="en-US" sz="1300" i="1"/>
                            <m:t>÷</m:t>
                          </m:r>
                          <m:r>
                            <a:rPr lang="en-US" sz="1300" i="1"/>
                            <m:t>365</m:t>
                          </m:r>
                        </m:den>
                      </m:f>
                      <m:r>
                        <a:rPr lang="en-US" sz="1300" i="1"/>
                        <m:t>=</m:t>
                      </m:r>
                      <m:r>
                        <a:rPr lang="en-US" sz="1300" i="1"/>
                        <m:t>9</m:t>
                      </m:r>
                      <m:r>
                        <a:rPr lang="en-US" sz="1300" i="1"/>
                        <m:t> </m:t>
                      </m:r>
                      <m:r>
                        <a:rPr lang="fa-IR" sz="1300"/>
                        <m:t>روز</m:t>
                      </m:r>
                    </m:oMath>
                  </m:oMathPara>
                </a14:m>
                <a:endParaRPr lang="en-US" sz="1300" dirty="0"/>
              </a:p>
              <a:p>
                <a:pPr lvl="0" algn="just" rtl="1"/>
                <a:endParaRPr lang="fa-IR" sz="1300" dirty="0" smtClean="0"/>
              </a:p>
              <a:p>
                <a:pPr lvl="0" algn="just" rtl="1"/>
                <a:r>
                  <a:rPr lang="fa-IR" sz="1300" dirty="0" smtClean="0"/>
                  <a:t>دوره </a:t>
                </a:r>
                <a:r>
                  <a:rPr lang="fa-IR" sz="1300" dirty="0"/>
                  <a:t>اعتبار اعطایی به بدهکاران: </a:t>
                </a:r>
                <a:endParaRPr lang="en-US" sz="1300" dirty="0">
                  <a:effectLst/>
                </a:endParaRPr>
              </a:p>
              <a:p>
                <a:pPr algn="just"/>
                <a14:m>
                  <m:oMathPara xmlns:m="http://schemas.openxmlformats.org/officeDocument/2006/math">
                    <m:oMathParaPr>
                      <m:jc m:val="centerGroup"/>
                    </m:oMathParaPr>
                    <m:oMath xmlns:m="http://schemas.openxmlformats.org/officeDocument/2006/math">
                      <m:f>
                        <m:fPr>
                          <m:ctrlPr>
                            <a:rPr lang="en-US" sz="1300" i="1"/>
                          </m:ctrlPr>
                        </m:fPr>
                        <m:num>
                          <m:r>
                            <a:rPr lang="fa-IR" sz="1300"/>
                            <m:t>بدهکاران</m:t>
                          </m:r>
                          <m:r>
                            <a:rPr lang="fa-IR" sz="1300"/>
                            <m:t> </m:t>
                          </m:r>
                          <m:r>
                            <a:rPr lang="fa-IR" sz="1300"/>
                            <m:t>کل</m:t>
                          </m:r>
                          <m:r>
                            <a:rPr lang="fa-IR" sz="1300"/>
                            <m:t> </m:t>
                          </m:r>
                          <m:r>
                            <a:rPr lang="fa-IR" sz="1300"/>
                            <m:t>میانگین</m:t>
                          </m:r>
                          <m:r>
                            <a:rPr lang="fa-IR" sz="1300"/>
                            <m:t> </m:t>
                          </m:r>
                        </m:num>
                        <m:den>
                          <m:r>
                            <a:rPr lang="fa-IR" sz="1300"/>
                            <m:t>روزانه</m:t>
                          </m:r>
                          <m:r>
                            <a:rPr lang="fa-IR" sz="1300"/>
                            <m:t> </m:t>
                          </m:r>
                          <m:r>
                            <a:rPr lang="fa-IR" sz="1300"/>
                            <m:t>نسیه</m:t>
                          </m:r>
                          <m:r>
                            <a:rPr lang="fa-IR" sz="1300"/>
                            <m:t> </m:t>
                          </m:r>
                          <m:r>
                            <a:rPr lang="fa-IR" sz="1300"/>
                            <m:t>فروش</m:t>
                          </m:r>
                          <m:r>
                            <a:rPr lang="fa-IR" sz="1300"/>
                            <m:t> </m:t>
                          </m:r>
                        </m:den>
                      </m:f>
                      <m:r>
                        <a:rPr lang="en-US" sz="1300" i="1"/>
                        <m:t>=</m:t>
                      </m:r>
                      <m:f>
                        <m:fPr>
                          <m:ctrlPr>
                            <a:rPr lang="en-US" sz="1300" i="1"/>
                          </m:ctrlPr>
                        </m:fPr>
                        <m:num>
                          <m:r>
                            <a:rPr lang="en-US" sz="1300" i="1"/>
                            <m:t>48</m:t>
                          </m:r>
                          <m:r>
                            <a:rPr lang="en-US" sz="1300" i="1"/>
                            <m:t>.</m:t>
                          </m:r>
                          <m:r>
                            <a:rPr lang="en-US" sz="1300" i="1"/>
                            <m:t>000</m:t>
                          </m:r>
                        </m:num>
                        <m:den>
                          <m:r>
                            <a:rPr lang="en-US" sz="1300" i="1"/>
                            <m:t>1600</m:t>
                          </m:r>
                          <m:r>
                            <a:rPr lang="en-US" sz="1300" i="1"/>
                            <m:t>.</m:t>
                          </m:r>
                          <m:r>
                            <a:rPr lang="en-US" sz="1300" i="1"/>
                            <m:t>000</m:t>
                          </m:r>
                          <m:r>
                            <a:rPr lang="en-US" sz="1300" i="1"/>
                            <m:t>÷</m:t>
                          </m:r>
                          <m:r>
                            <a:rPr lang="en-US" sz="1300" i="1"/>
                            <m:t>365</m:t>
                          </m:r>
                        </m:den>
                      </m:f>
                      <m:r>
                        <a:rPr lang="en-US" sz="1300" i="1"/>
                        <m:t>=</m:t>
                      </m:r>
                      <m:r>
                        <a:rPr lang="en-US" sz="1300" i="1"/>
                        <m:t>11</m:t>
                      </m:r>
                      <m:r>
                        <a:rPr lang="en-US" sz="1300" i="1"/>
                        <m:t> </m:t>
                      </m:r>
                      <m:r>
                        <a:rPr lang="fa-IR" sz="1300"/>
                        <m:t>روز</m:t>
                      </m:r>
                    </m:oMath>
                  </m:oMathPara>
                </a14:m>
                <a:endParaRPr lang="en-US" sz="1300" dirty="0"/>
              </a:p>
              <a:p>
                <a:pPr lvl="0" algn="just" rtl="1"/>
                <a:endParaRPr lang="fa-IR" sz="1300" dirty="0" smtClean="0"/>
              </a:p>
              <a:p>
                <a:pPr lvl="0" algn="just" rtl="1"/>
                <a:r>
                  <a:rPr lang="fa-IR" sz="1300" dirty="0" smtClean="0"/>
                  <a:t>دوره </a:t>
                </a:r>
                <a:r>
                  <a:rPr lang="fa-IR" sz="1300" dirty="0"/>
                  <a:t>چرخه عملیاتی شرکت:</a:t>
                </a:r>
                <a:endParaRPr lang="en-US" sz="1300" dirty="0">
                  <a:effectLst/>
                </a:endParaRPr>
              </a:p>
              <a:p>
                <a:pPr algn="just"/>
                <a:r>
                  <a:rPr lang="fa-IR" sz="1300" dirty="0"/>
                  <a:t>روز44 = 11 + 9 + 13 + 11</a:t>
                </a:r>
                <a:endParaRPr lang="en-US" sz="1300" dirty="0">
                  <a:effectLst/>
                </a:endParaRPr>
              </a:p>
              <a:p>
                <a:pPr algn="just"/>
                <a14:m>
                  <m:oMathPara xmlns:m="http://schemas.openxmlformats.org/officeDocument/2006/math">
                    <m:oMathParaPr>
                      <m:jc m:val="centerGroup"/>
                    </m:oMathParaPr>
                    <m:oMath xmlns:m="http://schemas.openxmlformats.org/officeDocument/2006/math">
                      <m:r>
                        <a:rPr lang="fa-IR" sz="1300"/>
                        <m:t>سال</m:t>
                      </m:r>
                      <m:r>
                        <a:rPr lang="fa-IR" sz="1300"/>
                        <m:t> </m:t>
                      </m:r>
                      <m:r>
                        <a:rPr lang="fa-IR" sz="1300"/>
                        <m:t>در</m:t>
                      </m:r>
                      <m:r>
                        <a:rPr lang="fa-IR" sz="1300"/>
                        <m:t> </m:t>
                      </m:r>
                      <m:r>
                        <a:rPr lang="fa-IR" sz="1300"/>
                        <m:t>عملیات</m:t>
                      </m:r>
                      <m:r>
                        <a:rPr lang="fa-IR" sz="1300"/>
                        <m:t> </m:t>
                      </m:r>
                      <m:r>
                        <a:rPr lang="fa-IR" sz="1300"/>
                        <m:t>گردش</m:t>
                      </m:r>
                      <m:r>
                        <a:rPr lang="fa-IR" sz="1300"/>
                        <m:t> </m:t>
                      </m:r>
                      <m:r>
                        <a:rPr lang="fa-IR" sz="1300"/>
                        <m:t>دفعات</m:t>
                      </m:r>
                      <m:r>
                        <a:rPr lang="en-US" sz="1300" i="1"/>
                        <m:t>=</m:t>
                      </m:r>
                      <m:f>
                        <m:fPr>
                          <m:ctrlPr>
                            <a:rPr lang="en-US" sz="1300" i="1"/>
                          </m:ctrlPr>
                        </m:fPr>
                        <m:num>
                          <m:r>
                            <a:rPr lang="en-US" sz="1300" i="1"/>
                            <m:t>365</m:t>
                          </m:r>
                        </m:num>
                        <m:den>
                          <m:r>
                            <a:rPr lang="en-US" sz="1300" i="1"/>
                            <m:t>44</m:t>
                          </m:r>
                        </m:den>
                      </m:f>
                      <m:r>
                        <a:rPr lang="en-US" sz="1300" i="1"/>
                        <m:t>=</m:t>
                      </m:r>
                      <m:r>
                        <a:rPr lang="en-US" sz="1300" i="1"/>
                        <m:t>8</m:t>
                      </m:r>
                      <m:r>
                        <a:rPr lang="en-US" sz="1300" i="1"/>
                        <m:t>/</m:t>
                      </m:r>
                      <m:r>
                        <a:rPr lang="en-US" sz="1300" i="1"/>
                        <m:t>3</m:t>
                      </m:r>
                    </m:oMath>
                  </m:oMathPara>
                </a14:m>
                <a:endParaRPr lang="en-US" sz="1300" dirty="0" smtClean="0"/>
              </a:p>
              <a:p>
                <a:pPr algn="just"/>
                <a:endParaRPr lang="en-US" sz="1300" dirty="0"/>
              </a:p>
              <a:p>
                <a:pPr algn="just"/>
                <a14:m>
                  <m:oMathPara xmlns:m="http://schemas.openxmlformats.org/officeDocument/2006/math">
                    <m:oMathParaPr>
                      <m:jc m:val="centerGroup"/>
                    </m:oMathParaPr>
                    <m:oMath xmlns:m="http://schemas.openxmlformats.org/officeDocument/2006/math">
                      <m:f>
                        <m:fPr>
                          <m:ctrlPr>
                            <a:rPr lang="en-US" sz="1400" i="1"/>
                          </m:ctrlPr>
                        </m:fPr>
                        <m:num>
                          <m:r>
                            <a:rPr lang="fa-IR" sz="1400"/>
                            <m:t>شده</m:t>
                          </m:r>
                          <m:r>
                            <a:rPr lang="fa-IR" sz="1400"/>
                            <m:t> </m:t>
                          </m:r>
                          <m:r>
                            <a:rPr lang="fa-IR" sz="1400"/>
                            <m:t>تمام</m:t>
                          </m:r>
                          <m:r>
                            <a:rPr lang="fa-IR" sz="1400"/>
                            <m:t> </m:t>
                          </m:r>
                          <m:r>
                            <a:rPr lang="fa-IR" sz="1400"/>
                            <m:t>بهای</m:t>
                          </m:r>
                          <m:r>
                            <a:rPr lang="fa-IR" sz="1400"/>
                            <m:t> </m:t>
                          </m:r>
                          <m:r>
                            <a:rPr lang="fa-IR" sz="1400"/>
                            <m:t>و</m:t>
                          </m:r>
                          <m:r>
                            <a:rPr lang="fa-IR" sz="1400"/>
                            <m:t> </m:t>
                          </m:r>
                          <m:r>
                            <a:rPr lang="fa-IR" sz="1400"/>
                            <m:t>عملیاتی</m:t>
                          </m:r>
                          <m:r>
                            <a:rPr lang="fa-IR" sz="1400"/>
                            <m:t> </m:t>
                          </m:r>
                          <m:r>
                            <a:rPr lang="fa-IR" sz="1400"/>
                            <m:t>هزینه</m:t>
                          </m:r>
                          <m:r>
                            <a:rPr lang="fa-IR" sz="1400"/>
                            <m:t> </m:t>
                          </m:r>
                          <m:r>
                            <a:rPr lang="fa-IR" sz="1400"/>
                            <m:t>جمع</m:t>
                          </m:r>
                          <m:r>
                            <a:rPr lang="fa-IR" sz="1400"/>
                            <m:t> </m:t>
                          </m:r>
                        </m:num>
                        <m:den>
                          <m:r>
                            <a:rPr lang="fa-IR" sz="1400"/>
                            <m:t>سال</m:t>
                          </m:r>
                          <m:r>
                            <a:rPr lang="fa-IR" sz="1400"/>
                            <m:t> </m:t>
                          </m:r>
                          <m:r>
                            <a:rPr lang="fa-IR" sz="1400"/>
                            <m:t>طی</m:t>
                          </m:r>
                          <m:r>
                            <a:rPr lang="fa-IR" sz="1400"/>
                            <m:t> </m:t>
                          </m:r>
                          <m:r>
                            <a:rPr lang="fa-IR" sz="1400"/>
                            <m:t>عملیات</m:t>
                          </m:r>
                          <m:r>
                            <a:rPr lang="fa-IR" sz="1400"/>
                            <m:t> </m:t>
                          </m:r>
                          <m:r>
                            <a:rPr lang="fa-IR" sz="1400"/>
                            <m:t>گردش</m:t>
                          </m:r>
                          <m:r>
                            <a:rPr lang="fa-IR" sz="1400"/>
                            <m:t> </m:t>
                          </m:r>
                          <m:r>
                            <a:rPr lang="fa-IR" sz="1400"/>
                            <m:t>تعداد</m:t>
                          </m:r>
                          <m:r>
                            <a:rPr lang="fa-IR" sz="1400"/>
                            <m:t> </m:t>
                          </m:r>
                        </m:den>
                      </m:f>
                      <m:r>
                        <a:rPr lang="en-US" sz="1400" i="1"/>
                        <m:t>=</m:t>
                      </m:r>
                      <m:f>
                        <m:fPr>
                          <m:ctrlPr>
                            <a:rPr lang="en-US" sz="1400" i="1"/>
                          </m:ctrlPr>
                        </m:fPr>
                        <m:num>
                          <m:r>
                            <a:rPr lang="en-US" sz="1400" i="1"/>
                            <m:t>1</m:t>
                          </m:r>
                          <m:r>
                            <a:rPr lang="en-US" sz="1400" i="1"/>
                            <m:t>.</m:t>
                          </m:r>
                          <m:r>
                            <a:rPr lang="en-US" sz="1400" i="1"/>
                            <m:t>050</m:t>
                          </m:r>
                          <m:r>
                            <a:rPr lang="en-US" sz="1400" i="1"/>
                            <m:t>.</m:t>
                          </m:r>
                          <m:r>
                            <a:rPr lang="en-US" sz="1400" i="1"/>
                            <m:t>000</m:t>
                          </m:r>
                        </m:num>
                        <m:den>
                          <m:r>
                            <a:rPr lang="en-US" sz="1400" i="1"/>
                            <m:t>8</m:t>
                          </m:r>
                          <m:r>
                            <a:rPr lang="en-US" sz="1400" i="1"/>
                            <m:t>/</m:t>
                          </m:r>
                          <m:r>
                            <a:rPr lang="en-US" sz="1400" i="1"/>
                            <m:t>3</m:t>
                          </m:r>
                        </m:den>
                      </m:f>
                      <m:r>
                        <a:rPr lang="en-US" sz="1400" i="1"/>
                        <m:t>=</m:t>
                      </m:r>
                      <m:r>
                        <a:rPr lang="en-US" sz="1400" i="1"/>
                        <m:t>126</m:t>
                      </m:r>
                      <m:r>
                        <a:rPr lang="en-US" sz="1400" i="1"/>
                        <m:t>.</m:t>
                      </m:r>
                      <m:r>
                        <a:rPr lang="en-US" sz="1400" i="1"/>
                        <m:t>506</m:t>
                      </m:r>
                    </m:oMath>
                  </m:oMathPara>
                </a14:m>
                <a:endParaRPr lang="en-US" sz="1400" dirty="0"/>
              </a:p>
              <a:p>
                <a:pPr algn="just"/>
                <a:endParaRPr lang="en-US" sz="1300" dirty="0">
                  <a:solidFill>
                    <a:prstClr val="black"/>
                  </a:solidFill>
                  <a:latin typeface="Times New Roman"/>
                  <a:ea typeface="Times New Roman"/>
                  <a:cs typeface="Lotus"/>
                </a:endParaRPr>
              </a:p>
            </p:txBody>
          </p:sp>
        </mc:Choice>
        <mc:Fallback>
          <p:sp>
            <p:nvSpPr>
              <p:cNvPr id="11" name="Rectangle 10"/>
              <p:cNvSpPr>
                <a:spLocks noRot="1" noChangeAspect="1" noMove="1" noResize="1" noEditPoints="1" noAdjustHandles="1" noChangeArrowheads="1" noChangeShapeType="1" noTextEdit="1"/>
              </p:cNvSpPr>
              <p:nvPr/>
            </p:nvSpPr>
            <p:spPr>
              <a:xfrm>
                <a:off x="592301" y="398117"/>
                <a:ext cx="6629400" cy="5987088"/>
              </a:xfrm>
              <a:prstGeom prst="rect">
                <a:avLst/>
              </a:prstGeom>
              <a:blipFill rotWithShape="1">
                <a:blip r:embed="rId2"/>
                <a:stretch>
                  <a:fillRect l="-92" t="-102" r="-92"/>
                </a:stretch>
              </a:blipFill>
            </p:spPr>
            <p:txBody>
              <a:bodyPr/>
              <a:lstStyle/>
              <a:p>
                <a:r>
                  <a:rPr lang="fa-IR">
                    <a:noFill/>
                  </a:rPr>
                  <a:t> </a:t>
                </a:r>
              </a:p>
            </p:txBody>
          </p:sp>
        </mc:Fallback>
      </mc:AlternateContent>
    </p:spTree>
    <p:extLst>
      <p:ext uri="{BB962C8B-B14F-4D97-AF65-F5344CB8AC3E}">
        <p14:creationId xmlns:p14="http://schemas.microsoft.com/office/powerpoint/2010/main" val="600057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609600"/>
            <a:ext cx="6652634" cy="5139869"/>
          </a:xfrm>
          <a:prstGeom prst="rect">
            <a:avLst/>
          </a:prstGeom>
        </p:spPr>
        <p:txBody>
          <a:bodyPr wrap="square">
            <a:spAutoFit/>
          </a:bodyPr>
          <a:lstStyle/>
          <a:p>
            <a:pPr algn="just" rtl="1"/>
            <a:r>
              <a:rPr lang="fa-IR" sz="2000" b="1" dirty="0"/>
              <a:t>سیاست مدیریت سرمایه در گردش </a:t>
            </a:r>
            <a:endParaRPr lang="fa-IR" sz="2000" b="1" dirty="0" smtClean="0"/>
          </a:p>
          <a:p>
            <a:pPr algn="just" rtl="1"/>
            <a:endParaRPr lang="en-US" sz="2000" dirty="0"/>
          </a:p>
          <a:p>
            <a:pPr algn="just" rtl="1"/>
            <a:r>
              <a:rPr lang="fa-IR" dirty="0"/>
              <a:t>مدیریت سرمایه در گردش سیاستی برای مدیریت و اداره موثر شرکت است. برای این منظور، مدیریت سه سیاست مبتنی بر رابطه بین فروش و سرمایه در گردش را اتخاذ می­نماید</a:t>
            </a:r>
            <a:r>
              <a:rPr lang="fa-IR" dirty="0" smtClean="0"/>
              <a:t>:</a:t>
            </a:r>
          </a:p>
          <a:p>
            <a:pPr algn="just" rtl="1"/>
            <a:endParaRPr lang="en-US" dirty="0"/>
          </a:p>
          <a:p>
            <a:pPr algn="just" rtl="1"/>
            <a:r>
              <a:rPr lang="fa-IR" b="1" dirty="0"/>
              <a:t>1- سیاست سرمایه در گردش محافظه کارانه: </a:t>
            </a:r>
            <a:r>
              <a:rPr lang="fa-IR" dirty="0"/>
              <a:t>سیاست سرمایه در گردش محافظه کارانه به حداقل رساندن خطر از طریق حفظ سطح بالاتری از سرمایه در گردش اشاره دارد. این نوع از سیاست سرمایه در گردش در زمان نوسانات فصلی مناسب است.</a:t>
            </a:r>
            <a:endParaRPr lang="en-US" dirty="0"/>
          </a:p>
          <a:p>
            <a:pPr algn="just" rtl="1"/>
            <a:r>
              <a:rPr lang="fa-IR" b="1" dirty="0"/>
              <a:t>2- ​​سیاست سرمایه در گردش متعادل: </a:t>
            </a:r>
            <a:r>
              <a:rPr lang="fa-IR" dirty="0"/>
              <a:t>سیاست سرمایه در گردش متعادل اشاره به سطح متوسط </a:t>
            </a:r>
            <a:r>
              <a:rPr lang="en-US" dirty="0"/>
              <a:t>​​</a:t>
            </a:r>
            <a:r>
              <a:rPr lang="fa-IR" dirty="0"/>
              <a:t>نگه داری سرمایه در گردش با توجه به سطح متوسط فروش دارد. این بدان معنی است که یک درصد تغییر سرمایه در گردش، برابر با همان نسبت تغییر در فروش است.</a:t>
            </a:r>
            <a:endParaRPr lang="en-US" dirty="0"/>
          </a:p>
          <a:p>
            <a:pPr algn="just" rtl="1"/>
            <a:r>
              <a:rPr lang="fa-IR" b="1" dirty="0"/>
              <a:t>3- سیاست سرمایه در گردش متهورانه: </a:t>
            </a:r>
            <a:r>
              <a:rPr lang="fa-IR" dirty="0"/>
              <a:t>سیاست سرمایه در گردش متهورانه یکی از سیاست های با ریسک و سودآوری بالا است که در طول یک دوره خاص به حفظ سطح پایین سرمایه در گردش متهورانه در برابر سطح بالایی از فروش، در واحد تجاری می­انجامد</a:t>
            </a:r>
            <a:r>
              <a:rPr lang="fa-IR" dirty="0" smtClean="0"/>
              <a:t>.</a:t>
            </a:r>
            <a:endParaRPr lang="en-US" dirty="0"/>
          </a:p>
        </p:txBody>
      </p:sp>
    </p:spTree>
    <p:extLst>
      <p:ext uri="{BB962C8B-B14F-4D97-AF65-F5344CB8AC3E}">
        <p14:creationId xmlns:p14="http://schemas.microsoft.com/office/powerpoint/2010/main" val="38983411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520" y="609600"/>
            <a:ext cx="6905118" cy="1477328"/>
          </a:xfrm>
          <a:prstGeom prst="rect">
            <a:avLst/>
          </a:prstGeom>
        </p:spPr>
        <p:txBody>
          <a:bodyPr wrap="square">
            <a:spAutoFit/>
          </a:bodyPr>
          <a:lstStyle/>
          <a:p>
            <a:pPr algn="just" rtl="1"/>
            <a:r>
              <a:rPr lang="fa-IR" b="1" dirty="0"/>
              <a:t>منابع سرمایه در گردش</a:t>
            </a:r>
            <a:endParaRPr lang="en-US" dirty="0"/>
          </a:p>
          <a:p>
            <a:pPr algn="just" rtl="1"/>
            <a:r>
              <a:rPr lang="fa-IR" dirty="0"/>
              <a:t>نیازمندی­های سرمایه در گردش را می توان از منابع کوتاه مدت و بلند مدت تامین کرد. هر منبع می تواند تا حد مشخصی محاسن و محدودیت های خاصی داشته باشد. استفاده از سرمایه در گردش ممکن است از یک مرحله به مرحله دیگر متفاوت باشد.</a:t>
            </a:r>
            <a:endParaRPr lang="en-US" dirty="0"/>
          </a:p>
        </p:txBody>
      </p:sp>
      <p:grpSp>
        <p:nvGrpSpPr>
          <p:cNvPr id="15" name="Group 14"/>
          <p:cNvGrpSpPr>
            <a:grpSpLocks/>
          </p:cNvGrpSpPr>
          <p:nvPr/>
        </p:nvGrpSpPr>
        <p:grpSpPr bwMode="auto">
          <a:xfrm>
            <a:off x="1481925" y="2387822"/>
            <a:ext cx="5048250" cy="3438277"/>
            <a:chOff x="5252" y="0"/>
            <a:chExt cx="51040" cy="27857"/>
          </a:xfrm>
        </p:grpSpPr>
        <p:sp>
          <p:nvSpPr>
            <p:cNvPr id="18" name="Rectangle 17"/>
            <p:cNvSpPr>
              <a:spLocks noChangeArrowheads="1"/>
            </p:cNvSpPr>
            <p:nvPr/>
          </p:nvSpPr>
          <p:spPr bwMode="auto">
            <a:xfrm>
              <a:off x="25050" y="0"/>
              <a:ext cx="12192" cy="3810"/>
            </a:xfrm>
            <a:prstGeom prst="rect">
              <a:avLst/>
            </a:prstGeom>
            <a:solidFill>
              <a:srgbClr val="FFFFFF"/>
            </a:solidFill>
            <a:ln w="12700">
              <a:solidFill>
                <a:srgbClr val="F79646"/>
              </a:solidFill>
              <a:miter lim="800000"/>
              <a:headEnd/>
              <a:tailEnd/>
            </a:ln>
          </p:spPr>
          <p:txBody>
            <a:bodyPr rot="0" vert="horz" wrap="square" lIns="91440" tIns="45720" rIns="91440" bIns="45720" anchor="ctr" anchorCtr="0" upright="1">
              <a:noAutofit/>
            </a:bodyPr>
            <a:lstStyle/>
            <a:p>
              <a:pPr algn="ctr" rtl="1">
                <a:lnSpc>
                  <a:spcPct val="115000"/>
                </a:lnSpc>
                <a:spcAft>
                  <a:spcPts val="1000"/>
                </a:spcAft>
              </a:pPr>
              <a:r>
                <a:rPr lang="fa-IR" sz="1100" b="1">
                  <a:effectLst/>
                  <a:latin typeface="Calibri"/>
                  <a:ea typeface="Calibri"/>
                  <a:cs typeface="B Nazanin"/>
                </a:rPr>
                <a:t>منابع</a:t>
              </a:r>
              <a:endParaRPr lang="en-US" sz="1100">
                <a:effectLst/>
                <a:latin typeface="Calibri"/>
                <a:ea typeface="Calibri"/>
                <a:cs typeface="Arial"/>
              </a:endParaRPr>
            </a:p>
          </p:txBody>
        </p:sp>
        <p:sp>
          <p:nvSpPr>
            <p:cNvPr id="19" name="Rectangle 18"/>
            <p:cNvSpPr>
              <a:spLocks noChangeArrowheads="1"/>
            </p:cNvSpPr>
            <p:nvPr/>
          </p:nvSpPr>
          <p:spPr bwMode="auto">
            <a:xfrm>
              <a:off x="39433" y="7429"/>
              <a:ext cx="15145" cy="3097"/>
            </a:xfrm>
            <a:prstGeom prst="rect">
              <a:avLst/>
            </a:prstGeom>
            <a:solidFill>
              <a:srgbClr val="FFFFFF"/>
            </a:solidFill>
            <a:ln w="12700">
              <a:solidFill>
                <a:srgbClr val="F79646"/>
              </a:solidFill>
              <a:miter lim="800000"/>
              <a:headEnd/>
              <a:tailEnd/>
            </a:ln>
          </p:spPr>
          <p:txBody>
            <a:bodyPr rot="0" vert="horz" wrap="square" lIns="91440" tIns="45720" rIns="91440" bIns="45720" anchor="ctr" anchorCtr="0" upright="1">
              <a:noAutofit/>
            </a:bodyPr>
            <a:lstStyle/>
            <a:p>
              <a:pPr algn="ctr" rtl="1">
                <a:lnSpc>
                  <a:spcPct val="115000"/>
                </a:lnSpc>
                <a:spcAft>
                  <a:spcPts val="1000"/>
                </a:spcAft>
              </a:pPr>
              <a:r>
                <a:rPr lang="fa-IR" sz="1100" b="1">
                  <a:effectLst/>
                  <a:latin typeface="Calibri"/>
                  <a:ea typeface="Calibri"/>
                  <a:cs typeface="B Nazanin"/>
                </a:rPr>
                <a:t>بلند مدت</a:t>
              </a:r>
              <a:endParaRPr lang="en-US" sz="1100">
                <a:effectLst/>
                <a:latin typeface="Calibri"/>
                <a:ea typeface="Calibri"/>
                <a:cs typeface="Arial"/>
              </a:endParaRPr>
            </a:p>
          </p:txBody>
        </p:sp>
        <p:sp>
          <p:nvSpPr>
            <p:cNvPr id="20" name="Rectangle 19"/>
            <p:cNvSpPr>
              <a:spLocks noChangeArrowheads="1"/>
            </p:cNvSpPr>
            <p:nvPr/>
          </p:nvSpPr>
          <p:spPr bwMode="auto">
            <a:xfrm>
              <a:off x="6000" y="7715"/>
              <a:ext cx="16098" cy="2811"/>
            </a:xfrm>
            <a:prstGeom prst="rect">
              <a:avLst/>
            </a:prstGeom>
            <a:solidFill>
              <a:srgbClr val="FFFFFF"/>
            </a:solidFill>
            <a:ln w="12700">
              <a:solidFill>
                <a:srgbClr val="F79646"/>
              </a:solidFill>
              <a:miter lim="800000"/>
              <a:headEnd/>
              <a:tailEnd/>
            </a:ln>
          </p:spPr>
          <p:txBody>
            <a:bodyPr rot="0" vert="horz" wrap="square" lIns="91440" tIns="45720" rIns="91440" bIns="45720" anchor="ctr" anchorCtr="0" upright="1">
              <a:noAutofit/>
            </a:bodyPr>
            <a:lstStyle/>
            <a:p>
              <a:pPr algn="ctr" rtl="1">
                <a:lnSpc>
                  <a:spcPct val="115000"/>
                </a:lnSpc>
                <a:spcAft>
                  <a:spcPts val="1000"/>
                </a:spcAft>
              </a:pPr>
              <a:r>
                <a:rPr lang="fa-IR" sz="1100" b="1">
                  <a:effectLst/>
                  <a:latin typeface="Calibri"/>
                  <a:ea typeface="Calibri"/>
                  <a:cs typeface="B Nazanin"/>
                </a:rPr>
                <a:t>کوتاه مدت</a:t>
              </a:r>
              <a:endParaRPr lang="en-US" sz="1100">
                <a:effectLst/>
                <a:latin typeface="Calibri"/>
                <a:ea typeface="Calibri"/>
                <a:cs typeface="Arial"/>
              </a:endParaRPr>
            </a:p>
          </p:txBody>
        </p:sp>
        <p:cxnSp>
          <p:nvCxnSpPr>
            <p:cNvPr id="21" name="Line 323"/>
            <p:cNvCxnSpPr/>
            <p:nvPr/>
          </p:nvCxnSpPr>
          <p:spPr bwMode="auto">
            <a:xfrm flipV="1">
              <a:off x="10191" y="5715"/>
              <a:ext cx="36767" cy="0"/>
            </a:xfrm>
            <a:prstGeom prst="line">
              <a:avLst/>
            </a:prstGeom>
            <a:noFill/>
            <a:ln w="6350">
              <a:solidFill>
                <a:srgbClr val="4F81BD"/>
              </a:solidFill>
              <a:miter lim="800000"/>
              <a:headEnd/>
              <a:tailEnd/>
            </a:ln>
            <a:extLst>
              <a:ext uri="{909E8E84-426E-40DD-AFC4-6F175D3DCCD1}">
                <a14:hiddenFill xmlns:a14="http://schemas.microsoft.com/office/drawing/2010/main">
                  <a:noFill/>
                </a14:hiddenFill>
              </a:ext>
            </a:extLst>
          </p:spPr>
        </p:cxnSp>
        <p:cxnSp>
          <p:nvCxnSpPr>
            <p:cNvPr id="22" name="Straight Connector 21"/>
            <p:cNvCxnSpPr/>
            <p:nvPr/>
          </p:nvCxnSpPr>
          <p:spPr bwMode="auto">
            <a:xfrm>
              <a:off x="10191" y="5905"/>
              <a:ext cx="0" cy="1524"/>
            </a:xfrm>
            <a:prstGeom prst="line">
              <a:avLst/>
            </a:prstGeom>
            <a:noFill/>
            <a:ln w="6350">
              <a:solidFill>
                <a:srgbClr val="4F81BD"/>
              </a:solidFill>
              <a:miter lim="800000"/>
              <a:headEnd/>
              <a:tailEnd/>
            </a:ln>
            <a:extLst>
              <a:ext uri="{909E8E84-426E-40DD-AFC4-6F175D3DCCD1}">
                <a14:hiddenFill xmlns:a14="http://schemas.microsoft.com/office/drawing/2010/main">
                  <a:noFill/>
                </a14:hiddenFill>
              </a:ext>
            </a:extLst>
          </p:spPr>
        </p:cxnSp>
        <p:cxnSp>
          <p:nvCxnSpPr>
            <p:cNvPr id="23" name="Line 325"/>
            <p:cNvCxnSpPr/>
            <p:nvPr/>
          </p:nvCxnSpPr>
          <p:spPr bwMode="auto">
            <a:xfrm flipH="1">
              <a:off x="46958" y="5715"/>
              <a:ext cx="0" cy="1714"/>
            </a:xfrm>
            <a:prstGeom prst="line">
              <a:avLst/>
            </a:prstGeom>
            <a:noFill/>
            <a:ln w="6350">
              <a:solidFill>
                <a:srgbClr val="4F81BD"/>
              </a:solidFill>
              <a:miter lim="800000"/>
              <a:headEnd/>
              <a:tailEnd/>
            </a:ln>
            <a:extLst>
              <a:ext uri="{909E8E84-426E-40DD-AFC4-6F175D3DCCD1}">
                <a14:hiddenFill xmlns:a14="http://schemas.microsoft.com/office/drawing/2010/main">
                  <a:noFill/>
                </a14:hiddenFill>
              </a:ext>
            </a:extLst>
          </p:spPr>
        </p:cxnSp>
        <p:cxnSp>
          <p:nvCxnSpPr>
            <p:cNvPr id="24" name="Line 326"/>
            <p:cNvCxnSpPr/>
            <p:nvPr/>
          </p:nvCxnSpPr>
          <p:spPr bwMode="auto">
            <a:xfrm>
              <a:off x="30861" y="3810"/>
              <a:ext cx="0" cy="1524"/>
            </a:xfrm>
            <a:prstGeom prst="line">
              <a:avLst/>
            </a:prstGeom>
            <a:noFill/>
            <a:ln w="6350">
              <a:solidFill>
                <a:srgbClr val="4F81BD"/>
              </a:solidFill>
              <a:miter lim="800000"/>
              <a:headEnd/>
              <a:tailEnd/>
            </a:ln>
            <a:extLst>
              <a:ext uri="{909E8E84-426E-40DD-AFC4-6F175D3DCCD1}">
                <a14:hiddenFill xmlns:a14="http://schemas.microsoft.com/office/drawing/2010/main">
                  <a:noFill/>
                </a14:hiddenFill>
              </a:ext>
            </a:extLst>
          </p:spPr>
        </p:cxnSp>
        <p:sp>
          <p:nvSpPr>
            <p:cNvPr id="25" name="Rectangle 24"/>
            <p:cNvSpPr>
              <a:spLocks noChangeArrowheads="1"/>
            </p:cNvSpPr>
            <p:nvPr/>
          </p:nvSpPr>
          <p:spPr bwMode="auto">
            <a:xfrm>
              <a:off x="35619" y="12954"/>
              <a:ext cx="20673" cy="14903"/>
            </a:xfrm>
            <a:prstGeom prst="rect">
              <a:avLst/>
            </a:prstGeom>
            <a:solidFill>
              <a:srgbClr val="FFFFFF"/>
            </a:solidFill>
            <a:ln w="12700">
              <a:solidFill>
                <a:srgbClr val="F79646"/>
              </a:solidFill>
              <a:miter lim="800000"/>
              <a:headEnd/>
              <a:tailEnd/>
            </a:ln>
          </p:spPr>
          <p:txBody>
            <a:bodyPr rot="0" vert="horz" wrap="square" lIns="91440" tIns="45720" rIns="91440" bIns="45720" anchor="ctr" anchorCtr="0" upright="1">
              <a:noAutofit/>
            </a:bodyPr>
            <a:lstStyle/>
            <a:p>
              <a:pPr marL="342900" lvl="0" indent="-342900" algn="r" rtl="1">
                <a:lnSpc>
                  <a:spcPct val="107000"/>
                </a:lnSpc>
                <a:spcAft>
                  <a:spcPts val="800"/>
                </a:spcAft>
                <a:buFont typeface="Symbol"/>
                <a:buChar char=""/>
              </a:pPr>
              <a:endParaRPr lang="fa-IR" sz="1000" dirty="0" smtClean="0">
                <a:effectLst/>
                <a:latin typeface="B Nazanin"/>
                <a:ea typeface="Calibri"/>
                <a:cs typeface="B Nazanin"/>
              </a:endParaRPr>
            </a:p>
            <a:p>
              <a:pPr marL="342900" lvl="0" indent="-342900" algn="r" rtl="1">
                <a:lnSpc>
                  <a:spcPct val="107000"/>
                </a:lnSpc>
                <a:spcAft>
                  <a:spcPts val="800"/>
                </a:spcAft>
                <a:buFont typeface="Symbol"/>
                <a:buChar char=""/>
              </a:pPr>
              <a:endParaRPr lang="fa-IR" sz="1000" dirty="0">
                <a:latin typeface="B Nazanin"/>
                <a:ea typeface="Calibri"/>
                <a:cs typeface="B Nazanin"/>
              </a:endParaRPr>
            </a:p>
            <a:p>
              <a:pPr marL="342900" lvl="0" indent="-342900" algn="r" rtl="1">
                <a:lnSpc>
                  <a:spcPct val="107000"/>
                </a:lnSpc>
                <a:spcAft>
                  <a:spcPts val="800"/>
                </a:spcAft>
                <a:buFont typeface="Symbol"/>
                <a:buChar char=""/>
              </a:pPr>
              <a:r>
                <a:rPr lang="fa-IR" sz="1000" dirty="0" smtClean="0">
                  <a:effectLst/>
                  <a:latin typeface="B Nazanin"/>
                  <a:ea typeface="Calibri"/>
                  <a:cs typeface="B Nazanin"/>
                </a:rPr>
                <a:t>سهام</a:t>
              </a:r>
              <a:endParaRPr lang="en-US" sz="1000" dirty="0">
                <a:effectLst/>
                <a:latin typeface="B Nazanin"/>
                <a:ea typeface="Calibri"/>
                <a:cs typeface="Arial"/>
              </a:endParaRPr>
            </a:p>
            <a:p>
              <a:pPr marL="342900" lvl="0" indent="-342900" algn="r" rtl="1">
                <a:lnSpc>
                  <a:spcPct val="107000"/>
                </a:lnSpc>
                <a:spcAft>
                  <a:spcPts val="800"/>
                </a:spcAft>
                <a:buFont typeface="Symbol"/>
                <a:buChar char=""/>
              </a:pPr>
              <a:r>
                <a:rPr lang="fa-IR" sz="1000" dirty="0">
                  <a:effectLst/>
                  <a:latin typeface="B Nazanin"/>
                  <a:ea typeface="Calibri"/>
                  <a:cs typeface="B Nazanin"/>
                </a:rPr>
                <a:t>اوراق قرضه</a:t>
              </a:r>
              <a:endParaRPr lang="en-US" sz="1000" dirty="0">
                <a:effectLst/>
                <a:latin typeface="B Nazanin"/>
                <a:ea typeface="Calibri"/>
                <a:cs typeface="Arial"/>
              </a:endParaRPr>
            </a:p>
            <a:p>
              <a:pPr marL="342900" lvl="0" indent="-342900" algn="r" rtl="1">
                <a:lnSpc>
                  <a:spcPct val="107000"/>
                </a:lnSpc>
                <a:spcAft>
                  <a:spcPts val="800"/>
                </a:spcAft>
                <a:buFont typeface="Symbol"/>
                <a:buChar char=""/>
              </a:pPr>
              <a:r>
                <a:rPr lang="fa-IR" sz="1000" dirty="0">
                  <a:effectLst/>
                  <a:latin typeface="B Nazanin"/>
                  <a:ea typeface="Calibri"/>
                  <a:cs typeface="B Nazanin"/>
                </a:rPr>
                <a:t>گواهی سپرده</a:t>
              </a:r>
              <a:endParaRPr lang="en-US" sz="1000" dirty="0">
                <a:effectLst/>
                <a:latin typeface="B Nazanin"/>
                <a:ea typeface="Calibri"/>
                <a:cs typeface="Arial"/>
              </a:endParaRPr>
            </a:p>
            <a:p>
              <a:pPr marL="342900" lvl="0" indent="-342900" algn="r" rtl="1">
                <a:lnSpc>
                  <a:spcPct val="107000"/>
                </a:lnSpc>
                <a:spcAft>
                  <a:spcPts val="800"/>
                </a:spcAft>
                <a:buFont typeface="Symbol"/>
                <a:buChar char=""/>
              </a:pPr>
              <a:r>
                <a:rPr lang="fa-IR" sz="1000" dirty="0">
                  <a:effectLst/>
                  <a:latin typeface="B Nazanin"/>
                  <a:ea typeface="Calibri"/>
                  <a:cs typeface="B Nazanin"/>
                </a:rPr>
                <a:t>اخذ وام از نهادهای مالی</a:t>
              </a:r>
              <a:endParaRPr lang="en-US" sz="1000" dirty="0">
                <a:effectLst/>
                <a:latin typeface="B Nazanin"/>
                <a:ea typeface="Calibri"/>
                <a:cs typeface="Arial"/>
              </a:endParaRPr>
            </a:p>
            <a:p>
              <a:pPr marL="342900" lvl="0" indent="-342900" algn="r" rtl="1">
                <a:lnSpc>
                  <a:spcPct val="107000"/>
                </a:lnSpc>
                <a:spcAft>
                  <a:spcPts val="800"/>
                </a:spcAft>
                <a:buFont typeface="Symbol"/>
                <a:buChar char=""/>
              </a:pPr>
              <a:r>
                <a:rPr lang="fa-IR" sz="1000" dirty="0">
                  <a:effectLst/>
                  <a:latin typeface="B Nazanin"/>
                  <a:ea typeface="Calibri"/>
                  <a:cs typeface="B Nazanin"/>
                </a:rPr>
                <a:t>سود انباشته</a:t>
              </a:r>
              <a:endParaRPr lang="en-US" sz="1000" dirty="0">
                <a:effectLst/>
                <a:latin typeface="B Nazanin"/>
                <a:ea typeface="Calibri"/>
                <a:cs typeface="Arial"/>
              </a:endParaRPr>
            </a:p>
            <a:p>
              <a:pPr algn="ctr" rtl="1">
                <a:lnSpc>
                  <a:spcPct val="115000"/>
                </a:lnSpc>
                <a:spcAft>
                  <a:spcPts val="1000"/>
                </a:spcAft>
              </a:pPr>
              <a:r>
                <a:rPr lang="fa-IR" sz="1100" b="1" dirty="0">
                  <a:effectLst/>
                  <a:latin typeface="Calibri"/>
                  <a:ea typeface="Calibri"/>
                  <a:cs typeface="B Nazanin"/>
                </a:rPr>
                <a:t> </a:t>
              </a:r>
              <a:endParaRPr lang="en-US" sz="1100" dirty="0">
                <a:effectLst/>
                <a:latin typeface="Calibri"/>
                <a:ea typeface="Calibri"/>
                <a:cs typeface="Arial"/>
              </a:endParaRPr>
            </a:p>
            <a:p>
              <a:pPr algn="ctr" rtl="1">
                <a:lnSpc>
                  <a:spcPct val="115000"/>
                </a:lnSpc>
                <a:spcAft>
                  <a:spcPts val="1000"/>
                </a:spcAft>
              </a:pPr>
              <a:r>
                <a:rPr lang="en-US" sz="1100" dirty="0">
                  <a:effectLst/>
                  <a:latin typeface="Calibri"/>
                  <a:ea typeface="Calibri"/>
                  <a:cs typeface="Arial"/>
                </a:rPr>
                <a:t> </a:t>
              </a:r>
            </a:p>
          </p:txBody>
        </p:sp>
        <p:sp>
          <p:nvSpPr>
            <p:cNvPr id="26" name="Rectangle 25"/>
            <p:cNvSpPr>
              <a:spLocks noChangeArrowheads="1"/>
            </p:cNvSpPr>
            <p:nvPr/>
          </p:nvSpPr>
          <p:spPr bwMode="auto">
            <a:xfrm>
              <a:off x="5252" y="13137"/>
              <a:ext cx="22560" cy="14719"/>
            </a:xfrm>
            <a:prstGeom prst="rect">
              <a:avLst/>
            </a:prstGeom>
            <a:solidFill>
              <a:srgbClr val="FFFFFF"/>
            </a:solidFill>
            <a:ln w="12700">
              <a:solidFill>
                <a:srgbClr val="F79646"/>
              </a:solidFill>
              <a:miter lim="800000"/>
              <a:headEnd/>
              <a:tailEnd/>
            </a:ln>
          </p:spPr>
          <p:txBody>
            <a:bodyPr rot="0" vert="horz" wrap="square" lIns="91440" tIns="45720" rIns="91440" bIns="45720" anchor="ctr" anchorCtr="0" upright="1">
              <a:noAutofit/>
            </a:bodyPr>
            <a:lstStyle/>
            <a:p>
              <a:pPr lvl="0" algn="r" rtl="1">
                <a:lnSpc>
                  <a:spcPct val="107000"/>
                </a:lnSpc>
                <a:spcAft>
                  <a:spcPts val="800"/>
                </a:spcAft>
              </a:pPr>
              <a:endParaRPr lang="fa-IR" sz="1000" dirty="0">
                <a:latin typeface="B Nazanin"/>
                <a:ea typeface="Calibri"/>
                <a:cs typeface="B Nazanin"/>
              </a:endParaRPr>
            </a:p>
            <a:p>
              <a:pPr marL="342900" lvl="0" indent="-342900" algn="r" rtl="1">
                <a:lnSpc>
                  <a:spcPct val="107000"/>
                </a:lnSpc>
                <a:spcAft>
                  <a:spcPts val="800"/>
                </a:spcAft>
                <a:buFont typeface="Symbol"/>
                <a:buChar char=""/>
              </a:pPr>
              <a:endParaRPr lang="fa-IR" sz="1000" dirty="0" smtClean="0">
                <a:effectLst/>
                <a:latin typeface="B Nazanin"/>
                <a:ea typeface="Calibri"/>
                <a:cs typeface="B Nazanin"/>
              </a:endParaRPr>
            </a:p>
            <a:p>
              <a:pPr marL="342900" lvl="0" indent="-342900" algn="r" rtl="1">
                <a:lnSpc>
                  <a:spcPct val="107000"/>
                </a:lnSpc>
                <a:spcAft>
                  <a:spcPts val="800"/>
                </a:spcAft>
                <a:buFont typeface="Symbol"/>
                <a:buChar char=""/>
              </a:pPr>
              <a:r>
                <a:rPr lang="fa-IR" sz="1000" dirty="0" smtClean="0">
                  <a:effectLst/>
                  <a:latin typeface="B Nazanin"/>
                  <a:ea typeface="Calibri"/>
                  <a:cs typeface="B Nazanin"/>
                </a:rPr>
                <a:t>استفاده </a:t>
              </a:r>
              <a:r>
                <a:rPr lang="fa-IR" sz="1000" dirty="0">
                  <a:effectLst/>
                  <a:latin typeface="B Nazanin"/>
                  <a:ea typeface="Calibri"/>
                  <a:cs typeface="B Nazanin"/>
                </a:rPr>
                <a:t>از اعتبار استقراض و وام</a:t>
              </a:r>
              <a:endParaRPr lang="en-US" sz="1000" dirty="0">
                <a:effectLst/>
                <a:latin typeface="B Nazanin"/>
                <a:ea typeface="Calibri"/>
                <a:cs typeface="Arial"/>
              </a:endParaRPr>
            </a:p>
            <a:p>
              <a:pPr marL="342900" lvl="0" indent="-342900" algn="r" rtl="1">
                <a:lnSpc>
                  <a:spcPct val="107000"/>
                </a:lnSpc>
                <a:spcAft>
                  <a:spcPts val="800"/>
                </a:spcAft>
                <a:buFont typeface="Symbol"/>
                <a:buChar char=""/>
              </a:pPr>
              <a:r>
                <a:rPr lang="fa-IR" sz="1000" dirty="0">
                  <a:effectLst/>
                  <a:latin typeface="B Nazanin"/>
                  <a:ea typeface="Calibri"/>
                  <a:cs typeface="B Nazanin"/>
                </a:rPr>
                <a:t>پیش دریافتها</a:t>
              </a:r>
              <a:endParaRPr lang="en-US" sz="1000" dirty="0">
                <a:effectLst/>
                <a:latin typeface="B Nazanin"/>
                <a:ea typeface="Calibri"/>
                <a:cs typeface="Arial"/>
              </a:endParaRPr>
            </a:p>
            <a:p>
              <a:pPr marL="342900" lvl="0" indent="-342900" algn="r" rtl="1">
                <a:lnSpc>
                  <a:spcPct val="107000"/>
                </a:lnSpc>
                <a:spcAft>
                  <a:spcPts val="800"/>
                </a:spcAft>
                <a:buFont typeface="Symbol"/>
                <a:buChar char=""/>
              </a:pPr>
              <a:r>
                <a:rPr lang="fa-IR" sz="1000" dirty="0">
                  <a:effectLst/>
                  <a:latin typeface="B Nazanin"/>
                  <a:ea typeface="Calibri"/>
                  <a:cs typeface="B Nazanin"/>
                </a:rPr>
                <a:t>توافق نامه ها</a:t>
              </a:r>
              <a:endParaRPr lang="en-US" sz="1000" dirty="0">
                <a:effectLst/>
                <a:latin typeface="B Nazanin"/>
                <a:ea typeface="Calibri"/>
                <a:cs typeface="Arial"/>
              </a:endParaRPr>
            </a:p>
            <a:p>
              <a:pPr marL="342900" lvl="0" indent="-342900" algn="r" rtl="1">
                <a:lnSpc>
                  <a:spcPct val="107000"/>
                </a:lnSpc>
                <a:spcAft>
                  <a:spcPts val="800"/>
                </a:spcAft>
                <a:buFont typeface="Symbol"/>
                <a:buChar char=""/>
              </a:pPr>
              <a:r>
                <a:rPr lang="fa-IR" sz="1000" dirty="0">
                  <a:effectLst/>
                  <a:latin typeface="B Nazanin"/>
                  <a:ea typeface="Calibri"/>
                  <a:cs typeface="B Nazanin"/>
                </a:rPr>
                <a:t>ابزارهای کوتاه مدت</a:t>
              </a:r>
              <a:endParaRPr lang="en-US" sz="1000" dirty="0">
                <a:effectLst/>
                <a:latin typeface="B Nazanin"/>
                <a:ea typeface="Calibri"/>
                <a:cs typeface="Arial"/>
              </a:endParaRPr>
            </a:p>
            <a:p>
              <a:pPr marL="342900" lvl="0" indent="-342900" algn="r" rtl="1">
                <a:lnSpc>
                  <a:spcPct val="107000"/>
                </a:lnSpc>
                <a:spcAft>
                  <a:spcPts val="800"/>
                </a:spcAft>
                <a:buFont typeface="Symbol"/>
                <a:buChar char=""/>
              </a:pPr>
              <a:r>
                <a:rPr lang="fa-IR" sz="1000" dirty="0">
                  <a:effectLst/>
                  <a:latin typeface="B Nazanin"/>
                  <a:ea typeface="Calibri"/>
                  <a:cs typeface="B Nazanin"/>
                </a:rPr>
                <a:t>ابزارهای اقساطی</a:t>
              </a:r>
              <a:endParaRPr lang="en-US" sz="1000" dirty="0">
                <a:effectLst/>
                <a:latin typeface="B Nazanin"/>
                <a:ea typeface="Calibri"/>
                <a:cs typeface="Arial"/>
              </a:endParaRPr>
            </a:p>
            <a:p>
              <a:pPr marL="342900" lvl="0" indent="-342900" algn="r" rtl="1">
                <a:lnSpc>
                  <a:spcPct val="107000"/>
                </a:lnSpc>
                <a:spcAft>
                  <a:spcPts val="800"/>
                </a:spcAft>
                <a:buFont typeface="Symbol"/>
                <a:buChar char=""/>
              </a:pPr>
              <a:r>
                <a:rPr lang="fa-IR" sz="1000" dirty="0">
                  <a:effectLst/>
                  <a:latin typeface="B Nazanin"/>
                  <a:ea typeface="Calibri"/>
                  <a:cs typeface="B Nazanin"/>
                </a:rPr>
                <a:t>فروش مطالبات</a:t>
              </a:r>
              <a:endParaRPr lang="en-US" sz="1000" dirty="0">
                <a:effectLst/>
                <a:latin typeface="B Nazanin"/>
                <a:ea typeface="Calibri"/>
                <a:cs typeface="Arial"/>
              </a:endParaRPr>
            </a:p>
            <a:p>
              <a:pPr algn="ctr" rtl="1">
                <a:lnSpc>
                  <a:spcPct val="115000"/>
                </a:lnSpc>
                <a:spcAft>
                  <a:spcPts val="1000"/>
                </a:spcAft>
              </a:pPr>
              <a:r>
                <a:rPr lang="en-US" sz="1100" b="1" dirty="0">
                  <a:effectLst/>
                  <a:latin typeface="Calibri"/>
                  <a:ea typeface="Calibri"/>
                  <a:cs typeface="B Nazanin"/>
                </a:rPr>
                <a:t> </a:t>
              </a:r>
              <a:endParaRPr lang="en-US" sz="1100" dirty="0">
                <a:effectLst/>
                <a:latin typeface="Calibri"/>
                <a:ea typeface="Calibri"/>
                <a:cs typeface="Arial"/>
              </a:endParaRPr>
            </a:p>
            <a:p>
              <a:pPr algn="ctr" rtl="1">
                <a:lnSpc>
                  <a:spcPct val="115000"/>
                </a:lnSpc>
                <a:spcAft>
                  <a:spcPts val="1000"/>
                </a:spcAft>
              </a:pPr>
              <a:r>
                <a:rPr lang="en-US" sz="1100" dirty="0">
                  <a:effectLst/>
                  <a:latin typeface="Calibri"/>
                  <a:ea typeface="Calibri"/>
                  <a:cs typeface="Arial"/>
                </a:rPr>
                <a:t> </a:t>
              </a:r>
            </a:p>
          </p:txBody>
        </p:sp>
      </p:grpSp>
    </p:spTree>
    <p:extLst>
      <p:ext uri="{BB962C8B-B14F-4D97-AF65-F5344CB8AC3E}">
        <p14:creationId xmlns:p14="http://schemas.microsoft.com/office/powerpoint/2010/main" val="29334847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43841"/>
            <a:ext cx="6629400" cy="3693319"/>
          </a:xfrm>
          <a:prstGeom prst="rect">
            <a:avLst/>
          </a:prstGeom>
        </p:spPr>
        <p:txBody>
          <a:bodyPr wrap="square">
            <a:spAutoFit/>
          </a:bodyPr>
          <a:lstStyle/>
          <a:p>
            <a:pPr algn="just" rtl="1"/>
            <a:r>
              <a:rPr lang="fa-IR" dirty="0"/>
              <a:t> </a:t>
            </a:r>
            <a:endParaRPr lang="en-US" dirty="0"/>
          </a:p>
          <a:p>
            <a:pPr algn="just" rtl="1"/>
            <a:r>
              <a:rPr lang="fa-IR" b="1" dirty="0"/>
              <a:t>تعیین ترکیب </a:t>
            </a:r>
            <a:r>
              <a:rPr lang="fa-IR" b="1" dirty="0" smtClean="0"/>
              <a:t>مالی</a:t>
            </a:r>
          </a:p>
          <a:p>
            <a:pPr algn="just" rtl="1"/>
            <a:endParaRPr lang="en-US" dirty="0"/>
          </a:p>
          <a:p>
            <a:pPr algn="just" rtl="1"/>
            <a:r>
              <a:rPr lang="fa-IR" dirty="0"/>
              <a:t>تعیین ترکیب مالی بخش مهمی از مدیریت سرمایه در گردش است. بر اساس این تصمیم، بین ریسک و بازده و نقدینگی تعادلی ایجاد می­شود. همچنین این که چه نوع از تامین مالی برای مواجه با نیازمندی­های سرمایه در گردش واحد تجاری مناسب است، بستگی به ترکیب منابع مذکور دارد.</a:t>
            </a:r>
            <a:endParaRPr lang="en-US" dirty="0"/>
          </a:p>
          <a:p>
            <a:pPr algn="just" rtl="1"/>
            <a:r>
              <a:rPr lang="fa-IR" dirty="0"/>
              <a:t>سه روش اساسی برای تعیین ترکیب مالی مناسب سرمایه در گردش وجود دارد:</a:t>
            </a:r>
            <a:endParaRPr lang="en-US" dirty="0"/>
          </a:p>
          <a:p>
            <a:pPr algn="just" rtl="1"/>
            <a:r>
              <a:rPr lang="fa-IR" dirty="0"/>
              <a:t>1- رویکرد متعادل </a:t>
            </a:r>
            <a:endParaRPr lang="en-US" dirty="0"/>
          </a:p>
          <a:p>
            <a:pPr algn="just" rtl="1"/>
            <a:r>
              <a:rPr lang="fa-IR" dirty="0"/>
              <a:t>2- رویکرد محافظه کارانه</a:t>
            </a:r>
            <a:endParaRPr lang="en-US" dirty="0"/>
          </a:p>
          <a:p>
            <a:pPr algn="just" rtl="1"/>
            <a:r>
              <a:rPr lang="fa-IR" dirty="0"/>
              <a:t>3- روش های متهورانه.</a:t>
            </a:r>
            <a:endParaRPr lang="en-US" dirty="0"/>
          </a:p>
        </p:txBody>
      </p:sp>
    </p:spTree>
    <p:extLst>
      <p:ext uri="{BB962C8B-B14F-4D97-AF65-F5344CB8AC3E}">
        <p14:creationId xmlns:p14="http://schemas.microsoft.com/office/powerpoint/2010/main" val="88909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685800"/>
            <a:ext cx="7105650" cy="5334000"/>
          </a:xfrm>
        </p:spPr>
        <p:txBody>
          <a:bodyPr>
            <a:noAutofit/>
          </a:bodyPr>
          <a:lstStyle/>
          <a:p>
            <a:pPr algn="just"/>
            <a:r>
              <a:rPr lang="fa-IR" sz="1600" b="1" dirty="0"/>
              <a:t>رویکرد متعادل </a:t>
            </a:r>
            <a:endParaRPr lang="en-US" sz="1600" dirty="0"/>
          </a:p>
          <a:p>
            <a:pPr algn="just"/>
            <a:r>
              <a:rPr lang="fa-IR" sz="1600" dirty="0"/>
              <a:t>بر اساس این رویکرد، واحد تجاری می تواند یک طرح مالی را که منطبق بر عمر مورد انتظار دارایی ها با عمر مورد انتظار منابع صندوق است، برای تامین مالی دارایی ها مورد استفاده قرار دهد.</a:t>
            </a:r>
            <a:endParaRPr lang="en-US" sz="1600" dirty="0"/>
          </a:p>
          <a:p>
            <a:pPr algn="just"/>
            <a:r>
              <a:rPr lang="fa-IR" sz="1600" dirty="0"/>
              <a:t>هنگامی که واحد تجاری از روش تطبیق استفاده می کند، برای تأمین دارایی‎های ثابت و دارایی های جاری دائمی از تأمین مالی بلندمدت و  برای تامین مالی دارایی های جاری موقتی یا متغیر از تامین مالی کوتاه مدت استفاده می کند</a:t>
            </a:r>
            <a:r>
              <a:rPr lang="fa-IR" sz="1600" dirty="0" smtClean="0"/>
              <a:t>.</a:t>
            </a:r>
          </a:p>
          <a:p>
            <a:pPr algn="just"/>
            <a:endParaRPr lang="fa-IR" sz="1600" dirty="0" smtClean="0"/>
          </a:p>
          <a:p>
            <a:pPr algn="just"/>
            <a:r>
              <a:rPr lang="fa-IR" sz="1600" b="1" dirty="0"/>
              <a:t>رویکرد محافظه کارانه</a:t>
            </a:r>
            <a:endParaRPr lang="en-US" sz="1600" dirty="0"/>
          </a:p>
          <a:p>
            <a:pPr algn="just"/>
            <a:r>
              <a:rPr lang="fa-IR" sz="1600" dirty="0"/>
              <a:t>در این روش، کل تامین مالی برآوردی در دارایی های جاری باید از منابع بلند مدت تامین مالی شود و منابع کوتاه مدت باید تنها برای شرایط اضطراری استفاده شود. این روش به عنوان "کم ریسک - سود پایین" نامیده می شود</a:t>
            </a:r>
            <a:r>
              <a:rPr lang="fa-IR" sz="1600" dirty="0" smtClean="0"/>
              <a:t>.</a:t>
            </a:r>
          </a:p>
          <a:p>
            <a:pPr algn="just"/>
            <a:endParaRPr lang="en-US" sz="1600" dirty="0"/>
          </a:p>
          <a:p>
            <a:pPr algn="just"/>
            <a:r>
              <a:rPr lang="fa-IR" sz="1600" b="1" dirty="0"/>
              <a:t>روش متهورانه</a:t>
            </a:r>
            <a:endParaRPr lang="en-US" sz="1600" dirty="0"/>
          </a:p>
          <a:p>
            <a:pPr algn="just"/>
            <a:r>
              <a:rPr lang="fa-IR" sz="1600" dirty="0"/>
              <a:t>در این روش، کل تامین مالی مورد نیاز دارایی های جاری باید از منابع کوتاه مدت برآورد شود و حتی بخشی از تامین مالی دارایی های ثابت باید از منابع کوتاه مدت باشد. این رویکرد ممکن است موجب ترکیب مالی با ریسک بیشتر، هزینه کمتر و سود بیشتر شود.</a:t>
            </a:r>
            <a:endParaRPr lang="en-US" sz="1600" dirty="0"/>
          </a:p>
          <a:p>
            <a:pPr algn="just"/>
            <a:endParaRPr lang="en-US" sz="1600" dirty="0"/>
          </a:p>
        </p:txBody>
      </p:sp>
    </p:spTree>
    <p:extLst>
      <p:ext uri="{BB962C8B-B14F-4D97-AF65-F5344CB8AC3E}">
        <p14:creationId xmlns:p14="http://schemas.microsoft.com/office/powerpoint/2010/main" val="30006020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171440"/>
            <a:ext cx="7239000" cy="4238760"/>
          </a:xfrm>
        </p:spPr>
        <p:txBody>
          <a:bodyPr>
            <a:normAutofit/>
          </a:bodyPr>
          <a:lstStyle/>
          <a:p>
            <a:r>
              <a:rPr lang="fa-IR" sz="1800" b="1" dirty="0"/>
              <a:t>خودآزمایی فصل اول</a:t>
            </a:r>
            <a:endParaRPr lang="en-US" sz="1800" dirty="0"/>
          </a:p>
          <a:p>
            <a:r>
              <a:rPr lang="fa-IR" sz="1800" dirty="0"/>
              <a:t>1 سرمایه در گردش چیست؟ تعریف آن را بنویسید. </a:t>
            </a:r>
            <a:endParaRPr lang="en-US" sz="1800" dirty="0"/>
          </a:p>
          <a:p>
            <a:r>
              <a:rPr lang="fa-IR" sz="1800" dirty="0"/>
              <a:t>2. در مورد مفهوم سرمایه در گردش توضیح دهید؟ </a:t>
            </a:r>
            <a:endParaRPr lang="en-US" sz="1800" dirty="0"/>
          </a:p>
          <a:p>
            <a:r>
              <a:rPr lang="fa-IR" sz="1800" dirty="0"/>
              <a:t>3. انواع سرمایه در گردش چیست؟ </a:t>
            </a:r>
            <a:endParaRPr lang="en-US" sz="1800" dirty="0"/>
          </a:p>
          <a:p>
            <a:r>
              <a:rPr lang="fa-IR" sz="1800" dirty="0"/>
              <a:t>4. نیازهای سرمایه در گردش چه مواردی هستند؟ </a:t>
            </a:r>
            <a:endParaRPr lang="en-US" sz="1800" dirty="0"/>
          </a:p>
          <a:p>
            <a:r>
              <a:rPr lang="fa-IR" sz="1800" dirty="0"/>
              <a:t>5. عوامل موثر مورد نیاز به سرمایه در گردش را توضیح دهید. </a:t>
            </a:r>
            <a:endParaRPr lang="en-US" sz="1800" dirty="0"/>
          </a:p>
          <a:p>
            <a:r>
              <a:rPr lang="fa-IR" sz="1800" dirty="0"/>
              <a:t>6. سیاست مدیریت سرمایه در گردش را توضیح دهید.</a:t>
            </a:r>
            <a:endParaRPr lang="en-US" sz="1800" dirty="0"/>
          </a:p>
          <a:p>
            <a:r>
              <a:rPr lang="fa-IR" sz="1800" dirty="0"/>
              <a:t>7. نمودار تأمین مالی محافظه­کارانه، متهورانه و متعادل را ترسیم کرده و با هم مقایسه نمائید.</a:t>
            </a:r>
            <a:endParaRPr lang="en-US" sz="1800" dirty="0"/>
          </a:p>
          <a:p>
            <a:endParaRPr lang="en-US" sz="3600" dirty="0"/>
          </a:p>
        </p:txBody>
      </p:sp>
    </p:spTree>
    <p:extLst>
      <p:ext uri="{BB962C8B-B14F-4D97-AF65-F5344CB8AC3E}">
        <p14:creationId xmlns:p14="http://schemas.microsoft.com/office/powerpoint/2010/main" val="31423645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33600"/>
            <a:ext cx="6400800" cy="457200"/>
          </a:xfrm>
        </p:spPr>
        <p:txBody>
          <a:bodyPr>
            <a:noAutofit/>
          </a:bodyPr>
          <a:lstStyle/>
          <a:p>
            <a:r>
              <a:rPr lang="fa-IR" sz="4000" b="1" i="1" dirty="0" smtClean="0">
                <a:solidFill>
                  <a:schemeClr val="accent4">
                    <a:lumMod val="60000"/>
                    <a:lumOff val="40000"/>
                  </a:schemeClr>
                </a:solidFill>
                <a:effectLst>
                  <a:outerShdw blurRad="38100" dist="38100" dir="2700000" algn="tl">
                    <a:srgbClr val="000000">
                      <a:alpha val="43137"/>
                    </a:srgbClr>
                  </a:outerShdw>
                </a:effectLst>
                <a:cs typeface="B Fantezy" pitchFamily="2" charset="-78"/>
              </a:rPr>
              <a:t>برایتان </a:t>
            </a:r>
            <a:r>
              <a:rPr lang="fa-IR" sz="4000" b="1" i="1" dirty="0">
                <a:solidFill>
                  <a:schemeClr val="accent4">
                    <a:lumMod val="60000"/>
                    <a:lumOff val="40000"/>
                  </a:schemeClr>
                </a:solidFill>
                <a:effectLst>
                  <a:outerShdw blurRad="38100" dist="38100" dir="2700000" algn="tl">
                    <a:srgbClr val="000000">
                      <a:alpha val="43137"/>
                    </a:srgbClr>
                  </a:outerShdw>
                </a:effectLst>
                <a:cs typeface="B Fantezy" pitchFamily="2" charset="-78"/>
              </a:rPr>
              <a:t>آرزو دارم</a:t>
            </a:r>
            <a:r>
              <a:rPr lang="fa-IR"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rPr>
              <a:t/>
            </a:r>
            <a:br>
              <a:rPr lang="fa-IR"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rPr>
            </a:br>
            <a:endParaRPr lang="en-US"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endParaRPr>
          </a:p>
        </p:txBody>
      </p:sp>
      <p:sp>
        <p:nvSpPr>
          <p:cNvPr id="3" name="Content Placeholder 2"/>
          <p:cNvSpPr>
            <a:spLocks noGrp="1"/>
          </p:cNvSpPr>
          <p:nvPr>
            <p:ph idx="1"/>
          </p:nvPr>
        </p:nvSpPr>
        <p:spPr>
          <a:xfrm>
            <a:off x="1752600" y="2057400"/>
            <a:ext cx="6400800" cy="3048001"/>
          </a:xfrm>
        </p:spPr>
        <p:txBody>
          <a:bodyPr>
            <a:noAutofit/>
          </a:bodyPr>
          <a:lstStyle/>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که نور نازک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قلبتان٬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به تاریکی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نیامیزد</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که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چشمانتان٬به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زیبایی ببیند زندگی ها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را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چو باران٬آبی و زیبا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ببارید٬شادمانه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روی گرد غم</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به دور از دل گرفتن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ها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algn="ctr" rtl="1"/>
            <a:endParaRPr lang="en-US"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p:txBody>
      </p:sp>
      <p:pic>
        <p:nvPicPr>
          <p:cNvPr id="1026" name="Picture 2" descr="http://t2.gstatic.com/images?q=tbn:ANd9GcSeWTioNcUVLjln1sR_rwKpBB12wprk_sHCTlrz0OZ0mwGmz1i_BQ"/>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748145" y="3505200"/>
            <a:ext cx="2209800" cy="1905000"/>
          </a:xfrm>
          <a:prstGeom prst="rect">
            <a:avLst/>
          </a:prstGeom>
          <a:ln>
            <a:noFill/>
          </a:ln>
          <a:effectLst>
            <a:reflection blurRad="6350" stA="52000" endA="300" endPos="35000" dir="5400000" sy="-100000" algn="bl" rotWithShape="0"/>
            <a:softEdge rad="63500"/>
          </a:effectLst>
          <a:scene3d>
            <a:camera prst="isometricOffAxis1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097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5069"/>
            <a:ext cx="9144000" cy="5466112"/>
          </a:xfrm>
          <a:prstGeom prst="rect">
            <a:avLst/>
          </a:prstGeom>
        </p:spPr>
        <p:txBody>
          <a:bodyPr wrap="square">
            <a:spAutoFit/>
          </a:bodyPr>
          <a:lstStyle/>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endParaRPr lang="fa-IR" sz="2400" dirty="0">
              <a:solidFill>
                <a:prstClr val="white"/>
              </a:solidFill>
              <a:latin typeface="Century Gothic"/>
              <a:cs typeface="B Titr" pitchFamily="2" charset="-78"/>
            </a:endParaRPr>
          </a:p>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r>
              <a:rPr lang="fa-IR" dirty="0" smtClean="0">
                <a:latin typeface="Century Gothic"/>
                <a:cs typeface="B Titr" pitchFamily="2" charset="-78"/>
              </a:rPr>
              <a:t>دانشگاه </a:t>
            </a:r>
            <a:r>
              <a:rPr lang="fa-IR" dirty="0" smtClean="0">
                <a:latin typeface="Century Gothic"/>
                <a:cs typeface="B Titr" pitchFamily="2" charset="-78"/>
              </a:rPr>
              <a:t>فنی و حرفه ای دختران ارومیه</a:t>
            </a:r>
            <a:endParaRPr lang="fa-IR" dirty="0">
              <a:latin typeface="Century Gothic"/>
              <a:cs typeface="B Titr" pitchFamily="2" charset="-78"/>
            </a:endParaRPr>
          </a:p>
          <a:p>
            <a:pPr lvl="0" algn="ctr" rtl="1">
              <a:spcBef>
                <a:spcPct val="20000"/>
              </a:spcBef>
            </a:pPr>
            <a:endParaRPr lang="fa-IR" sz="1900" dirty="0" smtClean="0">
              <a:latin typeface="Century Gothic"/>
              <a:cs typeface="B Titr" pitchFamily="2" charset="-78"/>
            </a:endParaRPr>
          </a:p>
          <a:p>
            <a:pPr lvl="0" algn="ctr" rtl="1">
              <a:spcBef>
                <a:spcPct val="20000"/>
              </a:spcBef>
            </a:pPr>
            <a:r>
              <a:rPr lang="fa-IR" dirty="0">
                <a:latin typeface="Century Gothic"/>
                <a:cs typeface="B Titr" pitchFamily="2" charset="-78"/>
              </a:rPr>
              <a:t>جلسه </a:t>
            </a:r>
            <a:r>
              <a:rPr lang="fa-IR" dirty="0" smtClean="0">
                <a:latin typeface="Century Gothic"/>
                <a:cs typeface="B Titr" pitchFamily="2" charset="-78"/>
              </a:rPr>
              <a:t>اول مدیریت مالی 2</a:t>
            </a:r>
            <a:endParaRPr lang="fa-IR" dirty="0">
              <a:latin typeface="Century Gothic"/>
              <a:cs typeface="B Titr" pitchFamily="2" charset="-78"/>
            </a:endParaRPr>
          </a:p>
          <a:p>
            <a:pPr lvl="0" algn="ctr" rtl="1">
              <a:spcBef>
                <a:spcPct val="20000"/>
              </a:spcBef>
            </a:pPr>
            <a:endParaRPr lang="fa-IR" sz="2000" dirty="0">
              <a:latin typeface="Century Gothic"/>
            </a:endParaRPr>
          </a:p>
          <a:p>
            <a:pPr lvl="0" algn="ctr" rtl="1">
              <a:spcBef>
                <a:spcPct val="20000"/>
              </a:spcBef>
              <a:spcAft>
                <a:spcPts val="600"/>
              </a:spcAft>
            </a:pPr>
            <a:r>
              <a:rPr lang="fa-IR" sz="1700" dirty="0">
                <a:latin typeface="Century Gothic"/>
                <a:cs typeface="B Titr" pitchFamily="2" charset="-78"/>
              </a:rPr>
              <a:t>موضوع :</a:t>
            </a:r>
          </a:p>
          <a:p>
            <a:pPr algn="ctr" rtl="1">
              <a:lnSpc>
                <a:spcPct val="115000"/>
              </a:lnSpc>
            </a:pPr>
            <a:r>
              <a:rPr lang="fa-IR" sz="2400" b="1" dirty="0" smtClean="0">
                <a:latin typeface="BLotus"/>
                <a:ea typeface="Calibri"/>
                <a:cs typeface="B Titr" panose="00000700000000000000" pitchFamily="2" charset="-78"/>
              </a:rPr>
              <a:t>«</a:t>
            </a:r>
            <a:r>
              <a:rPr lang="fa-IR" sz="2400" b="1" dirty="0" smtClean="0">
                <a:cs typeface="B Titr" panose="00000700000000000000" pitchFamily="2" charset="-78"/>
              </a:rPr>
              <a:t>سرمایه در گردش</a:t>
            </a:r>
            <a:r>
              <a:rPr lang="ar-SA" sz="2400" b="1" dirty="0" smtClean="0">
                <a:latin typeface="BLotus"/>
                <a:ea typeface="Calibri"/>
                <a:cs typeface="B Titr" panose="00000700000000000000" pitchFamily="2" charset="-78"/>
              </a:rPr>
              <a:t>»</a:t>
            </a:r>
            <a:endParaRPr lang="en-US" dirty="0">
              <a:latin typeface="Calibri"/>
              <a:ea typeface="Calibri"/>
              <a:cs typeface="B Titr" panose="00000700000000000000" pitchFamily="2" charset="-78"/>
            </a:endParaRPr>
          </a:p>
          <a:p>
            <a:pPr lvl="0" algn="ctr" rtl="1">
              <a:spcBef>
                <a:spcPct val="20000"/>
              </a:spcBef>
            </a:pPr>
            <a:endParaRPr lang="fa-IR" sz="2800" dirty="0">
              <a:latin typeface="Century Gothic"/>
              <a:cs typeface="B Tir" panose="00000400000000000000" pitchFamily="2" charset="-78"/>
            </a:endParaRPr>
          </a:p>
          <a:p>
            <a:pPr lvl="0" algn="ctr" rtl="1">
              <a:spcBef>
                <a:spcPct val="20000"/>
              </a:spcBef>
            </a:pPr>
            <a:r>
              <a:rPr lang="fa-IR" sz="1600" dirty="0" smtClean="0">
                <a:latin typeface="Century Gothic"/>
                <a:cs typeface="B Titr" pitchFamily="2" charset="-78"/>
              </a:rPr>
              <a:t>مدرس: مهسا تقی پور</a:t>
            </a:r>
            <a:endParaRPr lang="fa-IR" sz="1600" dirty="0">
              <a:latin typeface="Century Gothic"/>
              <a:cs typeface="B Titr" pitchFamily="2" charset="-78"/>
            </a:endParaRPr>
          </a:p>
          <a:p>
            <a:pPr lvl="0" algn="ctr" rtl="1">
              <a:spcBef>
                <a:spcPct val="20000"/>
              </a:spcBef>
            </a:pPr>
            <a:endParaRPr lang="fa-IR" sz="1600" dirty="0">
              <a:latin typeface="Century Gothic"/>
              <a:cs typeface="B Titr" pitchFamily="2" charset="-78"/>
            </a:endParaRPr>
          </a:p>
          <a:p>
            <a:pPr lvl="0" algn="ctr" rtl="1">
              <a:spcBef>
                <a:spcPct val="20000"/>
              </a:spcBef>
            </a:pPr>
            <a:endParaRPr lang="fa-IR" sz="2000" dirty="0">
              <a:latin typeface="Century Gothic"/>
              <a:cs typeface="B Titr" pitchFamily="2" charset="-78"/>
            </a:endParaRPr>
          </a:p>
          <a:p>
            <a:pPr lvl="0" algn="ctr" rtl="1">
              <a:spcBef>
                <a:spcPct val="20000"/>
              </a:spcBef>
            </a:pPr>
            <a:r>
              <a:rPr lang="fa-IR" sz="1400" dirty="0">
                <a:latin typeface="Century Gothic"/>
                <a:cs typeface="B Titr" pitchFamily="2" charset="-78"/>
              </a:rPr>
              <a:t>زمستان </a:t>
            </a:r>
            <a:r>
              <a:rPr lang="en-US" sz="1400" dirty="0">
                <a:latin typeface="Century Gothic"/>
                <a:cs typeface="B Titr" pitchFamily="2" charset="-78"/>
              </a:rPr>
              <a:t>1398</a:t>
            </a:r>
            <a:endParaRPr lang="en-US" sz="1400" dirty="0">
              <a:latin typeface="Century Gothic"/>
              <a:cs typeface="B Titr" pitchFamily="2" charset="-78"/>
            </a:endParaRPr>
          </a:p>
        </p:txBody>
      </p:sp>
    </p:spTree>
    <p:extLst>
      <p:ext uri="{BB962C8B-B14F-4D97-AF65-F5344CB8AC3E}">
        <p14:creationId xmlns:p14="http://schemas.microsoft.com/office/powerpoint/2010/main" val="1829459609"/>
      </p:ext>
    </p:extLst>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5702" y="354504"/>
            <a:ext cx="5715000" cy="1107996"/>
          </a:xfrm>
          <a:prstGeom prst="rect">
            <a:avLst/>
          </a:prstGeom>
          <a:noFill/>
        </p:spPr>
        <p:txBody>
          <a:bodyPr wrap="square" rtlCol="1">
            <a:spAutoFit/>
          </a:bodyPr>
          <a:lstStyle/>
          <a:p>
            <a:pPr algn="ctr"/>
            <a:r>
              <a:rPr lang="fa-IR" sz="6600" b="1" dirty="0" smtClean="0">
                <a:latin typeface="IranNastaliq" panose="02020505000000020003" pitchFamily="18" charset="0"/>
                <a:cs typeface="IranNastaliq" panose="02020505000000020003" pitchFamily="18" charset="0"/>
              </a:rPr>
              <a:t>فهرست مطالب</a:t>
            </a:r>
            <a:endParaRPr lang="fa-IR" sz="6600" b="1" dirty="0">
              <a:latin typeface="IranNastaliq" panose="02020505000000020003" pitchFamily="18" charset="0"/>
              <a:cs typeface="IranNastaliq" panose="02020505000000020003" pitchFamily="18" charset="0"/>
            </a:endParaRPr>
          </a:p>
        </p:txBody>
      </p:sp>
      <p:sp>
        <p:nvSpPr>
          <p:cNvPr id="11" name="Rounded Rectangle 10">
            <a:hlinkClick r:id="rId3" action="ppaction://hlinksldjump"/>
          </p:cNvPr>
          <p:cNvSpPr/>
          <p:nvPr/>
        </p:nvSpPr>
        <p:spPr>
          <a:xfrm>
            <a:off x="1066800" y="2414973"/>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a:r>
              <a:rPr lang="fa-IR" sz="1600" b="1" dirty="0" smtClean="0">
                <a:solidFill>
                  <a:schemeClr val="bg1"/>
                </a:solidFill>
              </a:rPr>
              <a:t>2- </a:t>
            </a:r>
            <a:r>
              <a:rPr lang="fa-IR" sz="1600" dirty="0"/>
              <a:t>. آشنایی با عوامل موثر مورد نیاز به سرمایه در گردش </a:t>
            </a:r>
            <a:endParaRPr lang="fa-IR" sz="1600" b="1" dirty="0">
              <a:solidFill>
                <a:schemeClr val="bg1"/>
              </a:solidFill>
            </a:endParaRPr>
          </a:p>
        </p:txBody>
      </p:sp>
      <p:sp>
        <p:nvSpPr>
          <p:cNvPr id="12" name="Rounded Rectangle 11">
            <a:hlinkClick r:id="rId4" action="ppaction://hlinksldjump"/>
          </p:cNvPr>
          <p:cNvSpPr/>
          <p:nvPr/>
        </p:nvSpPr>
        <p:spPr>
          <a:xfrm>
            <a:off x="1066800" y="2978857"/>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a:r>
              <a:rPr lang="fa-IR" sz="1600" b="1" dirty="0" smtClean="0">
                <a:solidFill>
                  <a:schemeClr val="bg1"/>
                </a:solidFill>
              </a:rPr>
              <a:t>3- </a:t>
            </a:r>
            <a:r>
              <a:rPr lang="fa-IR" sz="1600" dirty="0"/>
              <a:t>آشنایی با سیاست مدیریت سرمایه در گردش </a:t>
            </a:r>
            <a:endParaRPr lang="fa-IR" sz="1600" b="1" dirty="0" smtClean="0">
              <a:solidFill>
                <a:schemeClr val="bg1"/>
              </a:solidFill>
            </a:endParaRPr>
          </a:p>
        </p:txBody>
      </p:sp>
      <p:sp>
        <p:nvSpPr>
          <p:cNvPr id="14" name="Rounded Rectangle 13">
            <a:hlinkClick r:id="" action="ppaction://noaction"/>
          </p:cNvPr>
          <p:cNvSpPr/>
          <p:nvPr/>
        </p:nvSpPr>
        <p:spPr>
          <a:xfrm>
            <a:off x="1066800" y="3518857"/>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rtl="1"/>
            <a:r>
              <a:rPr lang="fa-IR" sz="1600" b="1" dirty="0" smtClean="0">
                <a:solidFill>
                  <a:schemeClr val="bg1"/>
                </a:solidFill>
              </a:rPr>
              <a:t>4- </a:t>
            </a:r>
            <a:r>
              <a:rPr lang="fa-IR" sz="1600" dirty="0"/>
              <a:t>طرح دیدگاههای مختلف پیرامون سرمایه در گردش</a:t>
            </a:r>
            <a:endParaRPr lang="en-US" sz="1600" dirty="0"/>
          </a:p>
        </p:txBody>
      </p:sp>
      <p:sp>
        <p:nvSpPr>
          <p:cNvPr id="15" name="Rounded Rectangle 14">
            <a:hlinkClick r:id="" action="ppaction://noaction"/>
          </p:cNvPr>
          <p:cNvSpPr/>
          <p:nvPr/>
        </p:nvSpPr>
        <p:spPr>
          <a:xfrm>
            <a:off x="1066800" y="4072487"/>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en-US" sz="1000" b="1" dirty="0" smtClean="0">
              <a:solidFill>
                <a:schemeClr val="tx1"/>
              </a:solidFill>
            </a:endParaRPr>
          </a:p>
          <a:p>
            <a:pPr algn="r" rtl="1"/>
            <a:r>
              <a:rPr lang="fa-IR" sz="1600" b="1" dirty="0" smtClean="0">
                <a:solidFill>
                  <a:schemeClr val="bg1"/>
                </a:solidFill>
              </a:rPr>
              <a:t>5- </a:t>
            </a:r>
            <a:r>
              <a:rPr lang="fa-IR" sz="1600" dirty="0"/>
              <a:t>یادگیری رویکردهای مختلف پیرامون سرمایه در گردش</a:t>
            </a:r>
            <a:endParaRPr lang="en-US" sz="1600" dirty="0"/>
          </a:p>
          <a:p>
            <a:pPr algn="r"/>
            <a:endParaRPr lang="fa-IR" sz="1000" b="1" dirty="0" smtClean="0">
              <a:solidFill>
                <a:schemeClr val="tx1"/>
              </a:solidFill>
            </a:endParaRPr>
          </a:p>
        </p:txBody>
      </p:sp>
      <p:sp>
        <p:nvSpPr>
          <p:cNvPr id="13" name="Rounded Rectangle 12">
            <a:hlinkClick r:id="rId5" action="ppaction://hlinksldjump"/>
          </p:cNvPr>
          <p:cNvSpPr/>
          <p:nvPr/>
        </p:nvSpPr>
        <p:spPr>
          <a:xfrm>
            <a:off x="1066800" y="1847230"/>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rtl="1"/>
            <a:r>
              <a:rPr lang="fa-IR" sz="1600" b="1" dirty="0" smtClean="0">
                <a:solidFill>
                  <a:schemeClr val="bg1"/>
                </a:solidFill>
              </a:rPr>
              <a:t>1- </a:t>
            </a:r>
            <a:r>
              <a:rPr lang="fa-IR" sz="1600" dirty="0"/>
              <a:t>آشنایی با مفهوم سرمایه در گردش و انواع آن</a:t>
            </a:r>
            <a:endParaRPr lang="en-US" sz="1600" dirty="0"/>
          </a:p>
        </p:txBody>
      </p:sp>
    </p:spTree>
    <p:extLst>
      <p:ext uri="{BB962C8B-B14F-4D97-AF65-F5344CB8AC3E}">
        <p14:creationId xmlns:p14="http://schemas.microsoft.com/office/powerpoint/2010/main" val="17845915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8754" y="1956040"/>
            <a:ext cx="6570246" cy="4093428"/>
          </a:xfrm>
          <a:prstGeom prst="rect">
            <a:avLst/>
          </a:prstGeom>
        </p:spPr>
        <p:txBody>
          <a:bodyPr wrap="square">
            <a:spAutoFit/>
          </a:bodyPr>
          <a:lstStyle/>
          <a:p>
            <a:pPr algn="just" rtl="1"/>
            <a:r>
              <a:rPr lang="fa-IR" sz="2000" b="1" dirty="0" smtClean="0">
                <a:solidFill>
                  <a:prstClr val="black"/>
                </a:solidFill>
                <a:latin typeface="Calibri"/>
                <a:ea typeface="Calibri"/>
                <a:cs typeface="B Nazanin" panose="00000400000000000000" pitchFamily="2" charset="-78"/>
              </a:rPr>
              <a:t> </a:t>
            </a:r>
            <a:r>
              <a:rPr lang="fa-IR" sz="2000" dirty="0"/>
              <a:t>مدیریت سرمایه در گردش نیز یکی دیگر از بخش‎های مهم مدیریت مالی است. مدیریت سرمایه در گردش، تامین مالی کوتاه مدت واحد تجاری است که موجب ایجاد یک ارتباط نزدیک بین سودآوری و نقدینگی است. مدیریت موثر سرمایه در گردش به بهبود عملکرد عملیاتی واحد تجاری و به تأمین نقدینگی کوتاه مدت کمک می‎کند. از این رو، مطالعه مدیریت سرمایه در گردش نه تنها بخش مهمی از مدیریت مالی بلکه بخش بااهمیت از سیاست­های مدیریت عالی واحد تجاری است. سرمایه در گردش به عنوان سرمایه‏ای که ثابت نیست تعریف شده است، اما کاربردهای رایج تری از سرمایه در گردش وجود دارد که تفاوت بین ارزش دفتری دارایی‏های جاری و بدهی‏های جاری را بررسی می‏کند.</a:t>
            </a:r>
            <a:endParaRPr lang="en-US" sz="2000" dirty="0"/>
          </a:p>
          <a:p>
            <a:pPr algn="just" rtl="1"/>
            <a:endParaRPr lang="fa-IR" sz="2000" b="1" dirty="0">
              <a:solidFill>
                <a:prstClr val="black"/>
              </a:solidFill>
              <a:latin typeface="Calibri"/>
              <a:ea typeface="Calibri"/>
              <a:cs typeface="B Nazanin" panose="00000400000000000000" pitchFamily="2" charset="-78"/>
            </a:endParaRPr>
          </a:p>
        </p:txBody>
      </p:sp>
      <p:sp>
        <p:nvSpPr>
          <p:cNvPr id="5" name="Rounded Rectangle 4"/>
          <p:cNvSpPr/>
          <p:nvPr/>
        </p:nvSpPr>
        <p:spPr>
          <a:xfrm>
            <a:off x="2514600" y="544303"/>
            <a:ext cx="2514600" cy="637846"/>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fa-IR" sz="4000" dirty="0" smtClean="0">
                <a:solidFill>
                  <a:prstClr val="black"/>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مقدمه</a:t>
            </a:r>
            <a:endParaRPr lang="fa-IR" sz="4000" dirty="0">
              <a:solidFill>
                <a:prstClr val="black"/>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765633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7966" y="533400"/>
            <a:ext cx="7239000" cy="3139321"/>
          </a:xfrm>
          <a:prstGeom prst="rect">
            <a:avLst/>
          </a:prstGeom>
        </p:spPr>
        <p:txBody>
          <a:bodyPr wrap="square">
            <a:spAutoFit/>
          </a:bodyPr>
          <a:lstStyle/>
          <a:p>
            <a:pPr algn="r" rtl="1"/>
            <a:r>
              <a:rPr lang="fa-IR" b="1" dirty="0"/>
              <a:t>معنی سرمایه در </a:t>
            </a:r>
            <a:r>
              <a:rPr lang="fa-IR" b="1" dirty="0" smtClean="0"/>
              <a:t>گردش</a:t>
            </a:r>
          </a:p>
          <a:p>
            <a:pPr algn="r" rtl="1"/>
            <a:endParaRPr lang="fa-IR" b="1" dirty="0" smtClean="0"/>
          </a:p>
          <a:p>
            <a:pPr algn="just" rtl="1"/>
            <a:r>
              <a:rPr lang="fa-IR" dirty="0"/>
              <a:t>سرمایه ثابت به معنی سرمایه‏ای است که برای سرمایه‏گذاری بلند مدت واحد تجاری استفاده می‎شود. به عنوان مثال، خرید دارایی‏های دائمی باید از منابع بلندمدت تأمین مالی شود.</a:t>
            </a:r>
            <a:endParaRPr lang="en-US" dirty="0"/>
          </a:p>
          <a:p>
            <a:pPr algn="just" rtl="1"/>
            <a:r>
              <a:rPr lang="fa-IR" dirty="0"/>
              <a:t>سرمایه در گردش بخش دیگری از سرمایه است که برای مصرف روزانه واحد تجاری مورد نیاز است. به عنوان مثال، پرداخت به طلبکاران (اعتبار دهندگان)، حقوق و دستمزد پرداخت شده به کارگران، خرید مواد اولیه و غیره به طور معمول دائماً تکرار می­شوند و نقدینگی را تحت تأثیر قرار می­دهند. از این رو، منابع آن به عنوان سرمایه کوتاه مدت شناخته می­شوند.</a:t>
            </a:r>
            <a:endParaRPr lang="en-US" dirty="0"/>
          </a:p>
          <a:p>
            <a:pPr algn="r" rtl="1"/>
            <a:endParaRPr lang="en-US" dirty="0"/>
          </a:p>
        </p:txBody>
      </p:sp>
      <p:sp>
        <p:nvSpPr>
          <p:cNvPr id="9" name="Rectangle 8"/>
          <p:cNvSpPr/>
          <p:nvPr/>
        </p:nvSpPr>
        <p:spPr>
          <a:xfrm>
            <a:off x="296214" y="3886200"/>
            <a:ext cx="7220803" cy="1631216"/>
          </a:xfrm>
          <a:prstGeom prst="rect">
            <a:avLst/>
          </a:prstGeom>
        </p:spPr>
        <p:txBody>
          <a:bodyPr wrap="square">
            <a:spAutoFit/>
          </a:bodyPr>
          <a:lstStyle/>
          <a:p>
            <a:pPr algn="just" rtl="1"/>
            <a:r>
              <a:rPr lang="fa-IR" sz="2000" b="1" dirty="0"/>
              <a:t>مفهوم سرمایه در گردش</a:t>
            </a:r>
            <a:endParaRPr lang="en-US" sz="2000" dirty="0"/>
          </a:p>
          <a:p>
            <a:pPr algn="just" rtl="1"/>
            <a:r>
              <a:rPr lang="fa-IR" sz="2000" dirty="0"/>
              <a:t>سرمایه در گردش را می توان با کمک دو مفهوم مهم زیر طبقه بندی و درک کرد:</a:t>
            </a:r>
            <a:endParaRPr lang="en-US" sz="2000" dirty="0"/>
          </a:p>
          <a:p>
            <a:pPr lvl="0" algn="just" rtl="1"/>
            <a:r>
              <a:rPr lang="fa-IR" sz="2000" dirty="0"/>
              <a:t>سرمایه در گردش ناخالص</a:t>
            </a:r>
            <a:endParaRPr lang="en-US" sz="2000" dirty="0"/>
          </a:p>
          <a:p>
            <a:pPr lvl="0" algn="just" rtl="1"/>
            <a:r>
              <a:rPr lang="fa-IR" sz="2000" dirty="0"/>
              <a:t>سرمایه در گردش خالص</a:t>
            </a:r>
            <a:endParaRPr lang="en-US" sz="2000" dirty="0">
              <a:effectLst/>
            </a:endParaRPr>
          </a:p>
        </p:txBody>
      </p:sp>
    </p:spTree>
    <p:extLst>
      <p:ext uri="{BB962C8B-B14F-4D97-AF65-F5344CB8AC3E}">
        <p14:creationId xmlns:p14="http://schemas.microsoft.com/office/powerpoint/2010/main" val="2114447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7162800" cy="4801314"/>
          </a:xfrm>
          <a:prstGeom prst="rect">
            <a:avLst/>
          </a:prstGeom>
        </p:spPr>
        <p:txBody>
          <a:bodyPr wrap="square">
            <a:spAutoFit/>
          </a:bodyPr>
          <a:lstStyle/>
          <a:p>
            <a:pPr algn="just" rtl="1"/>
            <a:r>
              <a:rPr lang="fa-IR" b="1" dirty="0"/>
              <a:t>سرمایه در گردش ناخالص</a:t>
            </a:r>
            <a:endParaRPr lang="en-US" dirty="0"/>
          </a:p>
          <a:p>
            <a:pPr algn="just" rtl="1"/>
            <a:r>
              <a:rPr lang="fa-IR" dirty="0"/>
              <a:t>سرمایه در گردش ناخالص یک مفهوم کلی است که به سرمایه گذاری در کل دارایی های جاری واحد تجاری اشاره دارد. به عبارت دیگر، سرمایه در گردش ناخالص به عنوان کل دارایی های جاری واحد تجاری تعریف می­شود</a:t>
            </a:r>
            <a:r>
              <a:rPr lang="fa-IR" dirty="0" smtClean="0"/>
              <a:t>.</a:t>
            </a:r>
          </a:p>
          <a:p>
            <a:pPr algn="just" rtl="1"/>
            <a:endParaRPr lang="en-US" dirty="0"/>
          </a:p>
          <a:p>
            <a:pPr rtl="1"/>
            <a:r>
              <a:rPr lang="en-US" b="1" dirty="0"/>
              <a:t>GWC = CA</a:t>
            </a:r>
            <a:endParaRPr lang="en-US" dirty="0"/>
          </a:p>
          <a:p>
            <a:pPr algn="just" rtl="1"/>
            <a:endParaRPr lang="fa-IR" b="1" dirty="0" smtClean="0">
              <a:latin typeface="Calibri"/>
              <a:ea typeface="Calibri"/>
              <a:cs typeface="B Lotus"/>
            </a:endParaRPr>
          </a:p>
          <a:p>
            <a:pPr algn="just" rtl="1"/>
            <a:r>
              <a:rPr lang="fa-IR" b="1" dirty="0"/>
              <a:t>سرمایه در گردش خالص</a:t>
            </a:r>
            <a:endParaRPr lang="en-US" dirty="0"/>
          </a:p>
          <a:p>
            <a:pPr algn="just" rtl="1"/>
            <a:r>
              <a:rPr lang="fa-IR" dirty="0"/>
              <a:t>سرمایه در گردش خالص مفهوم خاصی است که هم دارایی های جاری و هم بدهی جاری واحد تجاری را در نظر می گیرد. به این ترتیب سرمایه در گردش خالص، دارایی های جاری مازاد بر بدهی جاری در طول یک دوره خاص واحد تجاری است. </a:t>
            </a:r>
            <a:endParaRPr lang="en-US" dirty="0"/>
          </a:p>
          <a:p>
            <a:pPr algn="just" rtl="1"/>
            <a:r>
              <a:rPr lang="fa-IR" dirty="0"/>
              <a:t>اگر دارایی‎های جاری بیش از بدهی های جاری باشد سرمایه در گردش مثبت و اگر دارایی جاری کمتر از بدهی جاری باشد سرمایه در گردش منفی گفته می شود.</a:t>
            </a:r>
            <a:endParaRPr lang="en-US" dirty="0"/>
          </a:p>
          <a:p>
            <a:pPr rtl="1"/>
            <a:r>
              <a:rPr lang="en-US" b="1" dirty="0"/>
              <a:t>NWC = CA – CL</a:t>
            </a:r>
            <a:endParaRPr lang="en-US" dirty="0"/>
          </a:p>
          <a:p>
            <a:pPr algn="just" rtl="1"/>
            <a:r>
              <a:rPr lang="fa-IR" b="1" dirty="0" smtClean="0">
                <a:latin typeface="Calibri"/>
                <a:ea typeface="Calibri"/>
                <a:cs typeface="B Lotus"/>
              </a:rPr>
              <a:t>        </a:t>
            </a:r>
            <a:endParaRPr lang="en-US" b="1" dirty="0">
              <a:latin typeface="Calibri"/>
              <a:ea typeface="Calibri"/>
              <a:cs typeface="B Lotus"/>
            </a:endParaRPr>
          </a:p>
        </p:txBody>
      </p:sp>
    </p:spTree>
    <p:extLst>
      <p:ext uri="{BB962C8B-B14F-4D97-AF65-F5344CB8AC3E}">
        <p14:creationId xmlns:p14="http://schemas.microsoft.com/office/powerpoint/2010/main" val="10944797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p:cTn id="31"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p:cTn id="39"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p:cTn id="4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p:cTn id="55"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462" y="685800"/>
            <a:ext cx="7162800" cy="5882380"/>
          </a:xfrm>
          <a:prstGeom prst="rect">
            <a:avLst/>
          </a:prstGeom>
        </p:spPr>
        <p:txBody>
          <a:bodyPr wrap="square">
            <a:spAutoFit/>
          </a:bodyPr>
          <a:lstStyle/>
          <a:p>
            <a:pPr algn="just" rtl="1"/>
            <a:r>
              <a:rPr lang="fa-IR" sz="1750" b="1" dirty="0"/>
              <a:t> </a:t>
            </a:r>
            <a:endParaRPr lang="en-US" sz="1750" dirty="0"/>
          </a:p>
          <a:p>
            <a:pPr algn="just" rtl="1"/>
            <a:r>
              <a:rPr lang="fa-IR" sz="1750" b="1" dirty="0"/>
              <a:t>نیازهای سرمایه در گردش</a:t>
            </a:r>
            <a:endParaRPr lang="en-US" sz="1750" dirty="0"/>
          </a:p>
          <a:p>
            <a:pPr algn="just" rtl="1"/>
            <a:r>
              <a:rPr lang="fa-IR" sz="1750" dirty="0"/>
              <a:t>مدیریت سرمایه در گردش بخش مهمی از مدیریت واحد تجاری است. هر واحد تجاری باید مقدار مشخصی از سرمایه در گردش را برای نیازهای روزانه و تعهدات کوتاه مدت نگه داری کند. سرمایه در گردش برای اهداف زیر مورد نیاز است:</a:t>
            </a:r>
            <a:endParaRPr lang="en-US" sz="1750" dirty="0"/>
          </a:p>
          <a:p>
            <a:pPr algn="just" rtl="1"/>
            <a:r>
              <a:rPr lang="fa-IR" sz="1750" b="1" dirty="0"/>
              <a:t>1- </a:t>
            </a:r>
            <a:r>
              <a:rPr lang="fa-IR" sz="1750" u="sng" dirty="0"/>
              <a:t>خرید مواد اولیه و قطعات یدکی</a:t>
            </a:r>
            <a:r>
              <a:rPr lang="fa-IR" sz="1750" b="1" dirty="0"/>
              <a:t>: </a:t>
            </a:r>
            <a:r>
              <a:rPr lang="fa-IR" sz="1750" dirty="0"/>
              <a:t>بخش اساسی فرآیند تولید، مواد اولیه است. اغلب، خرید باید به طور مداوم با توجه به نیازهای واحد تجاری صورت پذیرد. از این رو، هر واحد تجاری مقدار مشخصی به عنوان سرمایه در گردش برای خرید مواد اولیه، قطعات، قطعات یدکی، و غیره نگه داری می‏کند.</a:t>
            </a:r>
            <a:endParaRPr lang="en-US" sz="1750" dirty="0"/>
          </a:p>
          <a:p>
            <a:pPr algn="just" rtl="1"/>
            <a:r>
              <a:rPr lang="fa-IR" sz="1750" b="1" dirty="0"/>
              <a:t>2- </a:t>
            </a:r>
            <a:r>
              <a:rPr lang="fa-IR" sz="1750" u="sng" dirty="0"/>
              <a:t>پرداخت دستمزد و حقوق</a:t>
            </a:r>
            <a:r>
              <a:rPr lang="fa-IR" sz="1750" b="1" dirty="0"/>
              <a:t>: </a:t>
            </a:r>
            <a:r>
              <a:rPr lang="fa-IR" sz="1750" dirty="0"/>
              <a:t>بخش بعدی سرمایه در گردش برای پرداخت حقوق و دستمزد به کار و کارکنان استفاده می­شود. پرداخت تسهیلات دوره ای کارکنان به عنوان سیاست تشویقی نیز از این نوع است. بنابراین یک واحد تجاری میزان مناسبی از سرمایه در گردش را به پرداخت حقوق و دستمزد، نگه‎داری می کند.</a:t>
            </a:r>
            <a:endParaRPr lang="en-US" sz="1750" dirty="0"/>
          </a:p>
          <a:p>
            <a:pPr algn="just" rtl="1"/>
            <a:r>
              <a:rPr lang="fa-IR" sz="1750" b="1" dirty="0"/>
              <a:t>3- </a:t>
            </a:r>
            <a:r>
              <a:rPr lang="fa-IR" sz="1750" u="sng" dirty="0"/>
              <a:t>عملیات </a:t>
            </a:r>
            <a:r>
              <a:rPr lang="fa-IR" sz="1750" dirty="0"/>
              <a:t>روزانه</a:t>
            </a:r>
            <a:r>
              <a:rPr lang="fa-IR" sz="1750" b="1" dirty="0"/>
              <a:t>:</a:t>
            </a:r>
            <a:r>
              <a:rPr lang="fa-IR" sz="1750" dirty="0"/>
              <a:t> واحد تجاری که با هزینه های مختلف در مورد عملیات روزانه در ارتباط است: مانند سوخت، برق، هزینه های اداری، و غیره، آن­ها را از سرمایه در گردش تأمین می­کند.</a:t>
            </a:r>
            <a:endParaRPr lang="en-US" sz="1750" dirty="0"/>
          </a:p>
          <a:p>
            <a:pPr algn="just" rtl="1"/>
            <a:r>
              <a:rPr lang="fa-IR" sz="1750" b="1" dirty="0"/>
              <a:t>4- </a:t>
            </a:r>
            <a:r>
              <a:rPr lang="fa-IR" sz="1750" u="sng" dirty="0"/>
              <a:t>ارائه تعهدات اعتباری</a:t>
            </a:r>
            <a:r>
              <a:rPr lang="fa-IR" sz="1750" b="1" dirty="0"/>
              <a:t>: </a:t>
            </a:r>
            <a:r>
              <a:rPr lang="fa-IR" sz="1750" dirty="0"/>
              <a:t>واحد تجاری مسئول تأمین تعهدات کوتاه مدت است. بنابراین واحد تجاری باید سرمایه در گردش کافی را برای آن فراهم کند.</a:t>
            </a:r>
            <a:endParaRPr lang="en-US" sz="1750" dirty="0"/>
          </a:p>
          <a:p>
            <a:pPr algn="just" rtl="1">
              <a:lnSpc>
                <a:spcPct val="150000"/>
              </a:lnSpc>
            </a:pPr>
            <a:endParaRPr lang="fa-IR" sz="1750" b="1" dirty="0" smtClean="0">
              <a:solidFill>
                <a:prstClr val="black"/>
              </a:solidFill>
              <a:latin typeface="Calibri"/>
              <a:ea typeface="Calibri"/>
              <a:cs typeface="B Lotus"/>
            </a:endParaRPr>
          </a:p>
        </p:txBody>
      </p:sp>
    </p:spTree>
    <p:extLst>
      <p:ext uri="{BB962C8B-B14F-4D97-AF65-F5344CB8AC3E}">
        <p14:creationId xmlns:p14="http://schemas.microsoft.com/office/powerpoint/2010/main" val="24088495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444" y="457200"/>
            <a:ext cx="7300356" cy="5755422"/>
          </a:xfrm>
          <a:prstGeom prst="rect">
            <a:avLst/>
          </a:prstGeom>
        </p:spPr>
        <p:txBody>
          <a:bodyPr wrap="square">
            <a:spAutoFit/>
          </a:bodyPr>
          <a:lstStyle/>
          <a:p>
            <a:pPr algn="just" rtl="1"/>
            <a:r>
              <a:rPr lang="fa-IR" b="1" dirty="0"/>
              <a:t>عوامل تعیین الزامات سرمایه در گردش</a:t>
            </a:r>
            <a:endParaRPr lang="en-US" dirty="0"/>
          </a:p>
          <a:p>
            <a:pPr algn="just" rtl="1"/>
            <a:r>
              <a:rPr lang="fa-IR" sz="1600" dirty="0"/>
              <a:t>تأمین سرمایه در گردش مورد نیاز به عوامل مختلفی بستگی دارد. هیچ مجموعه ای از قوانین و یا فرمولی برای تعیین نیازهای سرمایه در گردش واحد تجاری وجود ندارد. در ادامه به عوامل اصلی که نیازهای سرمایه در گردش را تعیین می‎کند اشاره شده است.</a:t>
            </a:r>
            <a:endParaRPr lang="en-US" sz="1600" dirty="0"/>
          </a:p>
          <a:p>
            <a:pPr lvl="0" algn="just" rtl="1"/>
            <a:r>
              <a:rPr lang="fa-IR" sz="1600" b="1" dirty="0"/>
              <a:t>ماهیت واحد تجاری: </a:t>
            </a:r>
            <a:r>
              <a:rPr lang="fa-IR" sz="1600" dirty="0"/>
              <a:t>سرمایه در گردش واحد تجاری تا حد زیادی به ماهیت واحد تجاری بستگی دارد. اگر واحدهای تجاری سیاست های اعتباری سفت و سخت و نیز فروش کالا را فقط برای پول نقد دنبال کنند، آنها می توانند مقدار کمتری از سرمایه در گردش را نگه داری کند. برای مثال، شرکت حمل و نقل مقدار کمتری از سرمایه در گردش را حفظ می کند در حالی که یک شرکت ساخت و ساز مقدار بیشتری از سرمایه در گردش در دست را نیاز دارد.</a:t>
            </a:r>
            <a:endParaRPr lang="en-US" sz="1600" dirty="0"/>
          </a:p>
          <a:p>
            <a:pPr lvl="0" algn="just" rtl="1"/>
            <a:r>
              <a:rPr lang="fa-IR" sz="1600" b="1" dirty="0"/>
              <a:t>چرخه تولید: </a:t>
            </a:r>
            <a:r>
              <a:rPr lang="fa-IR" sz="1600" dirty="0"/>
              <a:t>میزان سرمایه در گردش به طول چرخه تولید بستگی دارد. اگر طول چرخه تولید کم باشد، نیاز به نگه داری مقدار کمتری از سرمایه در گردش دارند. اگر زیاد باشد، به مقدار بیشتری از سرمایه در گردش نیاز است</a:t>
            </a:r>
            <a:r>
              <a:rPr lang="fa-IR" sz="1600" dirty="0" smtClean="0"/>
              <a:t>.</a:t>
            </a:r>
          </a:p>
          <a:p>
            <a:pPr lvl="0" algn="just" rtl="1"/>
            <a:r>
              <a:rPr lang="fa-IR" sz="1600" b="1" dirty="0"/>
              <a:t>چرخه واحد تجاری: </a:t>
            </a:r>
            <a:r>
              <a:rPr lang="fa-IR" sz="1600" dirty="0"/>
              <a:t>نوسانات واحد تجاری منجر به تغییرات دوره‎ای و فصلی در شرایط واحد تجاری شده و بر نیازهای سرمایه در گردش تاثیر می‎گذارد. در شرایط رونق، نیاز سرمایه در گردش بیشتر و در شرایط رکود، نیاز به سرمایه در گردش کاهش می­یابد. نتایج بهتر واحد تجاری منجر به افزایش سرمایه در گردش مورد نیاز می­شود.</a:t>
            </a:r>
            <a:endParaRPr lang="en-US" sz="1600" dirty="0"/>
          </a:p>
          <a:p>
            <a:pPr lvl="0" algn="just" rtl="1"/>
            <a:r>
              <a:rPr lang="fa-IR" sz="1600" b="1" dirty="0"/>
              <a:t>سیاست تولید: </a:t>
            </a:r>
            <a:r>
              <a:rPr lang="fa-IR" sz="1600" dirty="0"/>
              <a:t>این نیز یکی از عوامل تاثیر گذار بر نیاز سرمایه در گردش واحد تجاری است. اگر شرکتی مدعی ادامه سیاست تولید است، به سرمایه در گردش عادی نیازمند می­باشد. اگر سیاست تولید وابسته به شرایط خاص باشد، نیاز به سرمایه در گردش بر شرایط تعبیه شده توسط شرکت بستگی خواهد داشت.</a:t>
            </a:r>
            <a:endParaRPr lang="en-US" sz="1600" dirty="0"/>
          </a:p>
          <a:p>
            <a:pPr lvl="0" algn="just" rtl="1"/>
            <a:endParaRPr lang="en-US" sz="1600" dirty="0">
              <a:effectLst/>
            </a:endParaRPr>
          </a:p>
        </p:txBody>
      </p:sp>
    </p:spTree>
    <p:extLst>
      <p:ext uri="{BB962C8B-B14F-4D97-AF65-F5344CB8AC3E}">
        <p14:creationId xmlns:p14="http://schemas.microsoft.com/office/powerpoint/2010/main" val="27578122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381000"/>
            <a:ext cx="6575466" cy="5940088"/>
          </a:xfrm>
          <a:prstGeom prst="rect">
            <a:avLst/>
          </a:prstGeom>
        </p:spPr>
        <p:txBody>
          <a:bodyPr wrap="square">
            <a:spAutoFit/>
          </a:bodyPr>
          <a:lstStyle/>
          <a:p>
            <a:pPr lvl="0" algn="just" rtl="1"/>
            <a:r>
              <a:rPr lang="fa-IR" sz="2000" b="1" dirty="0"/>
              <a:t>سیاست‎های اعتباری: </a:t>
            </a:r>
            <a:r>
              <a:rPr lang="fa-IR" sz="2000" dirty="0"/>
              <a:t>سیاست های اعتباری فروش و خرید بر نیازهای سرمایه در گردش واحد تجاری نیز تاثیر می‏گذارد. اگر شرکتی از سیاست های نسیه برای فروش به مشتریان خود استفاده می­کند، باید سرمایه در گردش بیشتری حفظ کند. </a:t>
            </a:r>
            <a:endParaRPr lang="en-US" sz="2000" dirty="0"/>
          </a:p>
          <a:p>
            <a:pPr lvl="0" algn="just" rtl="1"/>
            <a:r>
              <a:rPr lang="fa-IR" sz="2000" b="1" dirty="0"/>
              <a:t>رشد و گسترش: </a:t>
            </a:r>
            <a:r>
              <a:rPr lang="fa-IR" sz="2000" dirty="0"/>
              <a:t>در مرحله رشد و توسعه، واحد تجاری به سرمایه در گردش بالاتری نیاز دارد، زیرا با سرمایه در گردش اضافی برای متحمل شدن برخی هزینه های اضافی در مراحل اولیه، نیاز خواهد داشت.</a:t>
            </a:r>
            <a:endParaRPr lang="en-US" sz="2000" dirty="0"/>
          </a:p>
          <a:p>
            <a:pPr lvl="0" algn="just" rtl="1"/>
            <a:r>
              <a:rPr lang="fa-IR" sz="2000" b="1" dirty="0"/>
              <a:t>در دسترس بودن مواد اولیه: </a:t>
            </a:r>
            <a:r>
              <a:rPr lang="fa-IR" sz="2000" dirty="0"/>
              <a:t>بخش عمده ای از نیازهای سرمایه در گردش تا حد زیادی به در دسترس بودن مواد اولیه بستگی دارد. مواد اولیه از اجزای اصلی فرایند تولید می باشد. اگر مواد اولیه در دسترس نباشد، به توقف تولید منجر می شود. بنابراین، واحد تجاری باید مواد اولیه کافی را بدست آورد، برای این منظور، شرکت مجبور به صرف بخشی از سرمایه در گردش است.</a:t>
            </a:r>
            <a:endParaRPr lang="en-US" sz="2000" dirty="0"/>
          </a:p>
          <a:p>
            <a:pPr lvl="0" algn="just" rtl="1"/>
            <a:r>
              <a:rPr lang="fa-IR" sz="2000" b="1" dirty="0"/>
              <a:t>ظرفیت سود دهی: </a:t>
            </a:r>
            <a:r>
              <a:rPr lang="fa-IR" sz="2000" dirty="0"/>
              <a:t>اگر شرکت دارای سطح بالایی از ظرفیت سود آوری باشد، می تواند با کمک وجه نقد از عملیات، سرمایه در گردش بیشتری تولید نماید.</a:t>
            </a:r>
            <a:endParaRPr lang="en-US" sz="2000" dirty="0"/>
          </a:p>
        </p:txBody>
      </p:sp>
    </p:spTree>
    <p:extLst>
      <p:ext uri="{BB962C8B-B14F-4D97-AF65-F5344CB8AC3E}">
        <p14:creationId xmlns:p14="http://schemas.microsoft.com/office/powerpoint/2010/main" val="3481614793"/>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theme/_rels/them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utur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4.xml><?xml version="1.0" encoding="utf-8"?>
<a:theme xmlns:a="http://schemas.openxmlformats.org/drawingml/2006/main" name="1_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3095</TotalTime>
  <Words>2132</Words>
  <Application>Microsoft Office PowerPoint</Application>
  <PresentationFormat>On-screen Show (4:3)</PresentationFormat>
  <Paragraphs>182</Paragraphs>
  <Slides>19</Slides>
  <Notes>1</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Opulent</vt:lpstr>
      <vt:lpstr>1_Couture</vt:lpstr>
      <vt:lpstr>Celebration</vt:lpstr>
      <vt:lpstr>1_Celebration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برایتان آرزو دارم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hemn</dc:creator>
  <cp:lastModifiedBy>farda</cp:lastModifiedBy>
  <cp:revision>218</cp:revision>
  <dcterms:created xsi:type="dcterms:W3CDTF">2006-08-16T00:00:00Z</dcterms:created>
  <dcterms:modified xsi:type="dcterms:W3CDTF">2020-04-01T11:29:38Z</dcterms:modified>
</cp:coreProperties>
</file>