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7" r:id="rId5"/>
    <p:sldId id="257" r:id="rId6"/>
    <p:sldId id="278" r:id="rId7"/>
    <p:sldId id="259" r:id="rId8"/>
    <p:sldId id="261" r:id="rId9"/>
    <p:sldId id="262" r:id="rId10"/>
    <p:sldId id="263" r:id="rId11"/>
    <p:sldId id="279" r:id="rId12"/>
    <p:sldId id="280" r:id="rId13"/>
    <p:sldId id="281" r:id="rId14"/>
    <p:sldId id="282" r:id="rId15"/>
    <p:sldId id="283" r:id="rId16"/>
    <p:sldId id="264" r:id="rId17"/>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21/08/1441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21/08/1441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21/08/1441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21/08/1441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21/08/1441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21/08/1441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21/08/1441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hyperlink" Target="https://rayamag.com/category/Science"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hyperlink" Target="https://rayamag.com/category/Science"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hyperlink" Target="https://rayamag.com/category/Science"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hyperlink" Target="https://rayamag.com/blog/%D8%B7%D8%B1%D8%A7%D8%AD%DB%8C-%D8%AF%D8%B3%D8%AA-%D8%A2%D8%B2%D8%A7%D8%AF-%D8%AF%D8%B1-%D9%85%D8%B9%D9%85%D8%A7%D8%B1%DB%8C-%D8%AF%D8%A7%D8%AE%D9%84%DB%8C" TargetMode="External"/><Relationship Id="rId4" Type="http://schemas.openxmlformats.org/officeDocument/2006/relationships/hyperlink" Target="https://rayamag.com/tagsfront/%D8%B7%D8%B1%D8%A7%D8%AD%DB%8C"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mc:Choice xmlns:p14="http://schemas.microsoft.com/office/powerpoint/2010/main" Requires="p14">
      <p:transition spd="slow" p14:dur="2000" advTm="13999"/>
    </mc:Choice>
    <mc:Fallback>
      <p:transition spd="slow" advTm="1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823" objId="5"/>
        <p14:stopEvt time="11496"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خط و عناصر خطی در هنر</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خط و عناصر خطی در </a:t>
            </a:r>
            <a:r>
              <a:rPr lang="fa-IR" b="1" dirty="0">
                <a:cs typeface="B Nazanin" panose="00000400000000000000" pitchFamily="2" charset="-78"/>
              </a:rPr>
              <a:t>هنر</a:t>
            </a:r>
            <a:r>
              <a:rPr lang="fa-IR" dirty="0">
                <a:cs typeface="B Nazanin" panose="00000400000000000000" pitchFamily="2" charset="-78"/>
              </a:rPr>
              <a:t> یک بعدی هستند. خط نشانگر حرکت، جهت و رشد و پویایی است. در زندگی روزمره و در طبیعت، خط حضور چشمگیری دارد. ما با خط و جلوه‌های گوناگون ان زندگی می‌کنیم. منظور از خط تجسمی معنایی نسبی از خط راست و آن نشان دادن یک حرکت ممتد و پیوسته بر سطح یا در فضاست. خط می‌تواند دو بعدی باشد. بخش‌هایی از یک نقش برجسته، خط و مرز پیرامون یک سطح یا حجم، محل برخورد دو سطح با رنگ مختلف یا با تیرگی متفاوت و اثر حرکت مداد، قلم مو یا یک شئی نوک تیز بر یک صفحه خط قابل مشاهده است.</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9577498"/>
      </p:ext>
    </p:extLst>
  </p:cSld>
  <p:clrMapOvr>
    <a:masterClrMapping/>
  </p:clrMapOvr>
  <mc:AlternateContent xmlns:mc="http://schemas.openxmlformats.org/markup-compatibility/2006">
    <mc:Choice xmlns:p14="http://schemas.microsoft.com/office/powerpoint/2010/main" Requires="p14">
      <p:transition spd="slow" p14:dur="2000" advTm="139170"/>
    </mc:Choice>
    <mc:Fallback>
      <p:transition spd="slow" advTm="13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هنر اندازه گیری در طراحی</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علاوه بر ساده سازی و استفاده از محور تقارن، استفاده از  اندازه گیری درک ارتباط میان اجزا و نسبت های موضوعات طراحی را آسان می‌سازد و امکان می‌دهد طرح کلی موضوع را، ارزیابی و اصلاح کنیم. برای اندازه گیری، اندازه بخشی از موضوع را به عنوان معیار در نظر می‌گیریم و آن را معیار سنجش اندازه‌های بزرگتر قرار می دهیم یا نسبت طول و </a:t>
            </a:r>
            <a:r>
              <a:rPr lang="fa-IR" dirty="0" smtClean="0">
                <a:cs typeface="B Nazanin" panose="00000400000000000000" pitchFamily="2" charset="-78"/>
              </a:rPr>
              <a:t>عرض </a:t>
            </a:r>
            <a:r>
              <a:rPr lang="fa-IR" dirty="0">
                <a:cs typeface="B Nazanin" panose="00000400000000000000" pitchFamily="2" charset="-78"/>
              </a:rPr>
              <a:t>موضوع را می‌سنجیم. برای اندازه گیری در جای ثابتی قرار گرفته دست را به سمت موضوع دراز کرده و با استفاده از یک شاخص عمودی اندازه نسبی بخش‌های مختلف را می‌سنجیم.</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8443136"/>
      </p:ext>
    </p:extLst>
  </p:cSld>
  <p:clrMapOvr>
    <a:masterClrMapping/>
  </p:clrMapOvr>
  <mc:AlternateContent xmlns:mc="http://schemas.openxmlformats.org/markup-compatibility/2006">
    <mc:Choice xmlns:p14="http://schemas.microsoft.com/office/powerpoint/2010/main" Requires="p14">
      <p:transition spd="slow" p14:dur="2000" advTm="134784"/>
    </mc:Choice>
    <mc:Fallback>
      <p:transition spd="slow" advTm="134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هنر طراحی خطی از مناظر</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مناظر طبیعی و شهری معمولا ترکیب متنوعی از عناصر مختلف مانند پستی بلندی زمین، خط افق درخشان، بوته ها و ... را شامل می‌شود. برای طراحی بهتر از مناظر ابتدا نحوه ساده سازی طراحی از تک تک عناصر را به خوبی تمرین کنید. برای طراحی از درختان ، شکل‌های آن‌ها را ساده کنید و در محدوده کادر پیاده کنید. آنگاه از طریق اندازه گیری و استفاده از خطوط فرضی افقی و عمودی آن‌ها را تصحیح و تکمیل کنید. برای طراحی شکل‌های پیچیده ابتدا شکل های بزرگ و عناصر اصلی در نظر گرفته می‌شود و سپس جزئیات اضافه می‌شود. هنر طراحی خطی از مناظر نیاز به تمرین‌های مکرر دارد.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8275655"/>
      </p:ext>
    </p:extLst>
  </p:cSld>
  <p:clrMapOvr>
    <a:masterClrMapping/>
  </p:clrMapOvr>
  <mc:AlternateContent xmlns:mc="http://schemas.openxmlformats.org/markup-compatibility/2006">
    <mc:Choice xmlns:p14="http://schemas.microsoft.com/office/powerpoint/2010/main" Requires="p14">
      <p:transition spd="slow" p14:dur="2000" advTm="174369"/>
    </mc:Choice>
    <mc:Fallback>
      <p:transition spd="slow" advTm="174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طراحی خطی از انسان در هنر طراحی</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طراحی خطی از انسان در </a:t>
            </a:r>
            <a:r>
              <a:rPr lang="fa-IR" dirty="0">
                <a:cs typeface="B Nazanin" panose="00000400000000000000" pitchFamily="2" charset="-78"/>
                <a:hlinkClick r:id="rId4" tooltip="هنر طراحی"/>
              </a:rPr>
              <a:t>هنر طراحی</a:t>
            </a:r>
            <a:r>
              <a:rPr lang="fa-IR" dirty="0">
                <a:cs typeface="B Nazanin" panose="00000400000000000000" pitchFamily="2" charset="-78"/>
              </a:rPr>
              <a:t> نیاز به مهارت دست دارد. حالات بدن انسان علاوه بر ساختار استخوان‌ها، عضلات، نظام حرکتی به شدت تحت تاثیر حالات روحی و کیفیات رفتاری قرار دارد. به همین دلیل طراحی از انسان و نمایش ویژگی‌های چسمانی او نیاز به مهارت دارد. طراحی از معصومیت و شادابی کودکانه، فعالیت و تلاش رقابتی یک ورزشکار، تلاش صبورانه یک مادر و... نیازمند مطالعه و تمرین زیادی است که با استفاده از خطوط عملی می‌شود. در طراحی بدن انسان سه موضوع اهمیت دارد. اندازه افراد که بسته به سن و جنسیت تغییر می‌کند، تناسبات بدنی که رابطه بین بخش‌های مختلف بدن است و در نهایت نوع فعالیت و حالتی که فرد در آن قرار دارد.</a:t>
            </a:r>
            <a:endParaRPr lang="fa-IR" dirty="0">
              <a:cs typeface="B Nazanin" panose="00000400000000000000" pitchFamily="2" charset="-7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361" y="3966693"/>
            <a:ext cx="5782614" cy="289130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198492"/>
      </p:ext>
    </p:extLst>
  </p:cSld>
  <p:clrMapOvr>
    <a:masterClrMapping/>
  </p:clrMapOvr>
  <mc:AlternateContent xmlns:mc="http://schemas.openxmlformats.org/markup-compatibility/2006">
    <mc:Choice xmlns:p14="http://schemas.microsoft.com/office/powerpoint/2010/main" Requires="p14">
      <p:transition spd="slow" p14:dur="2000" advTm="62245"/>
    </mc:Choice>
    <mc:Fallback>
      <p:transition spd="slow" advTm="62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تناسبات در هنر طراحی</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تناسب در هنر طراحی مفهومی ریاضی است که در هنر تجسمی بر کیفیت رابطه مناسب میان اجزای اثر با یکدیگر و با کل اثر دلالت دارد. کاربرد تناسبات به دلیل ایجاد زیبایی بصری در هنر های تجسمی از اهمیتی ویژه </a:t>
            </a:r>
            <a:r>
              <a:rPr lang="fa-IR" dirty="0" smtClean="0">
                <a:cs typeface="B Nazanin" panose="00000400000000000000" pitchFamily="2" charset="-78"/>
              </a:rPr>
              <a:t>برخوردار </a:t>
            </a:r>
            <a:r>
              <a:rPr lang="fa-IR" dirty="0">
                <a:cs typeface="B Nazanin" panose="00000400000000000000" pitchFamily="2" charset="-78"/>
              </a:rPr>
              <a:t>است. تقریبا همه آثار هنری براسا نوعی تناسب به وجود آمده اند. یکی از دلایل زیبایی یک اثر تجسمی، وجود تناسب میان رنگ ها، خط ها، سایه روشن </a:t>
            </a:r>
            <a:r>
              <a:rPr lang="fa-IR" dirty="0" smtClean="0">
                <a:cs typeface="B Nazanin" panose="00000400000000000000" pitchFamily="2" charset="-78"/>
              </a:rPr>
              <a:t>و </a:t>
            </a:r>
            <a:r>
              <a:rPr lang="fa-IR" dirty="0">
                <a:cs typeface="B Nazanin" panose="00000400000000000000" pitchFamily="2" charset="-78"/>
              </a:rPr>
              <a:t>شکل های آن است. در اجزا و در کل پدیده های طبیعت و موجودات زنده نیز تناسب وجود دارد. موزون‌ترین و پیچیده‌ترین نمونه آن پیکره انسان است که از تناسبی بسیار دقیق در اجزا و در کل برخورددار است.</a:t>
            </a:r>
            <a:endParaRPr lang="fa-IR" dirty="0">
              <a:cs typeface="B Nazanin" panose="00000400000000000000" pitchFamily="2" charset="-7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708" y="3972148"/>
            <a:ext cx="6035769" cy="288585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7305544"/>
      </p:ext>
    </p:extLst>
  </p:cSld>
  <p:clrMapOvr>
    <a:masterClrMapping/>
  </p:clrMapOvr>
  <mc:AlternateContent xmlns:mc="http://schemas.openxmlformats.org/markup-compatibility/2006">
    <mc:Choice xmlns:p14="http://schemas.microsoft.com/office/powerpoint/2010/main" Requires="p14">
      <p:transition spd="slow" p14:dur="2000" advTm="61286"/>
    </mc:Choice>
    <mc:Fallback>
      <p:transition spd="slow" advTm="6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ترکیب بندی در هنر و طراحی</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در بوجود آمدن آثار هنری در تمام رشته‌ها، همین اصل همنشینی و ترکیب درست عناصر بصری مهم و موثر هستند. ترکیب بندی در هنر و طراحی هم در شکل و هم در معنای یک اثر هنری نقش بسزایی دارد. ایجاد یه ترکیب موثر و موفق هم در جلب توجه مخاطب و بیننده و هم در رساندن پیام هنری مورد نظر به مخاطب موثر است. همچنین زمینه یا کادری که عناصر بصری در آن قرار می‌گیرند در تعامل با عناصر طرح بر کیفیت طرح اثر می‌گذارند. از انواع ترکیب بندی ها می‌توان به ترکیب نا متقارن و ترکیب متقارن (بر اساس محور‌های تقارن) را نام برد.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5013346"/>
      </p:ext>
    </p:extLst>
  </p:cSld>
  <p:clrMapOvr>
    <a:masterClrMapping/>
  </p:clrMapOvr>
  <mc:AlternateContent xmlns:mc="http://schemas.openxmlformats.org/markup-compatibility/2006">
    <mc:Choice xmlns:p14="http://schemas.microsoft.com/office/powerpoint/2010/main" Requires="p14">
      <p:transition spd="slow" p14:dur="2000" advTm="88556"/>
    </mc:Choice>
    <mc:Fallback>
      <p:transition spd="slow" advTm="8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تمرین عملی</a:t>
            </a:r>
            <a:r>
              <a:rPr lang="fa-IR" b="1" dirty="0"/>
              <a:t> </a:t>
            </a:r>
          </a:p>
        </p:txBody>
      </p:sp>
      <p:sp>
        <p:nvSpPr>
          <p:cNvPr id="3" name="Content Placeholder 2"/>
          <p:cNvSpPr>
            <a:spLocks noGrp="1"/>
          </p:cNvSpPr>
          <p:nvPr>
            <p:ph idx="1"/>
          </p:nvPr>
        </p:nvSpPr>
        <p:spPr/>
        <p:txBody>
          <a:bodyPr/>
          <a:lstStyle/>
          <a:p>
            <a:pPr algn="justLow"/>
            <a:r>
              <a:rPr lang="fa-IR" dirty="0" smtClean="0">
                <a:cs typeface="B Nazanin" panose="00000400000000000000" pitchFamily="2" charset="-78"/>
              </a:rPr>
              <a:t>ارائه تصاویری که تداعی نقطه و خط در زمینه و کادر مخصوص خود را دارند.</a:t>
            </a:r>
          </a:p>
          <a:p>
            <a:pPr algn="justLow"/>
            <a:r>
              <a:rPr lang="fa-IR" dirty="0" smtClean="0">
                <a:cs typeface="B Nazanin" panose="00000400000000000000" pitchFamily="2" charset="-78"/>
              </a:rPr>
              <a:t>شش تا تصویر (با توجه به کادر و زمینه خود) در یک شیت 50 در 70 که تداعی نقطه را می کنند.</a:t>
            </a:r>
          </a:p>
          <a:p>
            <a:pPr algn="justLow"/>
            <a:r>
              <a:rPr lang="fa-IR" dirty="0">
                <a:cs typeface="B Nazanin" panose="00000400000000000000" pitchFamily="2" charset="-78"/>
              </a:rPr>
              <a:t>شش تا تصویر (با توجه به کادر و زمینه خود) در یک شیت 50 در 70 که تداعی </a:t>
            </a:r>
            <a:r>
              <a:rPr lang="fa-IR" dirty="0" smtClean="0">
                <a:cs typeface="B Nazanin" panose="00000400000000000000" pitchFamily="2" charset="-78"/>
              </a:rPr>
              <a:t>خط را </a:t>
            </a:r>
            <a:r>
              <a:rPr lang="fa-IR" dirty="0">
                <a:cs typeface="B Nazanin" panose="00000400000000000000" pitchFamily="2" charset="-78"/>
              </a:rPr>
              <a:t>می کنند.</a:t>
            </a:r>
          </a:p>
          <a:p>
            <a:pPr algn="justLow"/>
            <a:endParaRPr lang="fa-IR" dirty="0" smtClean="0">
              <a:cs typeface="B Nazanin" panose="00000400000000000000" pitchFamily="2" charset="-78"/>
            </a:endParaRPr>
          </a:p>
          <a:p>
            <a:pPr algn="justLow"/>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8173970"/>
      </p:ext>
    </p:extLst>
  </p:cSld>
  <p:clrMapOvr>
    <a:masterClrMapping/>
  </p:clrMapOvr>
  <mc:AlternateContent xmlns:mc="http://schemas.openxmlformats.org/markup-compatibility/2006">
    <mc:Choice xmlns:p14="http://schemas.microsoft.com/office/powerpoint/2010/main" Requires="p14">
      <p:transition spd="slow" p14:dur="2000" advTm="186412"/>
    </mc:Choice>
    <mc:Fallback>
      <p:transition spd="slow" advTm="18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2549"/>
    </mc:Choice>
    <mc:Fallback>
      <p:transition spd="slow" advTm="1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مقدمات طراحی معماری داخلی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mc:Choice xmlns:p14="http://schemas.microsoft.com/office/powerpoint/2010/main" Requires="p14">
      <p:transition spd="slow" p14:dur="2000" advTm="10530"/>
    </mc:Choice>
    <mc:Fallback>
      <p:transition spd="slow" advTm="1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78818" y="2031047"/>
            <a:ext cx="4908065" cy="1948525"/>
          </a:xfrm>
        </p:spPr>
        <p:txBody>
          <a:bodyPr/>
          <a:lstStyle/>
          <a:p>
            <a:r>
              <a:rPr lang="fa-IR" sz="4400" b="1" dirty="0" smtClean="0">
                <a:cs typeface="B Nazanin" panose="00000400000000000000" pitchFamily="2" charset="-78"/>
              </a:rPr>
              <a:t>فرآیند و روش طراحی</a:t>
            </a:r>
            <a:endParaRPr lang="fa-IR" sz="4400" b="1" dirty="0">
              <a:cs typeface="B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mc:Choice xmlns:p14="http://schemas.microsoft.com/office/powerpoint/2010/main" Requires="p14">
      <p:transition spd="slow" p14:dur="2000" advTm="13302"/>
    </mc:Choice>
    <mc:Fallback>
      <p:transition spd="slow" advTm="13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fa-IR" b="1" dirty="0">
                <a:cs typeface="B Nazanin" panose="00000400000000000000" pitchFamily="2" charset="-78"/>
              </a:rPr>
              <a:t>زبان بصری و هنر طراحی</a:t>
            </a:r>
          </a:p>
        </p:txBody>
      </p:sp>
      <p:sp>
        <p:nvSpPr>
          <p:cNvPr id="3" name="Content Placeholder 2"/>
          <p:cNvSpPr>
            <a:spLocks noGrp="1"/>
          </p:cNvSpPr>
          <p:nvPr>
            <p:ph idx="1"/>
          </p:nvPr>
        </p:nvSpPr>
        <p:spPr>
          <a:xfrm>
            <a:off x="677334" y="1722707"/>
            <a:ext cx="8596668" cy="3880773"/>
          </a:xfrm>
        </p:spPr>
        <p:txBody>
          <a:bodyPr/>
          <a:lstStyle/>
          <a:p>
            <a:pPr algn="justLow"/>
            <a:r>
              <a:rPr lang="fa-IR" dirty="0">
                <a:cs typeface="B Nazanin" panose="00000400000000000000" pitchFamily="2" charset="-78"/>
              </a:rPr>
              <a:t>در فرهنگ واژه (</a:t>
            </a:r>
            <a:r>
              <a:rPr lang="fa-IR" b="1" dirty="0">
                <a:cs typeface="B Nazanin" panose="00000400000000000000" pitchFamily="2" charset="-78"/>
              </a:rPr>
              <a:t>هنر</a:t>
            </a:r>
            <a:r>
              <a:rPr lang="fa-IR" dirty="0">
                <a:cs typeface="B Nazanin" panose="00000400000000000000" pitchFamily="2" charset="-78"/>
              </a:rPr>
              <a:t>) با نیکی و خوبی هم پیوند بوده است و به معنی علم، فضلیت کمال و توانمندی است و همه عرصه‌های فرهنگ و تمدن ما را در بهترین و زیباترین صورت ها با هنر عجین کرده است و در فرهنگ غرب واژه </a:t>
            </a:r>
            <a:r>
              <a:rPr lang="fa-IR" dirty="0">
                <a:cs typeface="B Nazanin" panose="00000400000000000000" pitchFamily="2" charset="-78"/>
                <a:hlinkClick r:id="rId4" tooltip="هنر"/>
              </a:rPr>
              <a:t>هنر</a:t>
            </a:r>
            <a:r>
              <a:rPr lang="fa-IR" dirty="0">
                <a:cs typeface="B Nazanin" panose="00000400000000000000" pitchFamily="2" charset="-78"/>
              </a:rPr>
              <a:t> به معنی صناعت به هم پیوسته و درست کردن آمده که همراه با نظریه پردازی منشا بسیاری از هنر های معاصر است. آثار هنری مجموعه‌ای از تولیدات ذهنی یا ساخته های دست انسان است که در قالب آثار هنری مانند شعر و داستان، نقاشی و طراحی، فیلم و تصویر متحرک، عکاسی و چاپ، موسیقی و تئاتر و سایر هنر های کاربردی مانند معماری، معماری داخلی، گرافیک، طراحی صنعتی و ... خلق می‌شوند. زبان بصری و هنر طراحی  بر اندیشه و عواطف و احساسات انسان اثر گذاشته و سبب ارتقای سطح زندگی و رفع نیاز‌های بشر </a:t>
            </a:r>
            <a:r>
              <a:rPr lang="fa-IR" dirty="0" smtClean="0">
                <a:cs typeface="B Nazanin" panose="00000400000000000000" pitchFamily="2" charset="-78"/>
              </a:rPr>
              <a:t>شوند.</a:t>
            </a:r>
            <a:endParaRPr lang="fa-IR" dirty="0">
              <a:cs typeface="B Nazanin" panose="00000400000000000000" pitchFamily="2" charset="-78"/>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31" y="3852903"/>
            <a:ext cx="4504127" cy="300509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126031"/>
    </mc:Choice>
    <mc:Fallback>
      <p:transition spd="slow" advTm="12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fa-IR" b="1" dirty="0">
                <a:cs typeface="B Nazanin" panose="00000400000000000000" pitchFamily="2" charset="-78"/>
              </a:rPr>
              <a:t>نقش زبان بصری و هنر طراحی در خلق آثار هنری</a:t>
            </a:r>
          </a:p>
        </p:txBody>
      </p:sp>
      <p:sp>
        <p:nvSpPr>
          <p:cNvPr id="3" name="Content Placeholder 2"/>
          <p:cNvSpPr>
            <a:spLocks noGrp="1"/>
          </p:cNvSpPr>
          <p:nvPr>
            <p:ph idx="1"/>
          </p:nvPr>
        </p:nvSpPr>
        <p:spPr>
          <a:xfrm>
            <a:off x="677334" y="1722707"/>
            <a:ext cx="8596668" cy="3880773"/>
          </a:xfrm>
        </p:spPr>
        <p:txBody>
          <a:bodyPr/>
          <a:lstStyle/>
          <a:p>
            <a:pPr algn="justLow"/>
            <a:r>
              <a:rPr lang="fa-IR" dirty="0" smtClean="0">
                <a:cs typeface="B Nazanin" panose="00000400000000000000" pitchFamily="2" charset="-78"/>
              </a:rPr>
              <a:t>آفرینش‌گری </a:t>
            </a:r>
            <a:r>
              <a:rPr lang="fa-IR" dirty="0">
                <a:cs typeface="B Nazanin" panose="00000400000000000000" pitchFamily="2" charset="-78"/>
              </a:rPr>
              <a:t>در هنر با دو موضوع مهم و همبسته می‌شود. یک محتوی، اندیشه و پیام نهفته در اثر و دیگری، صورت، شکل و نمود بیرونی اثر هنری است. نقش زبان بصری و </a:t>
            </a:r>
            <a:r>
              <a:rPr lang="fa-IR" dirty="0">
                <a:cs typeface="B Nazanin" panose="00000400000000000000" pitchFamily="2" charset="-78"/>
                <a:hlinkClick r:id="rId4" tooltip="هنر طراحی"/>
              </a:rPr>
              <a:t>هنر طراحی</a:t>
            </a:r>
            <a:r>
              <a:rPr lang="fa-IR" dirty="0">
                <a:cs typeface="B Nazanin" panose="00000400000000000000" pitchFamily="2" charset="-78"/>
              </a:rPr>
              <a:t> در خلق آثار هنری بسیار مهم است. زبان بصری: به بیان معانی شکل گیری آثار هنری قابل رویت می‌پردازد، عناصر تشکیل دهنده اثر هنری مانند نقشه، خط، شکل، بافت، حجم، رنگ، نور را تشریح کرده و اصول همنشینی و ترکیب بندی عناصر بصری در هنر های مختلف را مورد توجه قرار می‌دهد. فن طراحی: علاوه بر افزایش مهارت در طراحی درست آثار هنری، بیان راحت و شفاف ایده‌ها با زبان ترسیم است و ابزار مناسبی برای دیدن، باز ترسیم و تحلیل عناصر </a:t>
            </a:r>
            <a:r>
              <a:rPr lang="fa-IR" dirty="0" smtClean="0">
                <a:cs typeface="B Nazanin" panose="00000400000000000000" pitchFamily="2" charset="-78"/>
              </a:rPr>
              <a:t>بصری در </a:t>
            </a:r>
            <a:r>
              <a:rPr lang="fa-IR" dirty="0">
                <a:cs typeface="B Nazanin" panose="00000400000000000000" pitchFamily="2" charset="-78"/>
              </a:rPr>
              <a:t>طبیعت، مصنوعات بشری و آثار هنری می‌باشد.</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7997677"/>
      </p:ext>
    </p:extLst>
  </p:cSld>
  <p:clrMapOvr>
    <a:masterClrMapping/>
  </p:clrMapOvr>
  <mc:AlternateContent xmlns:mc="http://schemas.openxmlformats.org/markup-compatibility/2006">
    <mc:Choice xmlns:p14="http://schemas.microsoft.com/office/powerpoint/2010/main" Requires="p14">
      <p:transition spd="slow" p14:dur="2000" advTm="105963"/>
    </mc:Choice>
    <mc:Fallback>
      <p:transition spd="slow" advTm="105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انواع طراحی در هنر</a:t>
            </a:r>
            <a:endParaRPr lang="fa-IR" b="1" cap="all" dirty="0">
              <a:cs typeface="B Nazanin" panose="00000400000000000000" pitchFamily="2" charset="-78"/>
            </a:endParaRP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واژه طراحی در هنر‌های مختلف به معانی متفاوتی به کار رفته است، که در تمامی آن‌ها استفاده از زبان ترسیم مشترک است. در جهان امروزی انواع </a:t>
            </a:r>
            <a:r>
              <a:rPr lang="fa-IR" dirty="0">
                <a:cs typeface="B Nazanin" panose="00000400000000000000" pitchFamily="2" charset="-78"/>
                <a:hlinkClick r:id="rId4" tooltip="طراحی"/>
              </a:rPr>
              <a:t>طراحی</a:t>
            </a:r>
            <a:r>
              <a:rPr lang="fa-IR" dirty="0">
                <a:cs typeface="B Nazanin" panose="00000400000000000000" pitchFamily="2" charset="-78"/>
              </a:rPr>
              <a:t> در هنر به دو معنا به کار می‌رود: الف) به معنای طراحی کردن چیزی، که به معنای طراحی دقیق و مرحله به مرحله یک فرآورده معمولا کاربردی مانند طراحی داخلی یک اتاق، این نوع طراحی معمولا در هنر‌های کاربردی با شناخت وضع موجود، تعیین اهداف تهیه طرح‌های اولیه، انتخاب و توسعه و تکمیل طرح همراه است. ب) به </a:t>
            </a:r>
            <a:r>
              <a:rPr lang="fa-IR" dirty="0" smtClean="0">
                <a:cs typeface="B Nazanin" panose="00000400000000000000" pitchFamily="2" charset="-78"/>
              </a:rPr>
              <a:t>معنای </a:t>
            </a:r>
            <a:r>
              <a:rPr lang="fa-IR" dirty="0">
                <a:cs typeface="B Nazanin" panose="00000400000000000000" pitchFamily="2" charset="-78"/>
              </a:rPr>
              <a:t>طراحی دست آزاد از چیزی، که به </a:t>
            </a:r>
            <a:r>
              <a:rPr lang="fa-IR" dirty="0" smtClean="0">
                <a:cs typeface="B Nazanin" panose="00000400000000000000" pitchFamily="2" charset="-78"/>
              </a:rPr>
              <a:t>معنای</a:t>
            </a:r>
            <a:r>
              <a:rPr lang="fa-IR" dirty="0">
                <a:cs typeface="B Nazanin" panose="00000400000000000000" pitchFamily="2" charset="-78"/>
              </a:rPr>
              <a:t> </a:t>
            </a:r>
            <a:r>
              <a:rPr lang="fa-IR" dirty="0">
                <a:cs typeface="B Nazanin" panose="00000400000000000000" pitchFamily="2" charset="-78"/>
                <a:hlinkClick r:id="rId5" tooltip="طراحی دست آزاد"/>
              </a:rPr>
              <a:t>طراحی دست آزاد</a:t>
            </a:r>
            <a:r>
              <a:rPr lang="fa-IR" dirty="0">
                <a:cs typeface="B Nazanin" panose="00000400000000000000" pitchFamily="2" charset="-78"/>
              </a:rPr>
              <a:t> از یک پدیده یا ارائه ساده یک ایده در قالب خطوط ساده است که به انواع مختلف تقسیم می‌شود.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56007"/>
    </mc:Choice>
    <mc:Fallback>
      <p:transition spd="slow" advTm="56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عناصر بصری در هنر</a:t>
            </a:r>
            <a:endParaRPr lang="fa-IR" b="1" dirty="0"/>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عناصر بصری در </a:t>
            </a:r>
            <a:r>
              <a:rPr lang="fa-IR" b="1" dirty="0">
                <a:cs typeface="B Nazanin" panose="00000400000000000000" pitchFamily="2" charset="-78"/>
              </a:rPr>
              <a:t>هنر</a:t>
            </a:r>
            <a:r>
              <a:rPr lang="fa-IR" dirty="0">
                <a:cs typeface="B Nazanin" panose="00000400000000000000" pitchFamily="2" charset="-78"/>
              </a:rPr>
              <a:t> سازنده همه چیز است. همه اشیایی که در اطراف ما قرار دارند سه بعدی هستند. </a:t>
            </a:r>
            <a:r>
              <a:rPr lang="fa-IR" dirty="0" smtClean="0">
                <a:cs typeface="B Nazanin" panose="00000400000000000000" pitchFamily="2" charset="-78"/>
              </a:rPr>
              <a:t>نقطه، </a:t>
            </a:r>
            <a:r>
              <a:rPr lang="fa-IR" dirty="0">
                <a:cs typeface="B Nazanin" panose="00000400000000000000" pitchFamily="2" charset="-78"/>
              </a:rPr>
              <a:t>سازنده همه فرم هاست. وقتی نقطه حرکت می‌کند خط را بوجود می آورد که عنصری یک بعدی است. وقتی خط در جهتی غیر از امتداد خود حرکت می‌کند سطح بوجود می آید که دو بعدی است و از جابجایی صفحه حجم سه بعدی ایجاد می‌شود. نقطه، خط، سطح و حجم عناصر تشکیل دهنده فرم هستند. عناصر تشکیل دهنده فرم همراه با بافت و رنگ، نور و سایه، عناصر بصری را تشکیل می‌دهند. در هنر های تجسمی و کاربردی منظور از نقطه چیزی است نسبتا کوچک و قابل رویت که دارای تیرگی یا روشنی، اندازه و گاهی جرم و حجم است که به آن نقطه تجسمی می‌گویند.</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8227378"/>
      </p:ext>
    </p:extLst>
  </p:cSld>
  <p:clrMapOvr>
    <a:masterClrMapping/>
  </p:clrMapOvr>
  <mc:AlternateContent xmlns:mc="http://schemas.openxmlformats.org/markup-compatibility/2006">
    <mc:Choice xmlns:p14="http://schemas.microsoft.com/office/powerpoint/2010/main" Requires="p14">
      <p:transition spd="slow" p14:dur="2000" advTm="130487"/>
    </mc:Choice>
    <mc:Fallback>
      <p:transition spd="slow" advTm="130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رابطه نقطه با فضا، زمینه و کادر در هنر</a:t>
            </a:r>
            <a:r>
              <a:rPr lang="fa-IR" b="1" dirty="0"/>
              <a:t/>
            </a:r>
            <a:br>
              <a:rPr lang="fa-IR" b="1" dirty="0"/>
            </a:br>
            <a:r>
              <a:rPr lang="fa-IR" b="1" dirty="0"/>
              <a:t> </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رابطه نقطه با فضا، زمینه و کادر در هنر به این صورت است که در طبیعت، پدیده ها در فضای واقعی قرار دارند. هنگام ترسیم یا طراحی موضوعات در فضای محدودی بنام کادر قرار می‌گیرند. اندازه نسبی نقاط و خطوط با توجه به فضا یا کادری که در آن قرار دارند سنجیده می‌شود. محل استقرار نقطه در کادر یا فضا ویژگی‌ها و حالت‌های متفاوتی به وجود می‌آورد. یک نقطه در فضا یا کادر جلب توجه کرده و ایجاد تمرکز می‌کند. نقاط متعدد در یک کادر یا فضا بر اساس روابطی که از نظر شکل، اندازه، تیرگی، روشنی، رنگ، بافت دوری یا نزدیکی به یکدیگر دارند اثرات بصری متفاوتی بوجود می‌آورند.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48730"/>
      </p:ext>
    </p:extLst>
  </p:cSld>
  <p:clrMapOvr>
    <a:masterClrMapping/>
  </p:clrMapOvr>
  <mc:AlternateContent xmlns:mc="http://schemas.openxmlformats.org/markup-compatibility/2006">
    <mc:Choice xmlns:p14="http://schemas.microsoft.com/office/powerpoint/2010/main" Requires="p14">
      <p:transition spd="slow" p14:dur="2000" advTm="138486"/>
    </mc:Choice>
    <mc:Fallback>
      <p:transition spd="slow" advTm="13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130</TotalTime>
  <Words>752</Words>
  <Application>Microsoft Office PowerPoint</Application>
  <PresentationFormat>Widescreen</PresentationFormat>
  <Paragraphs>29</Paragraphs>
  <Slides>16</Slides>
  <Notes>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 Nazanin</vt:lpstr>
      <vt:lpstr>Tahoma</vt:lpstr>
      <vt:lpstr>Trebuchet MS</vt:lpstr>
      <vt:lpstr>Wingdings 3</vt:lpstr>
      <vt:lpstr>Facet</vt:lpstr>
      <vt:lpstr>PowerPoint Presentation</vt:lpstr>
      <vt:lpstr>بسمه تعالی</vt:lpstr>
      <vt:lpstr>مقدمات طراحی معماری داخلی</vt:lpstr>
      <vt:lpstr>فرآیند و روش طراحی</vt:lpstr>
      <vt:lpstr>زبان بصری و هنر طراحی</vt:lpstr>
      <vt:lpstr>نقش زبان بصری و هنر طراحی در خلق آثار هنری</vt:lpstr>
      <vt:lpstr>انواع طراحی در هنر</vt:lpstr>
      <vt:lpstr>عناصر بصری در هنر</vt:lpstr>
      <vt:lpstr>رابطه نقطه با فضا، زمینه و کادر در هنر  </vt:lpstr>
      <vt:lpstr>خط و عناصر خطی در هنر</vt:lpstr>
      <vt:lpstr>هنر اندازه گیری در طراحی</vt:lpstr>
      <vt:lpstr>هنر طراحی خطی از مناظر</vt:lpstr>
      <vt:lpstr>طراحی خطی از انسان در هنر طراحی</vt:lpstr>
      <vt:lpstr>تناسبات در هنر طراحی</vt:lpstr>
      <vt:lpstr>ترکیب بندی در هنر و طراحی</vt:lpstr>
      <vt:lpstr>تمرین عملی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13</cp:revision>
  <dcterms:created xsi:type="dcterms:W3CDTF">2020-04-01T12:24:26Z</dcterms:created>
  <dcterms:modified xsi:type="dcterms:W3CDTF">2020-04-14T13:39:58Z</dcterms:modified>
</cp:coreProperties>
</file>